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74" r:id="rId4"/>
    <p:sldId id="275" r:id="rId5"/>
    <p:sldId id="258" r:id="rId6"/>
    <p:sldId id="280" r:id="rId7"/>
    <p:sldId id="276" r:id="rId8"/>
    <p:sldId id="262" r:id="rId9"/>
    <p:sldId id="269" r:id="rId10"/>
    <p:sldId id="265" r:id="rId11"/>
    <p:sldId id="270" r:id="rId12"/>
    <p:sldId id="266" r:id="rId13"/>
    <p:sldId id="267" r:id="rId14"/>
    <p:sldId id="268" r:id="rId15"/>
    <p:sldId id="271" r:id="rId16"/>
    <p:sldId id="277" r:id="rId17"/>
    <p:sldId id="263" r:id="rId18"/>
    <p:sldId id="272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BEE93-B204-41E4-A4FE-FC1CD66F0B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2FB69-F03B-415B-AA3A-189375CF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6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5411CE-CDA4-4397-BDA9-A07DAC03D10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9C479A-F39D-4DAE-BA8E-2D61C5D3F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77361"/>
          </a:xfrm>
        </p:spPr>
        <p:txBody>
          <a:bodyPr/>
          <a:lstStyle/>
          <a:p>
            <a:pPr algn="ctr"/>
            <a:r>
              <a:rPr lang="en-US" dirty="0" err="1" smtClean="0"/>
              <a:t>Projektovanje</a:t>
            </a:r>
            <a:r>
              <a:rPr lang="en-US" dirty="0" smtClean="0"/>
              <a:t> </a:t>
            </a:r>
            <a:r>
              <a:rPr lang="en-US" dirty="0" err="1" smtClean="0"/>
              <a:t>mernog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RS" dirty="0" smtClean="0"/>
              <a:t>ž</a:t>
            </a:r>
            <a:r>
              <a:rPr lang="en-US" dirty="0" err="1" smtClean="0"/>
              <a:t>enja-WinFlume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001000" cy="129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Petar</a:t>
            </a:r>
            <a:r>
              <a:rPr lang="en-US" dirty="0" smtClean="0"/>
              <a:t> </a:t>
            </a:r>
            <a:r>
              <a:rPr lang="en-US" dirty="0" err="1" smtClean="0"/>
              <a:t>Kova</a:t>
            </a:r>
            <a:r>
              <a:rPr lang="sr-Latn-RS" dirty="0" smtClean="0"/>
              <a:t>č</a:t>
            </a:r>
            <a:r>
              <a:rPr lang="en-US" dirty="0" err="1" smtClean="0"/>
              <a:t>evi</a:t>
            </a:r>
            <a:r>
              <a:rPr lang="sr-Latn-RS" dirty="0" smtClean="0"/>
              <a:t>ć</a:t>
            </a:r>
            <a:endParaRPr lang="en-US" dirty="0" smtClean="0"/>
          </a:p>
          <a:p>
            <a:r>
              <a:rPr lang="en-US" dirty="0" smtClean="0"/>
              <a:t>599/14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rak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rak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rak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83820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orak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rak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229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rak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419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nacn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304800"/>
            <a:ext cx="8610600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tar1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85344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q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43" y="304800"/>
            <a:ext cx="8775857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60198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HVALA NA PAŽNJI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dirty="0" smtClean="0"/>
              <a:t>Šta je WinFlume?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 Kako funkcioniše?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Interfejs</a:t>
            </a:r>
          </a:p>
          <a:p>
            <a:pPr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Uputstva za korišćenje</a:t>
            </a:r>
          </a:p>
          <a:p>
            <a:pPr>
              <a:buNone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Primer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 smtClean="0"/>
              <a:t>Osnovna znanja iz hidraulike</a:t>
            </a:r>
          </a:p>
          <a:p>
            <a:endParaRPr lang="sr-Latn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WinFlume?</a:t>
            </a:r>
            <a:endParaRPr lang="en-US" dirty="0"/>
          </a:p>
        </p:txBody>
      </p:sp>
      <p:pic>
        <p:nvPicPr>
          <p:cNvPr id="4" name="Content Placeholder 3" descr="sk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399"/>
            <a:ext cx="9144000" cy="4800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2800" dirty="0" smtClean="0"/>
              <a:t> Merno suženje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funkcioniše?</a:t>
            </a:r>
            <a:endParaRPr lang="en-US" dirty="0"/>
          </a:p>
        </p:txBody>
      </p:sp>
      <p:pic>
        <p:nvPicPr>
          <p:cNvPr id="17" name="Picture 16" descr="kriticna dubi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/>
          <a:lstStyle/>
          <a:p>
            <a:r>
              <a:rPr lang="sr-Latn-RS" sz="2800" dirty="0" smtClean="0"/>
              <a:t>Energetska jednačina </a:t>
            </a:r>
            <a:endParaRPr lang="en-US" sz="2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r>
              <a:rPr lang="sr-Latn-RS" sz="2000" dirty="0" smtClean="0"/>
              <a:t>h</a:t>
            </a:r>
            <a:r>
              <a:rPr lang="sr-Latn-RS" sz="1400" dirty="0" smtClean="0"/>
              <a:t>1</a:t>
            </a:r>
            <a:r>
              <a:rPr lang="sr-Latn-RS" sz="2000" dirty="0" smtClean="0"/>
              <a:t>,h</a:t>
            </a:r>
            <a:r>
              <a:rPr lang="sr-Latn-RS" sz="1400" dirty="0" smtClean="0"/>
              <a:t>2</a:t>
            </a:r>
          </a:p>
          <a:p>
            <a:r>
              <a:rPr lang="sr-Latn-RS" sz="2000" dirty="0" smtClean="0"/>
              <a:t>Q</a:t>
            </a:r>
          </a:p>
          <a:p>
            <a:r>
              <a:rPr lang="sr-Latn-RS" sz="2000" dirty="0" smtClean="0"/>
              <a:t>A</a:t>
            </a:r>
            <a:r>
              <a:rPr lang="sr-Latn-RS" sz="1400" dirty="0" smtClean="0"/>
              <a:t>1</a:t>
            </a:r>
            <a:r>
              <a:rPr lang="sr-Latn-RS" sz="2000" dirty="0" smtClean="0"/>
              <a:t>,A</a:t>
            </a:r>
            <a:r>
              <a:rPr lang="sr-Latn-RS" sz="1400" dirty="0" smtClean="0"/>
              <a:t>2</a:t>
            </a:r>
          </a:p>
          <a:p>
            <a:r>
              <a:rPr lang="en-US" sz="2000" dirty="0" smtClean="0"/>
              <a:t>ζ-</a:t>
            </a:r>
            <a:r>
              <a:rPr lang="en-US" sz="2000" dirty="0" err="1" smtClean="0"/>
              <a:t>koeficijent</a:t>
            </a:r>
            <a:r>
              <a:rPr lang="en-US" sz="2000" dirty="0" smtClean="0"/>
              <a:t> </a:t>
            </a:r>
            <a:r>
              <a:rPr lang="en-US" sz="2000" dirty="0" err="1" smtClean="0"/>
              <a:t>lokalnog</a:t>
            </a:r>
            <a:r>
              <a:rPr lang="en-US" sz="2000" dirty="0" smtClean="0"/>
              <a:t> </a:t>
            </a:r>
            <a:r>
              <a:rPr lang="en-US" sz="2000" dirty="0" err="1" smtClean="0"/>
              <a:t>gubitka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suzenju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funkcioniše?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2438400"/>
                <a:ext cx="7010400" cy="11064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𝑔𝐴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)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8400"/>
                <a:ext cx="7010400" cy="11064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erfej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19200"/>
            <a:ext cx="8915400" cy="5638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Interfejs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1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Tip preliva i dimenzije</a:t>
            </a:r>
          </a:p>
          <a:p>
            <a:r>
              <a:rPr lang="sr-Latn-RS" sz="2800" dirty="0" smtClean="0"/>
              <a:t>Granični uslovi</a:t>
            </a:r>
          </a:p>
          <a:p>
            <a:r>
              <a:rPr lang="sr-Latn-RS" sz="2800" dirty="0" smtClean="0"/>
              <a:t>Način merenja i tačnost </a:t>
            </a:r>
          </a:p>
          <a:p>
            <a:r>
              <a:rPr lang="sr-Latn-RS" sz="2800" dirty="0" smtClean="0"/>
              <a:t>Kriterijumi </a:t>
            </a:r>
          </a:p>
          <a:p>
            <a:endParaRPr lang="sr-Latn-RS" sz="2800" dirty="0" smtClean="0"/>
          </a:p>
          <a:p>
            <a:endParaRPr lang="sr-Latn-RS" sz="2800" dirty="0" smtClean="0"/>
          </a:p>
          <a:p>
            <a:endParaRPr lang="sr-Latn-RS" sz="2800" dirty="0" smtClean="0"/>
          </a:p>
          <a:p>
            <a:pPr>
              <a:buNone/>
            </a:pPr>
            <a:r>
              <a:rPr lang="sr-Latn-RS" sz="2800" dirty="0" smtClean="0"/>
              <a:t>    </a:t>
            </a:r>
          </a:p>
          <a:p>
            <a:r>
              <a:rPr lang="sr-Latn-RS" sz="2800" dirty="0" smtClean="0"/>
              <a:t>Programiranje probanjem     </a:t>
            </a:r>
          </a:p>
          <a:p>
            <a:pPr marL="624078" indent="-5143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Upustva za korišćenje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981200" y="3505200"/>
            <a:ext cx="51816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Latn-RS" sz="2000" dirty="0" smtClean="0"/>
              <a:t>Paralelne strujnice</a:t>
            </a:r>
            <a:endParaRPr lang="sr-Latn-RS" sz="20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Latn-RS" sz="2000" dirty="0" smtClean="0"/>
              <a:t>Frudov broj ne veći od 0.5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sr-Latn-RS" sz="2000" dirty="0" smtClean="0"/>
              <a:t>Dubina kanala -</a:t>
            </a:r>
            <a:r>
              <a:rPr lang="sr-Latn-R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20%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Latn-RS" sz="2000" dirty="0" smtClean="0">
                <a:sym typeface="Wingdings" pitchFamily="2" charset="2"/>
              </a:rPr>
              <a:t>Dužina suženja L=1.5H</a:t>
            </a:r>
            <a:r>
              <a:rPr lang="sr-Latn-RS" sz="1400" dirty="0" smtClean="0">
                <a:sym typeface="Wingdings" pitchFamily="2" charset="2"/>
              </a:rPr>
              <a:t>max</a:t>
            </a:r>
            <a:endParaRPr lang="en-US" sz="1400" dirty="0" smtClean="0">
              <a:sym typeface="Wingdings" pitchFamily="2" charset="2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sr-Latn-R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/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min</a:t>
            </a:r>
            <a:r>
              <a:rPr lang="en-US" dirty="0" smtClean="0"/>
              <a:t>=2.1 m3/s</a:t>
            </a:r>
          </a:p>
          <a:p>
            <a:r>
              <a:rPr lang="en-US" dirty="0" err="1" smtClean="0"/>
              <a:t>Q</a:t>
            </a:r>
            <a:r>
              <a:rPr lang="en-US" sz="1400" dirty="0" err="1" smtClean="0"/>
              <a:t>max</a:t>
            </a:r>
            <a:r>
              <a:rPr lang="en-US" dirty="0" smtClean="0"/>
              <a:t>=3.6 m3/s</a:t>
            </a:r>
          </a:p>
          <a:p>
            <a:r>
              <a:rPr lang="en-US" dirty="0" smtClean="0"/>
              <a:t>Id=</a:t>
            </a:r>
            <a:r>
              <a:rPr lang="sr-Latn-RS" dirty="0" smtClean="0"/>
              <a:t>0.</a:t>
            </a:r>
            <a:r>
              <a:rPr lang="en-US" dirty="0" smtClean="0"/>
              <a:t>2%</a:t>
            </a:r>
          </a:p>
          <a:p>
            <a:r>
              <a:rPr lang="en-US" dirty="0" smtClean="0"/>
              <a:t>N=0.014 m(-1/3)s</a:t>
            </a:r>
          </a:p>
          <a:p>
            <a:r>
              <a:rPr lang="en-US" dirty="0" smtClean="0"/>
              <a:t>H=2</a:t>
            </a:r>
            <a:r>
              <a:rPr lang="sr-Latn-RS" dirty="0" smtClean="0"/>
              <a:t>.5 m</a:t>
            </a:r>
            <a:endParaRPr lang="en-US" dirty="0" smtClean="0"/>
          </a:p>
          <a:p>
            <a:r>
              <a:rPr lang="en-US" dirty="0" smtClean="0"/>
              <a:t>b=2 m</a:t>
            </a:r>
          </a:p>
          <a:p>
            <a:r>
              <a:rPr lang="en-US" dirty="0" err="1" smtClean="0"/>
              <a:t>Trapezno</a:t>
            </a:r>
            <a:r>
              <a:rPr lang="en-US" dirty="0" smtClean="0"/>
              <a:t> </a:t>
            </a:r>
            <a:r>
              <a:rPr lang="en-US" dirty="0" err="1" smtClean="0"/>
              <a:t>suzenje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merenja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tacnost-direktno</a:t>
            </a:r>
            <a:r>
              <a:rPr lang="en-US" dirty="0" smtClean="0"/>
              <a:t>,(</a:t>
            </a:r>
            <a:r>
              <a:rPr lang="en-US" sz="2400" dirty="0" err="1" smtClean="0"/>
              <a:t>Q</a:t>
            </a:r>
            <a:r>
              <a:rPr lang="en-US" sz="1400" dirty="0" err="1" smtClean="0"/>
              <a:t>min</a:t>
            </a:r>
            <a:r>
              <a:rPr lang="en-US" sz="2400" dirty="0" smtClean="0"/>
              <a:t>=2% </a:t>
            </a:r>
            <a:r>
              <a:rPr lang="en-US" sz="2400" dirty="0" err="1" smtClean="0"/>
              <a:t>Q</a:t>
            </a:r>
            <a:r>
              <a:rPr lang="en-US" sz="1400" dirty="0" err="1" smtClean="0"/>
              <a:t>min</a:t>
            </a:r>
            <a:r>
              <a:rPr lang="en-US" sz="2400" dirty="0" smtClean="0"/>
              <a:t>=2%)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erfejs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914400"/>
            <a:ext cx="83820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</TotalTime>
  <Words>120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Cambria Math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Projektovanje mernog suženja-WinFlume</vt:lpstr>
      <vt:lpstr>Sadržaj</vt:lpstr>
      <vt:lpstr>Šta je WinFlume?</vt:lpstr>
      <vt:lpstr>Kako funkcioniše?</vt:lpstr>
      <vt:lpstr>Kako funkcioniše?</vt:lpstr>
      <vt:lpstr>Interfejs</vt:lpstr>
      <vt:lpstr>Upustva za korišćenje</vt:lpstr>
      <vt:lpstr>Primer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Projektovanje mernog suzenja-WinFlume</dc:title>
  <dc:creator>Petar</dc:creator>
  <cp:lastModifiedBy>DIVETIC</cp:lastModifiedBy>
  <cp:revision>35</cp:revision>
  <dcterms:created xsi:type="dcterms:W3CDTF">2015-01-20T21:17:28Z</dcterms:created>
  <dcterms:modified xsi:type="dcterms:W3CDTF">2015-02-03T12:06:51Z</dcterms:modified>
</cp:coreProperties>
</file>