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68" d="100"/>
          <a:sy n="68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ilan\Desktop\Master\Merenja%20u%20hidrotehnici\Vezba2.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ilan\Desktop\Master\Merenja%20u%20hidrotehnici\Vezba2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Kalibraciona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prava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23840769903781"/>
          <c:y val="0.22855875610485393"/>
          <c:w val="0.57260892388451523"/>
          <c:h val="0.63138451443569565"/>
        </c:manualLayout>
      </c:layout>
      <c:scatterChart>
        <c:scatterStyle val="lineMarker"/>
        <c:varyColors val="0"/>
        <c:ser>
          <c:idx val="0"/>
          <c:order val="0"/>
          <c:tx>
            <c:v>Mereno H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6.0530183727034122E-2"/>
                  <c:y val="3.191833615734741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400" baseline="0">
                        <a:solidFill>
                          <a:srgbClr val="FF0000"/>
                        </a:solidFill>
                      </a:rPr>
                      <a:t>y = 31.27x - 125.4</a:t>
                    </a:r>
                    <a:endParaRPr lang="en-US" sz="140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Sheet1!$I$12:$I$22</c:f>
              <c:numCache>
                <c:formatCode>General</c:formatCode>
                <c:ptCount val="11"/>
                <c:pt idx="0">
                  <c:v>4.6199999999999974</c:v>
                </c:pt>
                <c:pt idx="1">
                  <c:v>5.1199999999999974</c:v>
                </c:pt>
                <c:pt idx="2">
                  <c:v>5.38</c:v>
                </c:pt>
                <c:pt idx="3">
                  <c:v>5.6499999999999995</c:v>
                </c:pt>
                <c:pt idx="4">
                  <c:v>5.94</c:v>
                </c:pt>
                <c:pt idx="5">
                  <c:v>6.26</c:v>
                </c:pt>
                <c:pt idx="6">
                  <c:v>6.53</c:v>
                </c:pt>
                <c:pt idx="7">
                  <c:v>6.78</c:v>
                </c:pt>
                <c:pt idx="8">
                  <c:v>6.94</c:v>
                </c:pt>
                <c:pt idx="9">
                  <c:v>7.05</c:v>
                </c:pt>
                <c:pt idx="10">
                  <c:v>7.1599999999999975</c:v>
                </c:pt>
              </c:numCache>
            </c:numRef>
          </c:xVal>
          <c:yVal>
            <c:numRef>
              <c:f>Sheet1!$H$12:$H$22</c:f>
              <c:numCache>
                <c:formatCode>General</c:formatCode>
                <c:ptCount val="11"/>
                <c:pt idx="0">
                  <c:v>18.95</c:v>
                </c:pt>
                <c:pt idx="1">
                  <c:v>34.930000000000021</c:v>
                </c:pt>
                <c:pt idx="2">
                  <c:v>42.949999999999996</c:v>
                </c:pt>
                <c:pt idx="3">
                  <c:v>50.980000000000004</c:v>
                </c:pt>
                <c:pt idx="4">
                  <c:v>60</c:v>
                </c:pt>
                <c:pt idx="5">
                  <c:v>69.990000000000066</c:v>
                </c:pt>
                <c:pt idx="6">
                  <c:v>78.940000000000097</c:v>
                </c:pt>
                <c:pt idx="7">
                  <c:v>86.940000000000097</c:v>
                </c:pt>
                <c:pt idx="8">
                  <c:v>91.960000000000036</c:v>
                </c:pt>
                <c:pt idx="9">
                  <c:v>94.990000000000066</c:v>
                </c:pt>
                <c:pt idx="10">
                  <c:v>98.010000000000034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307016"/>
        <c:axId val="178307400"/>
      </c:scatterChart>
      <c:valAx>
        <c:axId val="178307016"/>
        <c:scaling>
          <c:orientation val="minMax"/>
          <c:min val="4"/>
        </c:scaling>
        <c:delete val="0"/>
        <c:axPos val="b"/>
        <c:numFmt formatCode="General" sourceLinked="1"/>
        <c:majorTickMark val="out"/>
        <c:minorTickMark val="none"/>
        <c:tickLblPos val="nextTo"/>
        <c:crossAx val="178307400"/>
        <c:crosses val="autoZero"/>
        <c:crossBetween val="midCat"/>
      </c:valAx>
      <c:valAx>
        <c:axId val="178307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3070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155555555555561"/>
          <c:y val="0.48798410615339782"/>
          <c:w val="0.28844444444444484"/>
          <c:h val="0.152598425196850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41171229743097"/>
          <c:y val="0.16658543698297895"/>
          <c:w val="0.62796298568352715"/>
          <c:h val="0.66993197534656401"/>
        </c:manualLayout>
      </c:layout>
      <c:scatterChart>
        <c:scatterStyle val="lineMarker"/>
        <c:varyColors val="0"/>
        <c:ser>
          <c:idx val="0"/>
          <c:order val="0"/>
          <c:tx>
            <c:v>Mereno P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7.1818536444412412E-2"/>
                  <c:y val="-3.9699037620297519E-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400" baseline="0" dirty="0">
                        <a:solidFill>
                          <a:srgbClr val="FF0000"/>
                        </a:solidFill>
                      </a:rPr>
                      <a:t>y = 3067.x - 12308</a:t>
                    </a:r>
                    <a:endParaRPr lang="en-US" sz="1400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Sheet1!$I$12:$I$22</c:f>
              <c:numCache>
                <c:formatCode>General</c:formatCode>
                <c:ptCount val="11"/>
                <c:pt idx="0">
                  <c:v>4.6199999999999974</c:v>
                </c:pt>
                <c:pt idx="1">
                  <c:v>5.1199999999999974</c:v>
                </c:pt>
                <c:pt idx="2">
                  <c:v>5.38</c:v>
                </c:pt>
                <c:pt idx="3">
                  <c:v>5.6499999999999995</c:v>
                </c:pt>
                <c:pt idx="4">
                  <c:v>5.94</c:v>
                </c:pt>
                <c:pt idx="5">
                  <c:v>6.26</c:v>
                </c:pt>
                <c:pt idx="6">
                  <c:v>6.53</c:v>
                </c:pt>
                <c:pt idx="7">
                  <c:v>6.78</c:v>
                </c:pt>
                <c:pt idx="8">
                  <c:v>6.94</c:v>
                </c:pt>
                <c:pt idx="9">
                  <c:v>7.05</c:v>
                </c:pt>
                <c:pt idx="10">
                  <c:v>7.1599999999999975</c:v>
                </c:pt>
              </c:numCache>
            </c:numRef>
          </c:xVal>
          <c:yVal>
            <c:numRef>
              <c:f>Sheet1!$L$28:$L$38</c:f>
              <c:numCache>
                <c:formatCode>0.00</c:formatCode>
                <c:ptCount val="11"/>
                <c:pt idx="0">
                  <c:v>1858.9949999999999</c:v>
                </c:pt>
                <c:pt idx="1">
                  <c:v>3426.6330000000021</c:v>
                </c:pt>
                <c:pt idx="2">
                  <c:v>4213.3950000000004</c:v>
                </c:pt>
                <c:pt idx="3">
                  <c:v>5001.1380000000017</c:v>
                </c:pt>
                <c:pt idx="4">
                  <c:v>5886</c:v>
                </c:pt>
                <c:pt idx="5">
                  <c:v>6866.0190000000048</c:v>
                </c:pt>
                <c:pt idx="6">
                  <c:v>7744.0140000000047</c:v>
                </c:pt>
                <c:pt idx="7">
                  <c:v>8528.8140000000058</c:v>
                </c:pt>
                <c:pt idx="8">
                  <c:v>9021.2760000000035</c:v>
                </c:pt>
                <c:pt idx="9">
                  <c:v>9318.5190000000057</c:v>
                </c:pt>
                <c:pt idx="10">
                  <c:v>9614.7810000000027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355560"/>
        <c:axId val="178371192"/>
      </c:scatterChart>
      <c:valAx>
        <c:axId val="178355560"/>
        <c:scaling>
          <c:orientation val="minMax"/>
          <c:min val="4"/>
        </c:scaling>
        <c:delete val="0"/>
        <c:axPos val="b"/>
        <c:numFmt formatCode="General" sourceLinked="1"/>
        <c:majorTickMark val="out"/>
        <c:minorTickMark val="none"/>
        <c:tickLblPos val="nextTo"/>
        <c:crossAx val="178371192"/>
        <c:crosses val="autoZero"/>
        <c:crossBetween val="midCat"/>
      </c:valAx>
      <c:valAx>
        <c:axId val="1783711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783555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0.01592</cdr:x>
      <cdr:y>0.34064</cdr:y>
    </cdr:from>
    <cdr:to>
      <cdr:x>0.22564</cdr:x>
      <cdr:y>0.58861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179039" y="919048"/>
          <a:ext cx="746359" cy="958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sr-Latn-RS" sz="1100"/>
            <a:t>H</a:t>
          </a:r>
          <a:r>
            <a:rPr lang="en-US" sz="1100"/>
            <a:t>[cm]</a:t>
          </a:r>
        </a:p>
      </cdr:txBody>
    </cdr:sp>
  </cdr:relSizeAnchor>
  <cdr:relSizeAnchor xmlns:cdr="http://schemas.openxmlformats.org/drawingml/2006/chartDrawing">
    <cdr:from>
      <cdr:x>0.45</cdr:x>
      <cdr:y>0.91139</cdr:y>
    </cdr:from>
    <cdr:to>
      <cdr:x>0.65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57400" y="2743200"/>
          <a:ext cx="914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I[A]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0.4451</cdr:x>
      <cdr:y>0.07046</cdr:y>
    </cdr:from>
    <cdr:to>
      <cdr:x>0.63333</cdr:x>
      <cdr:y>0.33062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2175" y="247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err="1" smtClean="0"/>
            <a:t>Kalibraciona</a:t>
          </a:r>
          <a:r>
            <a:rPr lang="en-US" sz="1800" b="1" dirty="0" smtClean="0"/>
            <a:t> </a:t>
          </a:r>
          <a:r>
            <a:rPr lang="en-US" sz="1800" b="1" dirty="0" err="1" smtClean="0"/>
            <a:t>prava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0.00404</cdr:x>
      <cdr:y>0.4038</cdr:y>
    </cdr:from>
    <cdr:to>
      <cdr:x>0.0835</cdr:x>
      <cdr:y>0.53102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0" y="1463273"/>
          <a:ext cx="454403" cy="412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sr-Latn-RS" sz="1100"/>
            <a:t>p</a:t>
          </a:r>
          <a:r>
            <a:rPr lang="en-US" sz="1100"/>
            <a:t>[Pa]</a:t>
          </a:r>
        </a:p>
      </cdr:txBody>
    </cdr:sp>
  </cdr:relSizeAnchor>
  <cdr:relSizeAnchor xmlns:cdr="http://schemas.openxmlformats.org/drawingml/2006/chartDrawing">
    <cdr:from>
      <cdr:x>0.45138</cdr:x>
      <cdr:y>0.91343</cdr:y>
    </cdr:from>
    <cdr:to>
      <cdr:x>0.62941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43150" y="3262667"/>
          <a:ext cx="924205" cy="309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I[A]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KALIBRACIJA SON</a:t>
            </a:r>
            <a:r>
              <a:rPr lang="sr-Latn-RS" sz="4000" dirty="0" smtClean="0"/>
              <a:t>DE ZA  PRITISAK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514600"/>
          </a:xfrm>
        </p:spPr>
        <p:txBody>
          <a:bodyPr>
            <a:normAutofit/>
          </a:bodyPr>
          <a:lstStyle/>
          <a:p>
            <a:endParaRPr lang="sr-Latn-RS" sz="2400" dirty="0" smtClean="0">
              <a:solidFill>
                <a:schemeClr val="tx1"/>
              </a:solidFill>
            </a:endParaRPr>
          </a:p>
          <a:p>
            <a:pPr algn="l"/>
            <a:endParaRPr lang="sr-Latn-RS" sz="2400" dirty="0" smtClean="0">
              <a:solidFill>
                <a:schemeClr val="tx1"/>
              </a:solidFill>
            </a:endParaRPr>
          </a:p>
          <a:p>
            <a:pPr algn="l"/>
            <a:endParaRPr lang="sr-Latn-RS" sz="2400" dirty="0" smtClean="0">
              <a:solidFill>
                <a:schemeClr val="tx1"/>
              </a:solidFill>
            </a:endParaRPr>
          </a:p>
          <a:p>
            <a:pPr algn="l"/>
            <a:r>
              <a:rPr lang="sr-Latn-RS" sz="1900" dirty="0" smtClean="0">
                <a:solidFill>
                  <a:schemeClr val="tx1"/>
                </a:solidFill>
              </a:rPr>
              <a:t>Student : M</a:t>
            </a:r>
            <a:r>
              <a:rPr lang="en-US" sz="1900" dirty="0" err="1" smtClean="0">
                <a:solidFill>
                  <a:schemeClr val="tx1"/>
                </a:solidFill>
              </a:rPr>
              <a:t>i</a:t>
            </a:r>
            <a:r>
              <a:rPr lang="sr-Latn-RS" sz="1900" dirty="0" smtClean="0">
                <a:solidFill>
                  <a:schemeClr val="tx1"/>
                </a:solidFill>
              </a:rPr>
              <a:t>lan Pavlović 637/14                          Profesor : dr. Dušan Prodanović dipl.inž. građ.</a:t>
            </a:r>
          </a:p>
          <a:p>
            <a:pPr algn="r"/>
            <a:r>
              <a:rPr lang="sr-Latn-RS" sz="1900" dirty="0" smtClean="0">
                <a:solidFill>
                  <a:schemeClr val="tx1"/>
                </a:solidFill>
              </a:rPr>
              <a:t>Asistenti  : dr. Nemanja Branisavljević dipl. inž. građ.</a:t>
            </a:r>
          </a:p>
          <a:p>
            <a:pPr algn="r"/>
            <a:r>
              <a:rPr lang="sr-Latn-RS" sz="1900" dirty="0" smtClean="0">
                <a:solidFill>
                  <a:schemeClr val="tx1"/>
                </a:solidFill>
              </a:rPr>
              <a:t>Damjan Ivetić dipl.inž. građ.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Univerzitet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u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Beogradu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</a:b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Građevinski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fakultet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</a:b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Odsek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za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hidrotehniku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vodno-ekološko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inženjerstvo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pic>
        <p:nvPicPr>
          <p:cNvPr id="5" name="Picture 7" descr="gr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 smtClean="0"/>
              <a:t>Grafički prikaz obrade rezultata merenja</a:t>
            </a:r>
            <a:endParaRPr lang="en-US" sz="36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9601" y="1643062"/>
          <a:ext cx="8077199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gr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sr-Latn-RS" dirty="0" smtClean="0"/>
              <a:t>Hvala na pažnji!</a:t>
            </a:r>
            <a:endParaRPr lang="en-US" dirty="0"/>
          </a:p>
        </p:txBody>
      </p:sp>
      <p:pic>
        <p:nvPicPr>
          <p:cNvPr id="3" name="Picture 7" descr="gr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4000" dirty="0" smtClean="0"/>
              <a:t>Sadržaj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zrade vežbe</a:t>
            </a:r>
          </a:p>
          <a:p>
            <a:pPr>
              <a:buFont typeface="Wingdings" pitchFamily="2" charset="2"/>
              <a:buChar char="Ø"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Cilj vežbe</a:t>
            </a:r>
          </a:p>
          <a:p>
            <a:pPr>
              <a:buFont typeface="Wingdings" pitchFamily="2" charset="2"/>
              <a:buChar char="Ø"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Rezultati merenja i obrada rezultata merenja</a:t>
            </a:r>
            <a:endParaRPr lang="en-US" dirty="0"/>
          </a:p>
        </p:txBody>
      </p:sp>
      <p:pic>
        <p:nvPicPr>
          <p:cNvPr id="4" name="Picture 7" descr="gr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4000" dirty="0" smtClean="0"/>
              <a:t>Postupak izrade vežbe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34344"/>
            <a:ext cx="38100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Za potrebe merenja se koriste:</a:t>
            </a:r>
          </a:p>
          <a:p>
            <a:endParaRPr lang="sr-Latn-RS" sz="2800" dirty="0" smtClean="0"/>
          </a:p>
          <a:p>
            <a:pPr marL="514350" indent="-514350">
              <a:buAutoNum type="arabicPeriod"/>
            </a:pPr>
            <a:r>
              <a:rPr lang="sr-Latn-RS" sz="2800" dirty="0" smtClean="0"/>
              <a:t>Sonda</a:t>
            </a:r>
          </a:p>
          <a:p>
            <a:pPr marL="514350" indent="-514350">
              <a:buAutoNum type="arabicPeriod"/>
            </a:pPr>
            <a:endParaRPr lang="sr-Latn-RS" sz="2800" dirty="0" smtClean="0"/>
          </a:p>
          <a:p>
            <a:pPr marL="514350" indent="-514350">
              <a:buAutoNum type="arabicPeriod"/>
            </a:pPr>
            <a:endParaRPr lang="sr-Latn-RS" sz="2800" dirty="0" smtClean="0"/>
          </a:p>
          <a:p>
            <a:pPr marL="514350" indent="-514350">
              <a:buAutoNum type="arabicPeriod"/>
            </a:pPr>
            <a:r>
              <a:rPr lang="sr-Latn-RS" sz="2800" dirty="0" smtClean="0"/>
              <a:t>Ampermetar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4038600" y="2971800"/>
            <a:ext cx="2590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086600" y="1828800"/>
            <a:ext cx="1371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7" descr="gr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Postupak izrade vežbe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734344"/>
            <a:ext cx="3276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66800" y="2133600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-U 11 tačaka merena jačina struje i kote površine vode (kontrolisano ispuštanje vode pomoću zatvarača na dnu instalacije)</a:t>
            </a:r>
          </a:p>
          <a:p>
            <a:endParaRPr lang="sr-Latn-RS" sz="2800" dirty="0" smtClean="0"/>
          </a:p>
          <a:p>
            <a:endParaRPr lang="sr-Latn-RS" sz="28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38800" y="2057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7" descr="gr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dirty="0" smtClean="0"/>
              <a:t>Cilj vežbe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Kalibracija sonde – Upoređivanje poznate ulazne veličine sa merenom izlaznom</a:t>
            </a:r>
          </a:p>
          <a:p>
            <a:endParaRPr lang="sr-Latn-RS" dirty="0" smtClean="0"/>
          </a:p>
          <a:p>
            <a:r>
              <a:rPr lang="sr-Latn-RS" dirty="0" smtClean="0"/>
              <a:t>Merena ulazna veličina je visina vodenog stuba H i transformisana u pritisak p</a:t>
            </a:r>
          </a:p>
          <a:p>
            <a:endParaRPr lang="sr-Latn-RS" dirty="0" smtClean="0"/>
          </a:p>
          <a:p>
            <a:r>
              <a:rPr lang="sr-Latn-RS" dirty="0" smtClean="0"/>
              <a:t>Merena izlazna veličina je jačina struje I</a:t>
            </a:r>
          </a:p>
          <a:p>
            <a:endParaRPr lang="en-US" dirty="0"/>
          </a:p>
        </p:txBody>
      </p:sp>
      <p:pic>
        <p:nvPicPr>
          <p:cNvPr id="4" name="Picture 7" descr="gr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RS" dirty="0" smtClean="0"/>
              <a:t>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Kalibracijom sonde se određuju koeficijent nagiba (A) i nula (B) zavisnosti merenog pritiska i registrovane jačine struje na izlazu mernog pretvarača </a:t>
            </a:r>
          </a:p>
          <a:p>
            <a:pPr>
              <a:buNone/>
            </a:pPr>
            <a:endParaRPr lang="sr-Latn-RS" dirty="0" smtClean="0"/>
          </a:p>
          <a:p>
            <a:pPr algn="ctr">
              <a:buNone/>
            </a:pPr>
            <a:r>
              <a:rPr lang="sr-Latn-RS" dirty="0" smtClean="0"/>
              <a:t>H=AxI +B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Rezultati merenja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2" y="1676400"/>
          <a:ext cx="6324598" cy="4191000"/>
        </p:xfrm>
        <a:graphic>
          <a:graphicData uri="http://schemas.openxmlformats.org/drawingml/2006/table">
            <a:tbl>
              <a:tblPr/>
              <a:tblGrid>
                <a:gridCol w="2132713"/>
                <a:gridCol w="2132713"/>
                <a:gridCol w="2059172"/>
              </a:tblGrid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Redni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broj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I(A)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7" descr="gr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Obrada rezultata merenja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638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K</a:t>
            </a:r>
            <a:r>
              <a:rPr lang="en-US" sz="2800" dirty="0" smtClean="0"/>
              <a:t>o</a:t>
            </a:r>
            <a:r>
              <a:rPr lang="sr-Latn-RS" sz="2800" dirty="0" smtClean="0"/>
              <a:t>eficijenti kalibracije :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62400" y="5334000"/>
          <a:ext cx="1752600" cy="1295400"/>
        </p:xfrm>
        <a:graphic>
          <a:graphicData uri="http://schemas.openxmlformats.org/drawingml/2006/table">
            <a:tbl>
              <a:tblPr/>
              <a:tblGrid>
                <a:gridCol w="891674"/>
                <a:gridCol w="860926"/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7" descr="gr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00" y="0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ft Arrow 7"/>
          <p:cNvSpPr/>
          <p:nvPr/>
        </p:nvSpPr>
        <p:spPr>
          <a:xfrm>
            <a:off x="5791200" y="5562600"/>
            <a:ext cx="1435608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53340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6800" y="60960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5867400" y="6248400"/>
            <a:ext cx="1359408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0" y="52578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/>
              <a:t>Za visinu vodenog stuba H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5867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/>
              <a:t>Za pritisak p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65118"/>
              </p:ext>
            </p:extLst>
          </p:nvPr>
        </p:nvGraphicFramePr>
        <p:xfrm>
          <a:off x="457198" y="1417639"/>
          <a:ext cx="8229604" cy="38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024"/>
                <a:gridCol w="1089405"/>
                <a:gridCol w="840024"/>
                <a:gridCol w="1040549"/>
                <a:gridCol w="990600"/>
                <a:gridCol w="1219200"/>
                <a:gridCol w="685800"/>
                <a:gridCol w="1524002"/>
              </a:tblGrid>
              <a:tr h="615598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>
                          <a:effectLst/>
                        </a:rPr>
                        <a:t>Redni broj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>
                          <a:effectLst/>
                        </a:rPr>
                        <a:t>Hmer(cm)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>
                          <a:effectLst/>
                        </a:rPr>
                        <a:t>Hrač(cm)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u="none" strike="noStrike">
                          <a:effectLst/>
                        </a:rPr>
                        <a:t>δ</a:t>
                      </a:r>
                      <a:r>
                        <a:rPr lang="sr-Latn-RS" sz="1100" u="none" strike="noStrike">
                          <a:effectLst/>
                        </a:rPr>
                        <a:t>tren(H) (%)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u="none" strike="noStrike">
                          <a:effectLst/>
                        </a:rPr>
                        <a:t>δ</a:t>
                      </a:r>
                      <a:r>
                        <a:rPr lang="sr-Latn-RS" sz="1100" u="none" strike="noStrike">
                          <a:effectLst/>
                        </a:rPr>
                        <a:t>min(%)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>
                          <a:effectLst/>
                        </a:rPr>
                        <a:t>p(Pa)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>
                          <a:effectLst/>
                        </a:rPr>
                        <a:t>p</a:t>
                      </a:r>
                      <a:r>
                        <a:rPr lang="sr-Latn-RS" sz="1100" u="none" strike="noStrike" baseline="-25000">
                          <a:effectLst/>
                        </a:rPr>
                        <a:t>k </a:t>
                      </a:r>
                      <a:r>
                        <a:rPr lang="sr-Latn-RS" sz="1100" u="none" strike="noStrike">
                          <a:effectLst/>
                        </a:rPr>
                        <a:t>(Pa)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u="none" strike="noStrike">
                          <a:effectLst/>
                        </a:rPr>
                        <a:t>δ</a:t>
                      </a:r>
                      <a:r>
                        <a:rPr lang="sr-Latn-RS" sz="1100" u="none" strike="noStrike">
                          <a:effectLst/>
                        </a:rPr>
                        <a:t>tren(p) (%)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18.95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19.067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0.617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0.614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1859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1861.54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0.136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34.93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34.702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0.653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0.653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3426.63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3395.04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0.930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42.95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42.833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0.272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0.272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4213.4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4192.46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0.499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50.98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51.276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0.581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0.577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5001.14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5020.55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0.387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60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60.344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0.573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0.570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5886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5909.98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0.406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69.99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70.35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0.514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0.512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6866.02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6891.42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0.369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78.94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78.793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0.186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0.186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7744.01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7719.51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0.317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86.94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86.611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0.378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0.378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8528.81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8486.26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0.501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91.96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91.614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0.376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0.376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9021.28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8976.98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0.493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10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94.99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95.054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0.067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0.067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9318.52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9314.35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0.045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142"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100" u="none" strike="noStrike">
                          <a:effectLst/>
                        </a:rPr>
                        <a:t>11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98.01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98.493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0.493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0.490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9614.78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9651.72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>
                          <a:effectLst/>
                        </a:rPr>
                        <a:t>0.383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1" animBg="1"/>
      <p:bldP spid="9" grpId="0" animBg="1"/>
      <p:bldP spid="10" grpId="0" animBg="1"/>
      <p:bldP spid="11" grpId="0" animBg="1"/>
      <p:bldP spid="12" grpId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 smtClean="0"/>
              <a:t>Grafički prikaz obrade rezultata merenja</a:t>
            </a:r>
            <a:endParaRPr lang="en-US" sz="36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9600" y="15240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gr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2600" y="642938"/>
            <a:ext cx="1041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365</Words>
  <Application>Microsoft Office PowerPoint</Application>
  <PresentationFormat>On-screen Show (4:3)</PresentationFormat>
  <Paragraphs>187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KALIBRACIJA SONDE ZA  PRITISAK</vt:lpstr>
      <vt:lpstr>Sadržaj</vt:lpstr>
      <vt:lpstr>Postupak izrade vežbe</vt:lpstr>
      <vt:lpstr>Postupak izrade vežbe</vt:lpstr>
      <vt:lpstr>Cilj vežbe </vt:lpstr>
      <vt:lpstr>Cilj vežbe</vt:lpstr>
      <vt:lpstr>Rezultati merenja</vt:lpstr>
      <vt:lpstr>Obrada rezultata merenja</vt:lpstr>
      <vt:lpstr>Grafički prikaz obrade rezultata merenja</vt:lpstr>
      <vt:lpstr>Grafički prikaz obrade rezultata merenja</vt:lpstr>
      <vt:lpstr>Hvala na pažnji!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KALIBRACIJA SONDE ZA  PRITISAK</dc:title>
  <dc:creator>Milan</dc:creator>
  <cp:lastModifiedBy>ZELJKO</cp:lastModifiedBy>
  <cp:revision>31</cp:revision>
  <dcterms:created xsi:type="dcterms:W3CDTF">2006-08-16T00:00:00Z</dcterms:created>
  <dcterms:modified xsi:type="dcterms:W3CDTF">2015-02-25T11:14:02Z</dcterms:modified>
</cp:coreProperties>
</file>