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69" r:id="rId12"/>
    <p:sldId id="267" r:id="rId13"/>
    <p:sldId id="265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94643" autoAdjust="0"/>
  </p:normalViewPr>
  <p:slideViewPr>
    <p:cSldViewPr>
      <p:cViewPr varScale="1">
        <p:scale>
          <a:sx n="68" d="100"/>
          <a:sy n="68" d="100"/>
        </p:scale>
        <p:origin x="6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Faks\Master\Merenja%20u%20Hidrotehnici\Prezentacija\Vezba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Faks\Master\Merenja%20u%20Hidrotehnici\Prezentacija\Vezba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Rezultati kalibracije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837729658792725"/>
          <c:y val="0.13801380995486373"/>
          <c:w val="0.61232021646646917"/>
          <c:h val="0.690439806390001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Sheet1!$H$27</c:f>
              <c:strCache>
                <c:ptCount val="1"/>
                <c:pt idx="0">
                  <c:v>∆Hmer(cm)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numFmt formatCode="General" sourceLinked="0"/>
            </c:trendlineLbl>
          </c:trendline>
          <c:xVal>
            <c:numRef>
              <c:f>Sheet1!$I$12:$I$20</c:f>
              <c:numCache>
                <c:formatCode>0.0</c:formatCode>
                <c:ptCount val="9"/>
                <c:pt idx="0">
                  <c:v>4.3</c:v>
                </c:pt>
                <c:pt idx="1">
                  <c:v>3.9</c:v>
                </c:pt>
                <c:pt idx="2">
                  <c:v>3.2</c:v>
                </c:pt>
                <c:pt idx="3">
                  <c:v>2.8</c:v>
                </c:pt>
                <c:pt idx="4">
                  <c:v>2.2000000000000002</c:v>
                </c:pt>
                <c:pt idx="5">
                  <c:v>1.6</c:v>
                </c:pt>
                <c:pt idx="6">
                  <c:v>1.1000000000000001</c:v>
                </c:pt>
                <c:pt idx="7">
                  <c:v>0.5</c:v>
                </c:pt>
              </c:numCache>
            </c:numRef>
          </c:xVal>
          <c:yVal>
            <c:numRef>
              <c:f>Sheet1!$H$12:$H$20</c:f>
              <c:numCache>
                <c:formatCode>0.00</c:formatCode>
                <c:ptCount val="9"/>
                <c:pt idx="0">
                  <c:v>34.77000000000001</c:v>
                </c:pt>
                <c:pt idx="1">
                  <c:v>29.779999999999987</c:v>
                </c:pt>
                <c:pt idx="2">
                  <c:v>25.749999999999989</c:v>
                </c:pt>
                <c:pt idx="3">
                  <c:v>22.909999999999989</c:v>
                </c:pt>
                <c:pt idx="4">
                  <c:v>18.609999999999996</c:v>
                </c:pt>
                <c:pt idx="5">
                  <c:v>13.91</c:v>
                </c:pt>
                <c:pt idx="6">
                  <c:v>9.3000000000000025</c:v>
                </c:pt>
                <c:pt idx="7">
                  <c:v>5.8599999999999959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965568"/>
        <c:axId val="174125072"/>
      </c:scatterChart>
      <c:valAx>
        <c:axId val="17396556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74125072"/>
        <c:crosses val="autoZero"/>
        <c:crossBetween val="midCat"/>
      </c:valAx>
      <c:valAx>
        <c:axId val="1741250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396556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3552055992998"/>
          <c:y val="0.16117018499504013"/>
          <c:w val="0.58602311046665978"/>
          <c:h val="0.68845542118170122"/>
        </c:manualLayout>
      </c:layout>
      <c:scatterChart>
        <c:scatterStyle val="lineMarker"/>
        <c:varyColors val="0"/>
        <c:ser>
          <c:idx val="0"/>
          <c:order val="0"/>
          <c:tx>
            <c:v>∆p(Pa) mereno</c:v>
          </c:tx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numFmt formatCode="General" sourceLinked="0"/>
            </c:trendlineLbl>
          </c:trendline>
          <c:xVal>
            <c:numRef>
              <c:f>Sheet1!$I$12:$I$20</c:f>
              <c:numCache>
                <c:formatCode>0.0</c:formatCode>
                <c:ptCount val="9"/>
                <c:pt idx="0">
                  <c:v>4.3</c:v>
                </c:pt>
                <c:pt idx="1">
                  <c:v>3.9</c:v>
                </c:pt>
                <c:pt idx="2">
                  <c:v>3.2</c:v>
                </c:pt>
                <c:pt idx="3">
                  <c:v>2.8</c:v>
                </c:pt>
                <c:pt idx="4">
                  <c:v>2.2000000000000002</c:v>
                </c:pt>
                <c:pt idx="5">
                  <c:v>1.6</c:v>
                </c:pt>
                <c:pt idx="6">
                  <c:v>1.1000000000000001</c:v>
                </c:pt>
                <c:pt idx="7">
                  <c:v>0.5</c:v>
                </c:pt>
              </c:numCache>
            </c:numRef>
          </c:xVal>
          <c:yVal>
            <c:numRef>
              <c:f>Sheet1!$L$28:$L$36</c:f>
              <c:numCache>
                <c:formatCode>0.00</c:formatCode>
                <c:ptCount val="9"/>
                <c:pt idx="0">
                  <c:v>3410.9369999999994</c:v>
                </c:pt>
                <c:pt idx="1">
                  <c:v>2921.4180000000001</c:v>
                </c:pt>
                <c:pt idx="2">
                  <c:v>2526.0749999999998</c:v>
                </c:pt>
                <c:pt idx="3">
                  <c:v>2247.4709999999995</c:v>
                </c:pt>
                <c:pt idx="4">
                  <c:v>1825.6409999999994</c:v>
                </c:pt>
                <c:pt idx="5">
                  <c:v>1364.5709999999997</c:v>
                </c:pt>
                <c:pt idx="6">
                  <c:v>912.32999999999947</c:v>
                </c:pt>
                <c:pt idx="7">
                  <c:v>574.86599999999896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256472"/>
        <c:axId val="174404776"/>
      </c:scatterChart>
      <c:valAx>
        <c:axId val="17425647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74404776"/>
        <c:crosses val="autoZero"/>
        <c:crossBetween val="midCat"/>
      </c:valAx>
      <c:valAx>
        <c:axId val="1744047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4256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265741681543832"/>
          <c:y val="0.42802804873271438"/>
          <c:w val="0.21734258318456345"/>
          <c:h val="0.323048066752851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0.3625</cdr:x>
      <cdr:y>0.90625</cdr:y>
    </cdr:from>
    <cdr:to>
      <cdr:x>0.4359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9865" y="3572223"/>
          <a:ext cx="613474" cy="369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/>
            <a:t>U[V]</a:t>
          </a:r>
        </a:p>
      </cdr:txBody>
    </cdr:sp>
  </cdr:relSizeAnchor>
  <cdr:relSizeAnchor xmlns:cdr="http://schemas.openxmlformats.org/drawingml/2006/chartDrawing">
    <cdr:from>
      <cdr:x>0.03419</cdr:x>
      <cdr:y>0.41281</cdr:y>
    </cdr:from>
    <cdr:to>
      <cdr:x>0.06263</cdr:x>
      <cdr:y>0.62624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16026" y="1928963"/>
          <a:ext cx="841321" cy="23776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</cdr:x>
      <cdr:y>0.51389</cdr:y>
    </cdr:from>
    <cdr:to>
      <cdr:x>0.225</cdr:x>
      <cdr:y>0.84722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" y="1409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0.02083</cdr:x>
      <cdr:y>0.32053</cdr:y>
    </cdr:from>
    <cdr:to>
      <cdr:x>0.15208</cdr:x>
      <cdr:y>0.60873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95255" y="1061272"/>
          <a:ext cx="919592" cy="842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0"/>
            <a:t>∆Pmer[pa]</a:t>
          </a:r>
        </a:p>
      </cdr:txBody>
    </cdr:sp>
  </cdr:relSizeAnchor>
  <cdr:relSizeAnchor xmlns:cdr="http://schemas.openxmlformats.org/drawingml/2006/chartDrawing">
    <cdr:from>
      <cdr:x>0.29792</cdr:x>
      <cdr:y>0.05373</cdr:y>
    </cdr:from>
    <cdr:to>
      <cdr:x>0.70208</cdr:x>
      <cdr:y>0.18209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62075" y="171450"/>
          <a:ext cx="1847850" cy="409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/>
            <a:t>Rezultati kalibracije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F02468-A084-4846-BF09-ACB9792CB814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D11566-9EE0-40DC-9BAC-4560C3945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243020"/>
          </a:xfrm>
        </p:spPr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Merenja</a:t>
            </a:r>
            <a:r>
              <a:rPr lang="en-US" dirty="0" smtClean="0">
                <a:cs typeface="Times New Roman" pitchFamily="18" charset="0"/>
              </a:rPr>
              <a:t> u </a:t>
            </a:r>
            <a:r>
              <a:rPr lang="en-US" dirty="0" err="1" smtClean="0">
                <a:cs typeface="Times New Roman" pitchFamily="18" charset="0"/>
              </a:rPr>
              <a:t>hidrotehnici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772400" cy="1928826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+mj-lt"/>
                <a:cs typeface="Times New Roman" pitchFamily="18" charset="0"/>
              </a:rPr>
              <a:t>Ve</a:t>
            </a:r>
            <a:r>
              <a:rPr lang="sr-Latn-RS" sz="3600" dirty="0" smtClean="0">
                <a:latin typeface="+mj-lt"/>
                <a:cs typeface="Times New Roman" pitchFamily="18" charset="0"/>
              </a:rPr>
              <a:t>žba br. 3</a:t>
            </a:r>
          </a:p>
          <a:p>
            <a:pPr algn="ctr"/>
            <a:r>
              <a:rPr lang="sr-Latn-RS" sz="3600" dirty="0" smtClean="0">
                <a:latin typeface="+mj-lt"/>
                <a:cs typeface="Times New Roman" pitchFamily="18" charset="0"/>
              </a:rPr>
              <a:t>Kalibracija diferencijalne</a:t>
            </a:r>
            <a:endParaRPr lang="en-US" sz="36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sr-Latn-RS" sz="3600" dirty="0" smtClean="0">
                <a:latin typeface="+mj-lt"/>
                <a:cs typeface="Times New Roman" pitchFamily="18" charset="0"/>
              </a:rPr>
              <a:t> sonde za pritisak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5929330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 smtClean="0">
                <a:latin typeface="+mj-lt"/>
                <a:cs typeface="Times New Roman" pitchFamily="18" charset="0"/>
              </a:rPr>
              <a:t>Student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:</a:t>
            </a:r>
            <a:r>
              <a:rPr lang="sr-Latn-RS" sz="2800" dirty="0" smtClean="0">
                <a:latin typeface="+mj-lt"/>
                <a:cs typeface="Times New Roman" pitchFamily="18" charset="0"/>
              </a:rPr>
              <a:t> Miloš Đurić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357158" y="1142985"/>
          <a:ext cx="83582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28596" y="1071546"/>
          <a:ext cx="828680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214810" y="6000768"/>
            <a:ext cx="500066" cy="3196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U[V]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7429520" y="2928934"/>
          <a:ext cx="13271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66"/>
                <a:gridCol w="663566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7.478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1.789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733.6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D=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175.5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69038"/>
              </p:ext>
            </p:extLst>
          </p:nvPr>
        </p:nvGraphicFramePr>
        <p:xfrm>
          <a:off x="457198" y="1416050"/>
          <a:ext cx="6851107" cy="474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316"/>
                <a:gridCol w="906925"/>
                <a:gridCol w="699316"/>
                <a:gridCol w="1486045"/>
                <a:gridCol w="728453"/>
                <a:gridCol w="699316"/>
                <a:gridCol w="699316"/>
                <a:gridCol w="932420"/>
              </a:tblGrid>
              <a:tr h="932501"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Redni broj</a:t>
                      </a:r>
                      <a:endParaRPr lang="sr-Latn-R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∆Hmer(cm)</a:t>
                      </a:r>
                      <a:endParaRPr lang="sr-Latn-R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∆Hrač(cm)</a:t>
                      </a:r>
                      <a:endParaRPr lang="sr-Latn-R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sr-Latn-R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tren(∆H) (%)</a:t>
                      </a:r>
                      <a:endParaRPr lang="sr-Latn-R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sr-Latn-R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min(%)</a:t>
                      </a:r>
                      <a:endParaRPr lang="sr-Latn-R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∆p(Pa)</a:t>
                      </a:r>
                      <a:endParaRPr lang="sr-Latn-R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∆p</a:t>
                      </a:r>
                      <a:r>
                        <a:rPr lang="sr-Latn-RS" sz="11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k </a:t>
                      </a:r>
                      <a:r>
                        <a:rPr lang="sr-Latn-R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(Pa)</a:t>
                      </a:r>
                      <a:endParaRPr lang="sr-Latn-R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sr-Latn-R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tren(∆p) (%)</a:t>
                      </a:r>
                      <a:endParaRPr lang="sr-Latn-R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7094"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u="none" strike="noStrike">
                          <a:effectLst/>
                        </a:rPr>
                        <a:t>34.77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33.944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2.433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2.376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3410.94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3329.98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2.431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7094"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u="none" strike="noStrike">
                          <a:effectLst/>
                        </a:rPr>
                        <a:t>29.78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30.953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3.790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3.790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2921.42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3036.54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3.791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7094"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3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u="none" strike="noStrike">
                          <a:effectLst/>
                        </a:rPr>
                        <a:t>25.75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25.719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0.121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0.120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2526.08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2523.02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0.121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7094"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4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u="none" strike="noStrike">
                          <a:effectLst/>
                        </a:rPr>
                        <a:t>22.91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22.727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0.805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0.799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2247.47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2229.58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0.802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7094"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5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u="none" strike="noStrike">
                          <a:effectLst/>
                        </a:rPr>
                        <a:t>18.61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18.241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2.023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1.983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1825.64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1789.42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2.024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7094"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6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u="none" strike="noStrike">
                          <a:effectLst/>
                        </a:rPr>
                        <a:t>13.91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13.754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1.134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1.121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1364.57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1349.26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1.135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7094"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u="none" strike="noStrike">
                          <a:effectLst/>
                        </a:rPr>
                        <a:t>9.3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10.015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7.139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7.139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912.33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982.46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7.138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7094"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8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RS" sz="1100" u="none" strike="noStrike">
                          <a:effectLst/>
                        </a:rPr>
                        <a:t>5.86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5.528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6.006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5.666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574.87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>
                          <a:effectLst/>
                        </a:rPr>
                        <a:t>542.3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r-Latn-RS" sz="1100" u="none" strike="noStrike" dirty="0">
                          <a:effectLst/>
                        </a:rPr>
                        <a:t>6.006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+mj-lt"/>
              </a:rPr>
              <a:t>Određivanje koeficijenta trenja </a:t>
            </a:r>
            <a:r>
              <a:rPr lang="en-US" sz="3200" dirty="0" smtClean="0">
                <a:latin typeface="GreekC" pitchFamily="2" charset="0"/>
                <a:cs typeface="GreekC" pitchFamily="2" charset="0"/>
              </a:rPr>
              <a:t>l</a:t>
            </a:r>
          </a:p>
          <a:p>
            <a:endParaRPr lang="sr-Latn-RS" sz="3200" dirty="0" smtClean="0">
              <a:latin typeface="+mj-lt"/>
              <a:cs typeface="GreekC" pitchFamily="2" charset="0"/>
            </a:endParaRPr>
          </a:p>
          <a:p>
            <a:r>
              <a:rPr lang="sr-Latn-RS" sz="3200" dirty="0" smtClean="0">
                <a:latin typeface="+mj-lt"/>
                <a:cs typeface="Times New Roman" pitchFamily="18" charset="0"/>
              </a:rPr>
              <a:t>Monitoring vodovodne mreže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endParaRPr lang="sr-Latn-RS" sz="3200" dirty="0" smtClean="0">
              <a:latin typeface="+mj-lt"/>
              <a:cs typeface="Times New Roman" pitchFamily="18" charset="0"/>
            </a:endParaRPr>
          </a:p>
          <a:p>
            <a:r>
              <a:rPr lang="sr-Latn-RS" sz="3200" dirty="0" smtClean="0">
                <a:latin typeface="+mj-lt"/>
                <a:cs typeface="Times New Roman" pitchFamily="18" charset="0"/>
              </a:rPr>
              <a:t>Provera fabričke Q-H krive pumpe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endParaRPr lang="sr-Latn-RS" sz="3200" dirty="0" smtClean="0">
              <a:latin typeface="+mj-lt"/>
              <a:cs typeface="Times New Roman" pitchFamily="18" charset="0"/>
            </a:endParaRPr>
          </a:p>
          <a:p>
            <a:r>
              <a:rPr lang="sr-Latn-RS" sz="3200" dirty="0" smtClean="0">
                <a:latin typeface="+mj-lt"/>
                <a:cs typeface="Times New Roman" pitchFamily="18" charset="0"/>
              </a:rPr>
              <a:t>Kalibracija softvera za numeričko modeliranje vodovodne mreže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 smtClean="0">
                <a:cs typeface="Times New Roman" pitchFamily="18" charset="0"/>
              </a:rPr>
              <a:t>Primena u praksi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mbd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2138"/>
            <a:ext cx="8229600" cy="43386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Odre</a:t>
            </a:r>
            <a:r>
              <a:rPr lang="sr-Latn-RS" dirty="0" smtClean="0"/>
              <a:t>đivanje koeficijenta trenja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pa</a:t>
            </a:r>
            <a:r>
              <a:rPr lang="sr-Latn-RS" dirty="0" smtClean="0"/>
              <a:t>žnji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z="3200" dirty="0" smtClean="0">
                <a:latin typeface="+mj-lt"/>
                <a:cs typeface="Times New Roman" pitchFamily="18" charset="0"/>
              </a:rPr>
              <a:t>Uvod – šta se meri</a:t>
            </a:r>
          </a:p>
          <a:p>
            <a:endParaRPr lang="sr-Latn-RS" sz="3200" dirty="0" smtClean="0">
              <a:latin typeface="+mj-lt"/>
              <a:cs typeface="Times New Roman" pitchFamily="18" charset="0"/>
            </a:endParaRPr>
          </a:p>
          <a:p>
            <a:r>
              <a:rPr lang="sr-Latn-RS" sz="3200" dirty="0" smtClean="0">
                <a:latin typeface="+mj-lt"/>
                <a:cs typeface="Times New Roman" pitchFamily="18" charset="0"/>
              </a:rPr>
              <a:t>Opis aparature</a:t>
            </a:r>
          </a:p>
          <a:p>
            <a:endParaRPr lang="sr-Latn-RS" sz="3200" dirty="0" smtClean="0">
              <a:latin typeface="+mj-lt"/>
              <a:cs typeface="Times New Roman" pitchFamily="18" charset="0"/>
            </a:endParaRPr>
          </a:p>
          <a:p>
            <a:r>
              <a:rPr lang="sr-Latn-RS" sz="3200" dirty="0" smtClean="0">
                <a:latin typeface="+mj-lt"/>
                <a:cs typeface="Times New Roman" pitchFamily="18" charset="0"/>
              </a:rPr>
              <a:t>Postupak merenja</a:t>
            </a:r>
          </a:p>
          <a:p>
            <a:endParaRPr lang="sr-Latn-RS" sz="3200" dirty="0" smtClean="0">
              <a:latin typeface="+mj-lt"/>
              <a:cs typeface="Times New Roman" pitchFamily="18" charset="0"/>
            </a:endParaRPr>
          </a:p>
          <a:p>
            <a:r>
              <a:rPr lang="sr-Latn-RS" sz="3200" dirty="0" smtClean="0">
                <a:latin typeface="+mj-lt"/>
                <a:cs typeface="Times New Roman" pitchFamily="18" charset="0"/>
              </a:rPr>
              <a:t>Rezultati merenja</a:t>
            </a:r>
          </a:p>
          <a:p>
            <a:endParaRPr lang="sr-Latn-RS" sz="3200" dirty="0" smtClean="0">
              <a:latin typeface="+mj-lt"/>
              <a:cs typeface="Times New Roman" pitchFamily="18" charset="0"/>
            </a:endParaRPr>
          </a:p>
          <a:p>
            <a:r>
              <a:rPr lang="sr-Latn-RS" sz="3200" dirty="0" smtClean="0">
                <a:latin typeface="+mj-lt"/>
                <a:cs typeface="Times New Roman" pitchFamily="18" charset="0"/>
              </a:rPr>
              <a:t>Primena u praksi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cs typeface="Times New Roman" pitchFamily="18" charset="0"/>
              </a:rPr>
              <a:t>Sadržaj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43536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+mj-lt"/>
                <a:cs typeface="Times New Roman" pitchFamily="18" charset="0"/>
              </a:rPr>
              <a:t>Radi se kalibracija sonde za merenje razlike pritiska</a:t>
            </a:r>
          </a:p>
          <a:p>
            <a:r>
              <a:rPr lang="sr-Latn-RS" sz="3200" dirty="0" smtClean="0">
                <a:latin typeface="+mj-lt"/>
                <a:cs typeface="Times New Roman" pitchFamily="18" charset="0"/>
              </a:rPr>
              <a:t>Rezultat kalibracije je kalibraciona kriva oblika</a:t>
            </a:r>
            <a:r>
              <a:rPr lang="en-US" sz="3200" dirty="0" smtClean="0">
                <a:latin typeface="+mj-lt"/>
              </a:rPr>
              <a:t>:</a:t>
            </a:r>
            <a:r>
              <a:rPr lang="sr-Latn-RS" sz="3200" dirty="0" smtClean="0">
                <a:latin typeface="+mj-lt"/>
              </a:rPr>
              <a:t>  </a:t>
            </a:r>
            <a:endParaRPr lang="en-US" sz="3200" dirty="0" smtClean="0">
              <a:latin typeface="+mj-lt"/>
            </a:endParaRPr>
          </a:p>
          <a:p>
            <a:pPr>
              <a:buNone/>
            </a:pPr>
            <a:r>
              <a:rPr lang="en-US" sz="3200" dirty="0" smtClean="0">
                <a:latin typeface="GreekC" pitchFamily="2" charset="0"/>
                <a:cs typeface="GreekC" pitchFamily="2" charset="0"/>
              </a:rPr>
              <a:t>			  D</a:t>
            </a:r>
            <a:r>
              <a:rPr lang="sr-Latn-RS" sz="3200" dirty="0" smtClean="0">
                <a:latin typeface="+mj-lt"/>
                <a:cs typeface="GreekC" pitchFamily="2" charset="0"/>
              </a:rPr>
              <a:t>H</a:t>
            </a:r>
            <a:r>
              <a:rPr lang="en-US" sz="3200" dirty="0" smtClean="0">
                <a:latin typeface="+mj-lt"/>
                <a:cs typeface="Times New Roman" pitchFamily="18" charset="0"/>
              </a:rPr>
              <a:t>[cm]=f(U[v])</a:t>
            </a:r>
          </a:p>
          <a:p>
            <a:r>
              <a:rPr lang="sr-Latn-RS" sz="3200" dirty="0" smtClean="0">
                <a:latin typeface="+mj-lt"/>
                <a:cs typeface="Times New Roman" pitchFamily="18" charset="0"/>
              </a:rPr>
              <a:t>Linearna zavisnost</a:t>
            </a:r>
            <a:r>
              <a:rPr lang="en-US" sz="3200" dirty="0" smtClean="0">
                <a:latin typeface="+mj-lt"/>
                <a:cs typeface="Times New Roman" pitchFamily="18" charset="0"/>
              </a:rPr>
              <a:t>:</a:t>
            </a:r>
            <a:r>
              <a:rPr lang="sr-Latn-RS" sz="3200" dirty="0" smtClean="0">
                <a:latin typeface="+mj-lt"/>
                <a:cs typeface="Times New Roman" pitchFamily="18" charset="0"/>
              </a:rPr>
              <a:t> 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+mj-lt"/>
                <a:cs typeface="Times New Roman" pitchFamily="18" charset="0"/>
              </a:rPr>
              <a:t>			     </a:t>
            </a:r>
            <a:r>
              <a:rPr lang="en-US" sz="3200" dirty="0" smtClean="0">
                <a:latin typeface="GreekC" pitchFamily="2" charset="0"/>
                <a:cs typeface="GreekC" pitchFamily="2" charset="0"/>
              </a:rPr>
              <a:t>D</a:t>
            </a:r>
            <a:r>
              <a:rPr lang="sr-Latn-RS" sz="3200" dirty="0" smtClean="0">
                <a:latin typeface="+mj-lt"/>
                <a:cs typeface="GreekC" pitchFamily="2" charset="0"/>
              </a:rPr>
              <a:t>H</a:t>
            </a:r>
            <a:r>
              <a:rPr lang="en-US" sz="3200" dirty="0" smtClean="0">
                <a:latin typeface="+mj-lt"/>
                <a:cs typeface="Times New Roman" pitchFamily="18" charset="0"/>
              </a:rPr>
              <a:t>[cm]=</a:t>
            </a:r>
            <a:r>
              <a:rPr lang="sr-Latn-RS" sz="3200" dirty="0" smtClean="0">
                <a:latin typeface="+mj-lt"/>
                <a:cs typeface="Times New Roman" pitchFamily="18" charset="0"/>
              </a:rPr>
              <a:t>A*U + B</a:t>
            </a:r>
          </a:p>
          <a:p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 smtClean="0">
                <a:cs typeface="Times New Roman" pitchFamily="18" charset="0"/>
              </a:rPr>
              <a:t>Uvod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cs typeface="Times New Roman" pitchFamily="18" charset="0"/>
              </a:rPr>
              <a:t>Opis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aparature</a:t>
            </a:r>
            <a:endParaRPr lang="en-US" sz="4800" dirty="0">
              <a:cs typeface="Times New Roman" pitchFamily="18" charset="0"/>
            </a:endParaRPr>
          </a:p>
        </p:txBody>
      </p:sp>
      <p:pic>
        <p:nvPicPr>
          <p:cNvPr id="11" name="Content Placeholder 10" descr="aparatu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8229600" cy="4397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cs typeface="Times New Roman" pitchFamily="18" charset="0"/>
              </a:rPr>
              <a:t>Opis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en-US" sz="4400" dirty="0" err="1" smtClean="0">
                <a:cs typeface="Times New Roman" pitchFamily="18" charset="0"/>
              </a:rPr>
              <a:t>aparature</a:t>
            </a:r>
            <a:endParaRPr lang="en-US" dirty="0"/>
          </a:p>
        </p:txBody>
      </p:sp>
      <p:pic>
        <p:nvPicPr>
          <p:cNvPr id="8" name="Content Placeholder 7" descr="bajp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4422"/>
            <a:ext cx="822960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uktivni pretvarac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4422"/>
            <a:ext cx="8229600" cy="46116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cs typeface="Times New Roman" pitchFamily="18" charset="0"/>
              </a:rPr>
              <a:t>Opis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aparature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r>
              <a:rPr lang="en-US" sz="3200" dirty="0" err="1" smtClean="0">
                <a:latin typeface="+mj-lt"/>
              </a:rPr>
              <a:t>Izbor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sonde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Priprema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sonde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za</a:t>
            </a:r>
            <a:r>
              <a:rPr lang="en-US" sz="3200" dirty="0" smtClean="0">
                <a:latin typeface="+mj-lt"/>
              </a:rPr>
              <a:t> </a:t>
            </a:r>
            <a:r>
              <a:rPr lang="sr-Latn-RS" sz="3200" dirty="0" smtClean="0">
                <a:latin typeface="+mj-lt"/>
              </a:rPr>
              <a:t>početak merenja</a:t>
            </a:r>
          </a:p>
          <a:p>
            <a:r>
              <a:rPr lang="sr-Latn-RS" sz="3200" dirty="0" smtClean="0">
                <a:latin typeface="+mj-lt"/>
              </a:rPr>
              <a:t>Postavljanje pokretne posude, postavljanje nule sonde, podešavanje pojačanja</a:t>
            </a:r>
          </a:p>
          <a:p>
            <a:r>
              <a:rPr lang="sr-Latn-RS" sz="3200" dirty="0" smtClean="0">
                <a:latin typeface="+mj-lt"/>
              </a:rPr>
              <a:t>Merenje napona na voltmetru</a:t>
            </a:r>
          </a:p>
          <a:p>
            <a:r>
              <a:rPr lang="sr-Latn-RS" sz="3200" dirty="0" smtClean="0">
                <a:latin typeface="+mj-lt"/>
              </a:rPr>
              <a:t>Određivanje razlike pritisaka</a:t>
            </a:r>
          </a:p>
          <a:p>
            <a:r>
              <a:rPr lang="sr-Latn-RS" sz="3200" dirty="0" smtClean="0">
                <a:latin typeface="+mj-lt"/>
              </a:rPr>
              <a:t>Obrada rezultata merenja u programskom paketu Excel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cs typeface="Times New Roman" pitchFamily="18" charset="0"/>
              </a:rPr>
              <a:t>Postupak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merenja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+mj-lt"/>
              </a:rPr>
              <a:t>Napon i visina vodenog stuba</a:t>
            </a:r>
          </a:p>
          <a:p>
            <a:r>
              <a:rPr lang="en-US" sz="3200" dirty="0" err="1" smtClean="0">
                <a:latin typeface="+mj-lt"/>
              </a:rPr>
              <a:t>Kalibraciona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kriva</a:t>
            </a:r>
            <a:r>
              <a:rPr lang="en-US" sz="3200" dirty="0" smtClean="0">
                <a:latin typeface="+mj-lt"/>
              </a:rPr>
              <a:t> u </a:t>
            </a:r>
            <a:r>
              <a:rPr lang="en-US" sz="3200" dirty="0" err="1" smtClean="0">
                <a:latin typeface="+mj-lt"/>
              </a:rPr>
              <a:t>odnosu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razliku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visina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vodenog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stuba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Kalibraciona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kriva</a:t>
            </a:r>
            <a:r>
              <a:rPr lang="en-US" sz="3200" dirty="0" smtClean="0">
                <a:latin typeface="+mj-lt"/>
              </a:rPr>
              <a:t> u </a:t>
            </a:r>
            <a:r>
              <a:rPr lang="en-US" sz="3200" dirty="0" err="1" smtClean="0">
                <a:latin typeface="+mj-lt"/>
              </a:rPr>
              <a:t>odnosu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pritisak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Kalibracioni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parametri</a:t>
            </a:r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Dijagram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relativnih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gr</a:t>
            </a:r>
            <a:r>
              <a:rPr lang="sr-Latn-RS" sz="3200" dirty="0" smtClean="0">
                <a:latin typeface="+mj-lt"/>
              </a:rPr>
              <a:t>ešaka merenja</a:t>
            </a:r>
          </a:p>
          <a:p>
            <a:endParaRPr lang="en-US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cs typeface="Times New Roman" pitchFamily="18" charset="0"/>
              </a:rPr>
              <a:t>Rezultati merenja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cs typeface="Times New Roman" pitchFamily="18" charset="0"/>
              </a:rPr>
              <a:t>Rezultati merenja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785786" y="1357298"/>
          <a:ext cx="7715304" cy="50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55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Redni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∆H(cm)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U(V)</a:t>
                      </a:r>
                    </a:p>
                  </a:txBody>
                  <a:tcPr marL="0" marR="0" marT="0" marB="0" anchor="ctr"/>
                </a:tc>
              </a:tr>
              <a:tr h="55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ctr"/>
                </a:tc>
              </a:tr>
              <a:tr h="55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0" marR="0" marT="0" marB="0" anchor="ctr"/>
                </a:tc>
              </a:tr>
              <a:tr h="55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0" marR="0" marT="0" marB="0" anchor="ctr"/>
                </a:tc>
              </a:tr>
              <a:tr h="55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0" marR="0" marT="0" marB="0" anchor="ctr"/>
                </a:tc>
              </a:tr>
              <a:tr h="55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ctr"/>
                </a:tc>
              </a:tr>
              <a:tr h="55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0" marR="0" marT="0" marB="0" anchor="ctr"/>
                </a:tc>
              </a:tr>
              <a:tr h="55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0" marR="0" marT="0" marB="0" anchor="ctr"/>
                </a:tc>
              </a:tr>
              <a:tr h="55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445</TotalTime>
  <Words>306</Words>
  <Application>Microsoft Office PowerPoint</Application>
  <PresentationFormat>On-screen Show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GreekC</vt:lpstr>
      <vt:lpstr>Lucida Sans Unicode</vt:lpstr>
      <vt:lpstr>Times New Roman</vt:lpstr>
      <vt:lpstr>Verdana</vt:lpstr>
      <vt:lpstr>Wingdings 2</vt:lpstr>
      <vt:lpstr>Wingdings 3</vt:lpstr>
      <vt:lpstr>Concourse</vt:lpstr>
      <vt:lpstr>Merenja u hidrotehnici</vt:lpstr>
      <vt:lpstr>Sadržaj</vt:lpstr>
      <vt:lpstr>Uvod</vt:lpstr>
      <vt:lpstr>Opis aparature</vt:lpstr>
      <vt:lpstr>Opis aparature</vt:lpstr>
      <vt:lpstr>Opis aparature</vt:lpstr>
      <vt:lpstr>Postupak merenja</vt:lpstr>
      <vt:lpstr>Rezultati merenja</vt:lpstr>
      <vt:lpstr>Rezultati merenja</vt:lpstr>
      <vt:lpstr>Rezultati merenja</vt:lpstr>
      <vt:lpstr>Rezultati merenja</vt:lpstr>
      <vt:lpstr>Rezultati merenja</vt:lpstr>
      <vt:lpstr>Primena u praksi</vt:lpstr>
      <vt:lpstr>Određivanje koeficijenta trenja</vt:lpstr>
      <vt:lpstr>Hvala na pažnji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Merenja u hidrotehnici</dc:title>
  <dc:creator>User</dc:creator>
  <cp:lastModifiedBy>ZELJKO</cp:lastModifiedBy>
  <cp:revision>35</cp:revision>
  <dcterms:created xsi:type="dcterms:W3CDTF">2015-01-20T00:42:13Z</dcterms:created>
  <dcterms:modified xsi:type="dcterms:W3CDTF">2015-02-25T11:14:38Z</dcterms:modified>
</cp:coreProperties>
</file>