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85" r:id="rId4"/>
    <p:sldId id="354" r:id="rId5"/>
    <p:sldId id="342" r:id="rId6"/>
    <p:sldId id="353" r:id="rId7"/>
    <p:sldId id="281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VETIC" initials="D" lastIdx="4" clrIdx="0">
    <p:extLst>
      <p:ext uri="{19B8F6BF-5375-455C-9EA6-DF929625EA0E}">
        <p15:presenceInfo xmlns:p15="http://schemas.microsoft.com/office/powerpoint/2012/main" userId="DIVET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247" autoAdjust="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ster\Merenja\v23605-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ster\Merenja\v23605-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aseline="0" dirty="0" err="1"/>
              <a:t>Kalibracija</a:t>
            </a:r>
            <a:r>
              <a:rPr lang="en-US" sz="1600" baseline="0" dirty="0"/>
              <a:t> </a:t>
            </a:r>
            <a:r>
              <a:rPr lang="en-US" sz="1600" baseline="0" dirty="0" err="1"/>
              <a:t>sonde</a:t>
            </a:r>
            <a:r>
              <a:rPr lang="en-US" sz="1600" baseline="0" dirty="0"/>
              <a:t> H(f)</a:t>
            </a:r>
          </a:p>
        </c:rich>
      </c:tx>
      <c:layout>
        <c:manualLayout>
          <c:xMode val="edge"/>
          <c:yMode val="edge"/>
          <c:x val="0.26946327683615817"/>
          <c:y val="7.5000000000000039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Kalibracija sonde H(f)</c:v>
          </c:tx>
          <c:spPr>
            <a:ln w="28575">
              <a:noFill/>
            </a:ln>
          </c:spPr>
          <c:trendline>
            <c:trendlineType val="poly"/>
            <c:order val="3"/>
            <c:dispRSqr val="0"/>
            <c:dispEq val="1"/>
            <c:trendlineLbl>
              <c:layout>
                <c:manualLayout>
                  <c:x val="-5.3575114044685193E-2"/>
                  <c:y val="0.40920337176283034"/>
                </c:manualLayout>
              </c:layout>
              <c:numFmt formatCode="General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Sheet1!$T$3:$T$12</c:f>
              <c:numCache>
                <c:formatCode>General</c:formatCode>
                <c:ptCount val="10"/>
                <c:pt idx="0">
                  <c:v>1.3049999999999988</c:v>
                </c:pt>
                <c:pt idx="1">
                  <c:v>1.327</c:v>
                </c:pt>
                <c:pt idx="2">
                  <c:v>1.353</c:v>
                </c:pt>
                <c:pt idx="3">
                  <c:v>1.395</c:v>
                </c:pt>
                <c:pt idx="4">
                  <c:v>1.468</c:v>
                </c:pt>
                <c:pt idx="5">
                  <c:v>1.577</c:v>
                </c:pt>
                <c:pt idx="6">
                  <c:v>1.6850000000000001</c:v>
                </c:pt>
                <c:pt idx="7">
                  <c:v>1.843</c:v>
                </c:pt>
                <c:pt idx="8">
                  <c:v>2.0419999999999998</c:v>
                </c:pt>
                <c:pt idx="9">
                  <c:v>2.2829999999999999</c:v>
                </c:pt>
              </c:numCache>
            </c:numRef>
          </c:xVal>
          <c:yVal>
            <c:numRef>
              <c:f>Sheet1!$S$3:$S$12</c:f>
              <c:numCache>
                <c:formatCode>General</c:formatCode>
                <c:ptCount val="10"/>
                <c:pt idx="0">
                  <c:v>167.28000000000009</c:v>
                </c:pt>
                <c:pt idx="1">
                  <c:v>188.46000000000004</c:v>
                </c:pt>
                <c:pt idx="2">
                  <c:v>221.73000000000002</c:v>
                </c:pt>
                <c:pt idx="3">
                  <c:v>266.90999999999968</c:v>
                </c:pt>
                <c:pt idx="4">
                  <c:v>338.90999999999968</c:v>
                </c:pt>
                <c:pt idx="5">
                  <c:v>419.46000000000004</c:v>
                </c:pt>
                <c:pt idx="6">
                  <c:v>509.36999999999995</c:v>
                </c:pt>
                <c:pt idx="7">
                  <c:v>590.54999999999939</c:v>
                </c:pt>
                <c:pt idx="8">
                  <c:v>662.81999999999948</c:v>
                </c:pt>
                <c:pt idx="9">
                  <c:v>735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308464"/>
        <c:axId val="181903536"/>
      </c:scatterChart>
      <c:valAx>
        <c:axId val="180308464"/>
        <c:scaling>
          <c:orientation val="minMax"/>
          <c:max val="2.2999999999999998"/>
          <c:min val="1.3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fz [Hz]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1903536"/>
        <c:crosses val="autoZero"/>
        <c:crossBetween val="midCat"/>
        <c:majorUnit val="0.2"/>
        <c:minorUnit val="5.0000000000000044E-2"/>
      </c:valAx>
      <c:valAx>
        <c:axId val="181903536"/>
        <c:scaling>
          <c:orientation val="minMax"/>
          <c:max val="7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H [mm]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0308464"/>
        <c:crosses val="autoZero"/>
        <c:crossBetween val="midCat"/>
        <c:majorUnit val="50"/>
        <c:minorUnit val="10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aseline="0" dirty="0" err="1"/>
              <a:t>Apsolutne</a:t>
            </a:r>
            <a:r>
              <a:rPr lang="en-US" sz="1000" baseline="0" dirty="0"/>
              <a:t> </a:t>
            </a:r>
            <a:r>
              <a:rPr lang="en-US" sz="1000" baseline="0" dirty="0" err="1"/>
              <a:t>gre</a:t>
            </a:r>
            <a:r>
              <a:rPr lang="sr-Latn-RS" sz="1000" baseline="0" dirty="0"/>
              <a:t>ške merenja</a:t>
            </a:r>
            <a:endParaRPr lang="en-US" sz="1000" baseline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7352278068047836E-2"/>
          <c:y val="5.9304507479749038E-2"/>
          <c:w val="0.92727394383683936"/>
          <c:h val="0.8437874410160946"/>
        </c:manualLayout>
      </c:layout>
      <c:scatterChart>
        <c:scatterStyle val="lineMarker"/>
        <c:varyColors val="0"/>
        <c:ser>
          <c:idx val="0"/>
          <c:order val="0"/>
          <c:spPr>
            <a:ln w="19050"/>
          </c:spPr>
          <c:marker>
            <c:symbol val="none"/>
          </c:marker>
          <c:xVal>
            <c:numRef>
              <c:f>Sheet1!$T$18:$T$27</c:f>
              <c:numCache>
                <c:formatCode>General</c:formatCode>
                <c:ptCount val="10"/>
                <c:pt idx="0">
                  <c:v>167.28</c:v>
                </c:pt>
                <c:pt idx="1">
                  <c:v>188.46000000000004</c:v>
                </c:pt>
                <c:pt idx="2">
                  <c:v>221.73000000000002</c:v>
                </c:pt>
                <c:pt idx="3">
                  <c:v>266.90999999999968</c:v>
                </c:pt>
                <c:pt idx="4">
                  <c:v>338.90999999999968</c:v>
                </c:pt>
                <c:pt idx="5">
                  <c:v>419.46000000000004</c:v>
                </c:pt>
                <c:pt idx="6">
                  <c:v>509.36999999999995</c:v>
                </c:pt>
                <c:pt idx="7">
                  <c:v>590.54999999999939</c:v>
                </c:pt>
                <c:pt idx="8">
                  <c:v>662.81999999999948</c:v>
                </c:pt>
                <c:pt idx="9">
                  <c:v>735</c:v>
                </c:pt>
              </c:numCache>
            </c:numRef>
          </c:xVal>
          <c:yVal>
            <c:numRef>
              <c:f>Sheet1!$AA$18:$AA$27</c:f>
              <c:numCache>
                <c:formatCode>0.00</c:formatCode>
                <c:ptCount val="10"/>
                <c:pt idx="0">
                  <c:v>1.799061887499446</c:v>
                </c:pt>
                <c:pt idx="1">
                  <c:v>2.8779208707001089</c:v>
                </c:pt>
                <c:pt idx="2">
                  <c:v>0.96057546669953908</c:v>
                </c:pt>
                <c:pt idx="3">
                  <c:v>1.0980408625006259</c:v>
                </c:pt>
                <c:pt idx="4">
                  <c:v>1.8017998272003968</c:v>
                </c:pt>
                <c:pt idx="5">
                  <c:v>8.9276851956997234</c:v>
                </c:pt>
                <c:pt idx="6">
                  <c:v>6.4107170375019065</c:v>
                </c:pt>
                <c:pt idx="7">
                  <c:v>2.1820230896998964</c:v>
                </c:pt>
                <c:pt idx="8">
                  <c:v>3.0864712552008782</c:v>
                </c:pt>
                <c:pt idx="9">
                  <c:v>0.81074735770016571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908576"/>
        <c:axId val="181909136"/>
      </c:scatterChart>
      <c:valAx>
        <c:axId val="181908576"/>
        <c:scaling>
          <c:orientation val="minMax"/>
          <c:max val="750"/>
          <c:min val="15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r-Latn-RS"/>
                  <a:t>Hmer </a:t>
                </a:r>
                <a:r>
                  <a:rPr lang="sr-Latn-RS" baseline="0"/>
                  <a:t> </a:t>
                </a:r>
                <a:r>
                  <a:rPr lang="en-US" baseline="0"/>
                  <a:t>[mm]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7121848522888143"/>
              <c:y val="0.85711002988270446"/>
            </c:manualLayout>
          </c:layout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none"/>
        <c:minorTickMark val="none"/>
        <c:tickLblPos val="nextTo"/>
        <c:crossAx val="181909136"/>
        <c:crosses val="autoZero"/>
        <c:crossBetween val="midCat"/>
        <c:majorUnit val="100"/>
      </c:valAx>
      <c:valAx>
        <c:axId val="181909136"/>
        <c:scaling>
          <c:orientation val="minMax"/>
          <c:max val="9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aps [mm]</a:t>
                </a:r>
              </a:p>
            </c:rich>
          </c:tx>
          <c:layout>
            <c:manualLayout>
              <c:xMode val="edge"/>
              <c:yMode val="edge"/>
              <c:x val="5.2064609348073915E-2"/>
              <c:y val="0.38117434184363319"/>
            </c:manualLayout>
          </c:layout>
          <c:overlay val="0"/>
          <c:spPr>
            <a:solidFill>
              <a:schemeClr val="bg1"/>
            </a:solidFill>
          </c:spPr>
        </c:title>
        <c:numFmt formatCode="0.00" sourceLinked="1"/>
        <c:majorTickMark val="none"/>
        <c:minorTickMark val="none"/>
        <c:tickLblPos val="nextTo"/>
        <c:crossAx val="181908576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2T13:56:10.475" idx="4">
    <p:pos x="10" y="10"/>
    <p:text>Mozes i ovaj Jadar da izbrises ako vec ide online :)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CCB4C-5125-4C4C-BBBE-2F419305AA0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88183-D66F-41C1-94D4-957AFC076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</a:t>
            </a:r>
            <a:r>
              <a:rPr lang="sr-Cyrl-RS" baseline="0" dirty="0" smtClean="0"/>
              <a:t> рада је био да се анализира средњи ток Јадра, у смислу провере транспортне способности и потенцијалних деформација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8183-D66F-41C1-94D4-957AFC076E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</a:t>
            </a:r>
            <a:r>
              <a:rPr lang="sr-Cyrl-RS" baseline="0" dirty="0" smtClean="0"/>
              <a:t> рада је био да се анализира средњи ток Јадра, у смислу провере транспортне способности и потенцијалних деформација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8183-D66F-41C1-94D4-957AFC076E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95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</a:t>
            </a:r>
            <a:r>
              <a:rPr lang="sr-Cyrl-RS" baseline="0" dirty="0" smtClean="0"/>
              <a:t> рада је био да се анализира средњи ток Јадра, у смислу провере транспортне способности и потенцијалних деформација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8183-D66F-41C1-94D4-957AFC076E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81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</a:t>
            </a:r>
            <a:r>
              <a:rPr lang="sr-Cyrl-RS" baseline="0" dirty="0" smtClean="0"/>
              <a:t> рада је био да се анализира средњи ток Јадра, у смислу провере транспортне способности и потенцијалних деформација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8183-D66F-41C1-94D4-957AFC076E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88183-D66F-41C1-94D4-957AFC076E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33E1CA0-B935-438B-AA75-BEE0FD11A9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7DEAF4-51AF-43F7-A681-A88CC596A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- мерења у хидротехници –</a:t>
            </a:r>
            <a:br>
              <a:rPr lang="sr-Cyrl-RS" sz="2800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sr-Cyrl-RS" sz="28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Тема: Калибрација сонди за притисак</a:t>
            </a:r>
            <a:endParaRPr lang="en-US" sz="28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УНИВЕРЗИТЕТ У БЕОГРАДУ</a:t>
            </a:r>
          </a:p>
          <a:p>
            <a:pPr algn="ctr"/>
            <a:r>
              <a:rPr lang="sr-Cyrl-RS" sz="2400" dirty="0" smtClean="0"/>
              <a:t>ГРАЂЕВИНСКИ ФАКУЛТЕТ</a:t>
            </a:r>
            <a:endParaRPr lang="en-US" sz="2400" dirty="0"/>
          </a:p>
        </p:txBody>
      </p:sp>
      <p:pic>
        <p:nvPicPr>
          <p:cNvPr id="5" name="Picture 4" descr="GRF_170px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4744" y="1214422"/>
            <a:ext cx="1526310" cy="15178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37321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КАНДИДАТ:</a:t>
            </a:r>
          </a:p>
          <a:p>
            <a:pPr algn="ctr"/>
            <a:r>
              <a:rPr lang="sr-Cyrl-RS" sz="2000" dirty="0" smtClean="0"/>
              <a:t>Филип Станић 605/14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Садржај излагања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Увод – циљ мерења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Поступак мерења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нализа резултата мерења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Закључак </a:t>
            </a:r>
          </a:p>
          <a:p>
            <a:endParaRPr lang="sr-Cyrl-RS" sz="2400" dirty="0" smtClean="0">
              <a:latin typeface="+mj-lt"/>
            </a:endParaRPr>
          </a:p>
          <a:p>
            <a:endParaRPr lang="sr-Cyrl-RS" sz="2400" dirty="0" smtClean="0">
              <a:latin typeface="+mj-lt"/>
            </a:endParaRPr>
          </a:p>
          <a:p>
            <a:endParaRPr lang="sr-Cyrl-R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Увод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5357826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Циљ задатка: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Мерење висине воденог стуба помоћу капацитивне сонде и поређење  резултата са директно измереним вредностима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Апаратура:</a:t>
            </a:r>
          </a:p>
          <a:p>
            <a:pPr lvl="1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Инсталација</a:t>
            </a:r>
          </a:p>
          <a:p>
            <a:pPr lvl="1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Сонда за мерење нивоа </a:t>
            </a:r>
          </a:p>
          <a:p>
            <a:pPr lvl="1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течности</a:t>
            </a:r>
          </a:p>
          <a:p>
            <a:pPr lvl="1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Фреквенциометар</a:t>
            </a:r>
            <a:endParaRPr lang="sr-Cyrl-RS" sz="2000" dirty="0" smtClean="0"/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 </a:t>
            </a: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819400"/>
            <a:ext cx="48996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Поступак мерења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>
            <a:normAutofit fontScale="92500" lnSpcReduction="10000"/>
          </a:bodyPr>
          <a:lstStyle/>
          <a:p>
            <a:pPr marL="493776" indent="-457200" algn="just">
              <a:buFont typeface="+mj-lt"/>
              <a:buAutoNum type="arabicPeriod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Калибрација</a:t>
            </a:r>
          </a:p>
          <a:p>
            <a:pPr marL="493776" indent="-457200">
              <a:buFont typeface="+mj-lt"/>
              <a:buAutoNum type="arabicPeriod" startAt="2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Мер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ње фреквенције у 10 тачака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 дубини	</a:t>
            </a:r>
          </a:p>
          <a:p>
            <a:pPr marL="493776" indent="-457200">
              <a:buFont typeface="+mj-lt"/>
              <a:buAutoNum type="arabicPeriod" startAt="2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Конвертовање фреквенције у висину воденог стуба (функционална зависност)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rabicPeriod" startAt="2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Поређење са директно измереним вредностима висине воденог стуба</a:t>
            </a:r>
          </a:p>
          <a:p>
            <a:pPr marL="493776" indent="-457200" algn="just">
              <a:buFont typeface="+mj-lt"/>
              <a:buAutoNum type="arabicPeriod" startAt="2"/>
            </a:pPr>
            <a:endParaRPr lang="sr-Cyrl-RS" sz="2400" dirty="0" smtClean="0"/>
          </a:p>
          <a:p>
            <a:pPr marL="493776" indent="-457200" algn="just">
              <a:buFont typeface="+mj-lt"/>
              <a:buAutoNum type="arabicPeriod" startAt="2"/>
            </a:pPr>
            <a:endParaRPr lang="en-US" sz="2000" dirty="0" smtClean="0"/>
          </a:p>
          <a:p>
            <a:pPr lvl="1"/>
            <a:endParaRPr lang="sr-Cyrl-R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  <a:endParaRPr lang="en-U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Поступак мерења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05800" cy="4572000"/>
          </a:xfrm>
        </p:spPr>
        <p:txBody>
          <a:bodyPr>
            <a:normAutofit fontScale="92500" lnSpcReduction="20000"/>
          </a:bodyPr>
          <a:lstStyle/>
          <a:p>
            <a:pPr marL="493776" indent="-457200">
              <a:buFont typeface="+mj-lt"/>
              <a:buAutoNum type="arabicPeriod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Калибрација:</a:t>
            </a:r>
          </a:p>
          <a:p>
            <a:pPr marL="795528" lvl="1" indent="-457200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Дефиниција: Скуп поступака којима се успоставља однос између вредности величина које показује инструмент и одговарајућих вредности остварених еталоном.</a:t>
            </a:r>
          </a:p>
          <a:p>
            <a:pPr marL="795528" lvl="1" indent="-457200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Подешавање сонде: Максимална и минимална вредност висине воденог стуба треба да буду на границама дозвољеног опсега сонде</a:t>
            </a:r>
          </a:p>
          <a:p>
            <a:pPr marL="795528" lvl="1" indent="-457200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Одређивање коефицијената функционалне зависности између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[mm]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[Hz]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(кубна парабола) </a:t>
            </a:r>
          </a:p>
          <a:p>
            <a:pPr marL="493776" indent="-457200" algn="just">
              <a:buNone/>
            </a:pPr>
            <a:endParaRPr lang="sr-Cyrl-RS" sz="2400" dirty="0" smtClean="0"/>
          </a:p>
          <a:p>
            <a:pPr marL="493776" indent="-457200" algn="just">
              <a:buFont typeface="+mj-lt"/>
              <a:buAutoNum type="arabicPeriod"/>
            </a:pPr>
            <a:endParaRPr lang="en-US" sz="2000" dirty="0" smtClean="0"/>
          </a:p>
          <a:p>
            <a:pPr lvl="1"/>
            <a:endParaRPr lang="sr-Cyrl-R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  <a:endParaRPr lang="en-U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38602"/>
              </p:ext>
            </p:extLst>
          </p:nvPr>
        </p:nvGraphicFramePr>
        <p:xfrm>
          <a:off x="1981200" y="3810000"/>
          <a:ext cx="4495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Анализа резултата мерења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  <a:endParaRPr lang="en-US" sz="2000" dirty="0" smtClean="0"/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r>
              <a:rPr lang="sr-Cyrl-RS" sz="2400" dirty="0" smtClean="0"/>
              <a:t>     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68781"/>
              </p:ext>
            </p:extLst>
          </p:nvPr>
        </p:nvGraphicFramePr>
        <p:xfrm>
          <a:off x="152400" y="15240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Постоје две врсте мерења: </a:t>
            </a:r>
          </a:p>
          <a:p>
            <a:pPr marL="905256" lvl="1" indent="-457200">
              <a:buFont typeface="+mj-lt"/>
              <a:buAutoNum type="arabicPeriod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Апсолутно</a:t>
            </a:r>
          </a:p>
          <a:p>
            <a:pPr marL="1188720" lvl="2" indent="-457200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Тешко изводљиво</a:t>
            </a:r>
          </a:p>
          <a:p>
            <a:pPr marL="1188720" lvl="2" indent="-457200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Тачније</a:t>
            </a:r>
          </a:p>
          <a:p>
            <a:pPr marL="905256" lvl="1" indent="-457200">
              <a:buFont typeface="+mj-lt"/>
              <a:buAutoNum type="arabicPeriod" startAt="2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Посредно</a:t>
            </a:r>
          </a:p>
          <a:p>
            <a:pPr marL="1188720" lvl="2" indent="-457200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Лакше изводљиво</a:t>
            </a:r>
          </a:p>
          <a:p>
            <a:pPr marL="1188720" lvl="2" indent="-457200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Мања тачност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88720" lvl="2" indent="-457200" algn="just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Искусан инжењер, уз одговарајућу мерну опрему и прецизну калибрацију, може свести грешке при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посредном мерењу на минимум.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404664"/>
            <a:ext cx="74676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Закључак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470648" cy="1143000"/>
          </a:xfrm>
        </p:spPr>
        <p:txBody>
          <a:bodyPr/>
          <a:lstStyle/>
          <a:p>
            <a:pPr algn="ctr"/>
            <a:r>
              <a:rPr lang="sr-Cyrl-RS" dirty="0" smtClean="0"/>
              <a:t>Хвала на пажњи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595959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4209</TotalTime>
  <Words>262</Words>
  <Application>Microsoft Office PowerPoint</Application>
  <PresentationFormat>On-screen Show (4:3)</PresentationFormat>
  <Paragraphs>75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Times New Roman</vt:lpstr>
      <vt:lpstr>Wingdings 2</vt:lpstr>
      <vt:lpstr>Technic</vt:lpstr>
      <vt:lpstr>- мерења у хидротехници – Тема: Калибрација сонди за притисак</vt:lpstr>
      <vt:lpstr>Садржај излагања</vt:lpstr>
      <vt:lpstr>Увод </vt:lpstr>
      <vt:lpstr>Поступак мерења</vt:lpstr>
      <vt:lpstr>Поступак мерења</vt:lpstr>
      <vt:lpstr>Анализа резултата мерења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РАД ИЗРАДА ДИСТРИБУИРАНОГ ХИДРОЛОШКОГ МОДЕЛА</dc:title>
  <dc:creator>Dragana Obradovic</dc:creator>
  <cp:lastModifiedBy>DIVETIC</cp:lastModifiedBy>
  <cp:revision>355</cp:revision>
  <dcterms:created xsi:type="dcterms:W3CDTF">2013-08-31T13:18:14Z</dcterms:created>
  <dcterms:modified xsi:type="dcterms:W3CDTF">2015-02-25T11:51:59Z</dcterms:modified>
</cp:coreProperties>
</file>