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72" r:id="rId2"/>
    <p:sldId id="256" r:id="rId3"/>
    <p:sldId id="258" r:id="rId4"/>
    <p:sldId id="257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4" autoAdjust="0"/>
  </p:normalViewPr>
  <p:slideViewPr>
    <p:cSldViewPr>
      <p:cViewPr varScale="1">
        <p:scale>
          <a:sx n="68" d="100"/>
          <a:sy n="68" d="100"/>
        </p:scale>
        <p:origin x="6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v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v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v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v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Danijela%201%20vezba\v12653-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Danijela%201%20vezba\v12653-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Danijela%201%20vezba\v12653-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Danijela%201%20vezba\v12653-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risnik\Desktop\prezentacija%20merenja\Danijela%201%20vezba\v12653-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x-none"/>
              <a:t>Histogram</a:t>
            </a:r>
            <a:r>
              <a:rPr lang="x-none" baseline="0"/>
              <a:t> merenih vrednosti</a:t>
            </a:r>
            <a:endParaRPr lang="en-U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empirijska funkcija raspodele</c:v>
          </c:tx>
          <c:invertIfNegative val="0"/>
          <c:val>
            <c:numRef>
              <c:f>Sheet1!$E$10:$E$34</c:f>
              <c:numCache>
                <c:formatCode>0.000</c:formatCode>
                <c:ptCount val="25"/>
                <c:pt idx="0">
                  <c:v>0.40400000000000003</c:v>
                </c:pt>
                <c:pt idx="1">
                  <c:v>0.42499999999999999</c:v>
                </c:pt>
                <c:pt idx="2">
                  <c:v>0.43099999999999999</c:v>
                </c:pt>
                <c:pt idx="3">
                  <c:v>0.42599999999999999</c:v>
                </c:pt>
                <c:pt idx="4">
                  <c:v>0.434</c:v>
                </c:pt>
                <c:pt idx="5">
                  <c:v>0.42399999999999999</c:v>
                </c:pt>
                <c:pt idx="6">
                  <c:v>0.44</c:v>
                </c:pt>
                <c:pt idx="7">
                  <c:v>0.41799999999999998</c:v>
                </c:pt>
                <c:pt idx="8">
                  <c:v>0.42799999999999999</c:v>
                </c:pt>
                <c:pt idx="9">
                  <c:v>0.41299999999999998</c:v>
                </c:pt>
                <c:pt idx="10">
                  <c:v>0.41699999999999998</c:v>
                </c:pt>
                <c:pt idx="11">
                  <c:v>0.42199999999999999</c:v>
                </c:pt>
                <c:pt idx="12">
                  <c:v>0.41899999999999998</c:v>
                </c:pt>
                <c:pt idx="13">
                  <c:v>0.41</c:v>
                </c:pt>
                <c:pt idx="14">
                  <c:v>0.41399999999999998</c:v>
                </c:pt>
                <c:pt idx="15">
                  <c:v>0.42399999999999999</c:v>
                </c:pt>
                <c:pt idx="16">
                  <c:v>0.41299999999999998</c:v>
                </c:pt>
                <c:pt idx="17">
                  <c:v>0.41099999999999998</c:v>
                </c:pt>
                <c:pt idx="18">
                  <c:v>0.41699999999999998</c:v>
                </c:pt>
                <c:pt idx="19">
                  <c:v>0.41299999999999998</c:v>
                </c:pt>
                <c:pt idx="20">
                  <c:v>0.40899999999999997</c:v>
                </c:pt>
                <c:pt idx="21">
                  <c:v>0.42699999999999999</c:v>
                </c:pt>
                <c:pt idx="22">
                  <c:v>0.42199999999999999</c:v>
                </c:pt>
                <c:pt idx="23">
                  <c:v>0.41699999999999998</c:v>
                </c:pt>
                <c:pt idx="24">
                  <c:v>0.42799999999999999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773224"/>
        <c:axId val="177789112"/>
      </c:barChart>
      <c:catAx>
        <c:axId val="1777732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77789112"/>
        <c:crosses val="autoZero"/>
        <c:auto val="1"/>
        <c:lblAlgn val="ctr"/>
        <c:lblOffset val="100"/>
        <c:noMultiLvlLbl val="0"/>
      </c:catAx>
      <c:valAx>
        <c:axId val="177789112"/>
        <c:scaling>
          <c:orientation val="minMax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crossAx val="177773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x-none" sz="1400"/>
              <a:t>Dijagram</a:t>
            </a:r>
            <a:r>
              <a:rPr lang="x-none" sz="1400" baseline="0"/>
              <a:t> apsolutnih i relativnih grešaka</a:t>
            </a:r>
            <a:endParaRPr lang="en-US" sz="140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Sheet1!$R$9</c:f>
              <c:strCache>
                <c:ptCount val="1"/>
                <c:pt idx="0">
                  <c:v>δϕaps</c:v>
                </c:pt>
              </c:strCache>
            </c:strRef>
          </c:tx>
          <c:invertIfNegative val="0"/>
          <c:val>
            <c:numRef>
              <c:f>Sheet1!$R$11:$R$35</c:f>
              <c:numCache>
                <c:formatCode>0.000</c:formatCode>
                <c:ptCount val="25"/>
                <c:pt idx="0">
                  <c:v>1.6239999999999977E-2</c:v>
                </c:pt>
                <c:pt idx="1">
                  <c:v>4.7599999999999865E-3</c:v>
                </c:pt>
                <c:pt idx="2">
                  <c:v>1.0759999999999992E-2</c:v>
                </c:pt>
                <c:pt idx="3">
                  <c:v>5.7599999999999874E-3</c:v>
                </c:pt>
                <c:pt idx="4">
                  <c:v>1.3759999999999994E-2</c:v>
                </c:pt>
                <c:pt idx="5">
                  <c:v>3.7599999999999856E-3</c:v>
                </c:pt>
                <c:pt idx="6">
                  <c:v>1.976E-2</c:v>
                </c:pt>
                <c:pt idx="7">
                  <c:v>2.2400000000000198E-3</c:v>
                </c:pt>
                <c:pt idx="8">
                  <c:v>7.7599999999999891E-3</c:v>
                </c:pt>
                <c:pt idx="9">
                  <c:v>7.2400000000000242E-3</c:v>
                </c:pt>
                <c:pt idx="10">
                  <c:v>3.2400000000000206E-3</c:v>
                </c:pt>
                <c:pt idx="11">
                  <c:v>1.7599999999999838E-3</c:v>
                </c:pt>
                <c:pt idx="12">
                  <c:v>1.2400000000000189E-3</c:v>
                </c:pt>
                <c:pt idx="13">
                  <c:v>1.0240000000000027E-2</c:v>
                </c:pt>
                <c:pt idx="14">
                  <c:v>6.2400000000000233E-3</c:v>
                </c:pt>
                <c:pt idx="15">
                  <c:v>3.7599999999999856E-3</c:v>
                </c:pt>
                <c:pt idx="16">
                  <c:v>7.2400000000000242E-3</c:v>
                </c:pt>
                <c:pt idx="17">
                  <c:v>9.240000000000026E-3</c:v>
                </c:pt>
                <c:pt idx="18">
                  <c:v>3.2400000000000206E-3</c:v>
                </c:pt>
                <c:pt idx="19">
                  <c:v>7.2400000000000242E-3</c:v>
                </c:pt>
                <c:pt idx="20">
                  <c:v>1.1240000000000028E-2</c:v>
                </c:pt>
                <c:pt idx="21">
                  <c:v>6.7599999999999882E-3</c:v>
                </c:pt>
                <c:pt idx="22">
                  <c:v>1.7599999999999838E-3</c:v>
                </c:pt>
                <c:pt idx="23">
                  <c:v>3.2400000000000206E-3</c:v>
                </c:pt>
                <c:pt idx="24">
                  <c:v>7.7599999999999891E-3</c:v>
                </c:pt>
              </c:numCache>
            </c:numRef>
          </c:val>
        </c:ser>
        <c:ser>
          <c:idx val="1"/>
          <c:order val="1"/>
          <c:tx>
            <c:strRef>
              <c:f>Sheet1!$S$9</c:f>
              <c:strCache>
                <c:ptCount val="1"/>
                <c:pt idx="0">
                  <c:v>δϕrel1</c:v>
                </c:pt>
              </c:strCache>
            </c:strRef>
          </c:tx>
          <c:invertIfNegative val="0"/>
          <c:val>
            <c:numRef>
              <c:f>Sheet1!$S$11:$S$35</c:f>
              <c:numCache>
                <c:formatCode>0.000</c:formatCode>
                <c:ptCount val="25"/>
                <c:pt idx="0">
                  <c:v>3.8644584047211064</c:v>
                </c:pt>
                <c:pt idx="1">
                  <c:v>1.1326860841423916</c:v>
                </c:pt>
                <c:pt idx="2">
                  <c:v>2.5604416523891094</c:v>
                </c:pt>
                <c:pt idx="3">
                  <c:v>1.3706453455168446</c:v>
                </c:pt>
                <c:pt idx="4">
                  <c:v>3.2743194365124677</c:v>
                </c:pt>
                <c:pt idx="5">
                  <c:v>0.89472682276793869</c:v>
                </c:pt>
                <c:pt idx="6">
                  <c:v>4.7020750047591857</c:v>
                </c:pt>
                <c:pt idx="7">
                  <c:v>0.53302874547877876</c:v>
                </c:pt>
                <c:pt idx="8">
                  <c:v>1.8465638682657504</c:v>
                </c:pt>
                <c:pt idx="9">
                  <c:v>1.7228250523510433</c:v>
                </c:pt>
                <c:pt idx="10">
                  <c:v>0.77098800685323166</c:v>
                </c:pt>
                <c:pt idx="11">
                  <c:v>0.41880830001903291</c:v>
                </c:pt>
                <c:pt idx="12">
                  <c:v>0.29506948410432582</c:v>
                </c:pt>
                <c:pt idx="13">
                  <c:v>2.4367028364744017</c:v>
                </c:pt>
                <c:pt idx="14">
                  <c:v>1.4848657909765903</c:v>
                </c:pt>
                <c:pt idx="15">
                  <c:v>0.89472682276793869</c:v>
                </c:pt>
                <c:pt idx="16">
                  <c:v>1.7228250523510433</c:v>
                </c:pt>
                <c:pt idx="17">
                  <c:v>2.1987435750999493</c:v>
                </c:pt>
                <c:pt idx="18">
                  <c:v>0.77098800685323166</c:v>
                </c:pt>
                <c:pt idx="19">
                  <c:v>1.7228250523510433</c:v>
                </c:pt>
                <c:pt idx="20">
                  <c:v>2.6746620978488549</c:v>
                </c:pt>
                <c:pt idx="21">
                  <c:v>1.6086046068912976</c:v>
                </c:pt>
                <c:pt idx="22">
                  <c:v>0.41880830001903291</c:v>
                </c:pt>
                <c:pt idx="23">
                  <c:v>0.77098800685323166</c:v>
                </c:pt>
                <c:pt idx="24">
                  <c:v>1.8465638682657504</c:v>
                </c:pt>
              </c:numCache>
            </c:numRef>
          </c:val>
        </c:ser>
        <c:ser>
          <c:idx val="2"/>
          <c:order val="2"/>
          <c:tx>
            <c:strRef>
              <c:f>Sheet1!$T$9</c:f>
              <c:strCache>
                <c:ptCount val="1"/>
                <c:pt idx="0">
                  <c:v>δϕrel2</c:v>
                </c:pt>
              </c:strCache>
            </c:strRef>
          </c:tx>
          <c:invertIfNegative val="0"/>
          <c:val>
            <c:numRef>
              <c:f>Sheet1!$T$11:$T$35</c:f>
              <c:numCache>
                <c:formatCode>0.000</c:formatCode>
                <c:ptCount val="25"/>
                <c:pt idx="0">
                  <c:v>8.1818181818181763</c:v>
                </c:pt>
                <c:pt idx="1">
                  <c:v>3.4090909090909123</c:v>
                </c:pt>
                <c:pt idx="2">
                  <c:v>2.0454545454545472</c:v>
                </c:pt>
                <c:pt idx="3">
                  <c:v>3.1818181818181848</c:v>
                </c:pt>
                <c:pt idx="4">
                  <c:v>1.3636363636363649</c:v>
                </c:pt>
                <c:pt idx="5">
                  <c:v>3.6363636363636398</c:v>
                </c:pt>
                <c:pt idx="6">
                  <c:v>0</c:v>
                </c:pt>
                <c:pt idx="7">
                  <c:v>5.0000000000000044</c:v>
                </c:pt>
                <c:pt idx="8">
                  <c:v>2.7272727272727297</c:v>
                </c:pt>
                <c:pt idx="9">
                  <c:v>6.136363636363642</c:v>
                </c:pt>
                <c:pt idx="10">
                  <c:v>5.227272727272732</c:v>
                </c:pt>
                <c:pt idx="11">
                  <c:v>4.0909090909090944</c:v>
                </c:pt>
                <c:pt idx="12">
                  <c:v>4.7727272727272769</c:v>
                </c:pt>
                <c:pt idx="13">
                  <c:v>6.8181818181818246</c:v>
                </c:pt>
                <c:pt idx="14">
                  <c:v>5.9090909090909145</c:v>
                </c:pt>
                <c:pt idx="15">
                  <c:v>3.6363636363636398</c:v>
                </c:pt>
                <c:pt idx="16">
                  <c:v>6.136363636363642</c:v>
                </c:pt>
                <c:pt idx="17">
                  <c:v>6.590909090909097</c:v>
                </c:pt>
                <c:pt idx="18">
                  <c:v>5.227272727272732</c:v>
                </c:pt>
                <c:pt idx="19">
                  <c:v>6.136363636363642</c:v>
                </c:pt>
                <c:pt idx="20">
                  <c:v>7.0454545454545521</c:v>
                </c:pt>
                <c:pt idx="21">
                  <c:v>2.9545454545454573</c:v>
                </c:pt>
                <c:pt idx="22">
                  <c:v>4.0909090909090944</c:v>
                </c:pt>
                <c:pt idx="23">
                  <c:v>5.227272727272732</c:v>
                </c:pt>
                <c:pt idx="24">
                  <c:v>2.7272727272727297</c:v>
                </c:pt>
              </c:numCache>
            </c:numRef>
          </c:val>
        </c:ser>
        <c:ser>
          <c:idx val="3"/>
          <c:order val="3"/>
          <c:tx>
            <c:strRef>
              <c:f>Sheet1!$U$9</c:f>
              <c:strCache>
                <c:ptCount val="1"/>
                <c:pt idx="0">
                  <c:v>δϕrel3</c:v>
                </c:pt>
              </c:strCache>
            </c:strRef>
          </c:tx>
          <c:invertIfNegative val="0"/>
          <c:val>
            <c:numRef>
              <c:f>Sheet1!$U$11:$U$35</c:f>
              <c:numCache>
                <c:formatCode>0.000</c:formatCode>
                <c:ptCount val="25"/>
                <c:pt idx="0">
                  <c:v>0</c:v>
                </c:pt>
                <c:pt idx="1">
                  <c:v>5.1980198019801884</c:v>
                </c:pt>
                <c:pt idx="2">
                  <c:v>6.6831683168316749</c:v>
                </c:pt>
                <c:pt idx="3">
                  <c:v>5.4455445544554362</c:v>
                </c:pt>
                <c:pt idx="4">
                  <c:v>7.4257425742574181</c:v>
                </c:pt>
                <c:pt idx="5">
                  <c:v>4.9504950495049407</c:v>
                </c:pt>
                <c:pt idx="6">
                  <c:v>8.9108910891089046</c:v>
                </c:pt>
                <c:pt idx="7">
                  <c:v>3.4653465346534547</c:v>
                </c:pt>
                <c:pt idx="8">
                  <c:v>5.9405940594059317</c:v>
                </c:pt>
                <c:pt idx="9">
                  <c:v>2.2277227722772159</c:v>
                </c:pt>
                <c:pt idx="10">
                  <c:v>3.2178217821782069</c:v>
                </c:pt>
                <c:pt idx="11">
                  <c:v>4.4554455445544452</c:v>
                </c:pt>
                <c:pt idx="12">
                  <c:v>3.7128712871287024</c:v>
                </c:pt>
                <c:pt idx="13">
                  <c:v>1.4851485148514727</c:v>
                </c:pt>
                <c:pt idx="14">
                  <c:v>2.4752475247524637</c:v>
                </c:pt>
                <c:pt idx="15">
                  <c:v>4.9504950495049407</c:v>
                </c:pt>
                <c:pt idx="16">
                  <c:v>2.2277227722772159</c:v>
                </c:pt>
                <c:pt idx="17">
                  <c:v>1.7326732673267204</c:v>
                </c:pt>
                <c:pt idx="18">
                  <c:v>3.2178217821782069</c:v>
                </c:pt>
                <c:pt idx="19">
                  <c:v>2.2277227722772159</c:v>
                </c:pt>
                <c:pt idx="20">
                  <c:v>1.237623762376225</c:v>
                </c:pt>
                <c:pt idx="21">
                  <c:v>5.6930693069306839</c:v>
                </c:pt>
                <c:pt idx="22">
                  <c:v>4.4554455445544452</c:v>
                </c:pt>
                <c:pt idx="23">
                  <c:v>3.2178217821782069</c:v>
                </c:pt>
                <c:pt idx="24">
                  <c:v>5.9405940594059317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883016"/>
        <c:axId val="177883400"/>
      </c:barChart>
      <c:catAx>
        <c:axId val="177883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7883400"/>
        <c:crosses val="autoZero"/>
        <c:auto val="1"/>
        <c:lblAlgn val="ctr"/>
        <c:lblOffset val="100"/>
        <c:noMultiLvlLbl val="0"/>
      </c:catAx>
      <c:valAx>
        <c:axId val="177883400"/>
        <c:scaling>
          <c:orientation val="minMax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crossAx val="177883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3389169770354"/>
          <c:y val="0.11132655293088375"/>
          <c:w val="0.65499615980039361"/>
          <c:h val="0.73954593175853123"/>
        </c:manualLayout>
      </c:layout>
      <c:scatterChart>
        <c:scatterStyle val="lineMarker"/>
        <c:varyColors val="0"/>
        <c:ser>
          <c:idx val="0"/>
          <c:order val="0"/>
          <c:tx>
            <c:v>merene vrednosti</c:v>
          </c:tx>
          <c:errBars>
            <c:errDir val="y"/>
            <c:errBarType val="both"/>
            <c:errValType val="fixedVal"/>
            <c:noEndCap val="0"/>
            <c:val val="1.2E-2"/>
          </c:errBars>
          <c:xVal>
            <c:numRef>
              <c:f>Sheet1!$C$10:$C$34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Sheet1!$E$10:$E$34</c:f>
              <c:numCache>
                <c:formatCode>0.000</c:formatCode>
                <c:ptCount val="25"/>
                <c:pt idx="0">
                  <c:v>0.40400000000000003</c:v>
                </c:pt>
                <c:pt idx="1">
                  <c:v>0.42499999999999999</c:v>
                </c:pt>
                <c:pt idx="2">
                  <c:v>0.43099999999999999</c:v>
                </c:pt>
                <c:pt idx="3">
                  <c:v>0.42599999999999999</c:v>
                </c:pt>
                <c:pt idx="4">
                  <c:v>0.434</c:v>
                </c:pt>
                <c:pt idx="5">
                  <c:v>0.42399999999999999</c:v>
                </c:pt>
                <c:pt idx="6">
                  <c:v>0.44</c:v>
                </c:pt>
                <c:pt idx="7">
                  <c:v>0.41799999999999998</c:v>
                </c:pt>
                <c:pt idx="8">
                  <c:v>0.42799999999999999</c:v>
                </c:pt>
                <c:pt idx="9">
                  <c:v>0.41299999999999998</c:v>
                </c:pt>
                <c:pt idx="10">
                  <c:v>0.41699999999999998</c:v>
                </c:pt>
                <c:pt idx="11">
                  <c:v>0.42199999999999999</c:v>
                </c:pt>
                <c:pt idx="12">
                  <c:v>0.41899999999999998</c:v>
                </c:pt>
                <c:pt idx="13">
                  <c:v>0.41</c:v>
                </c:pt>
                <c:pt idx="14">
                  <c:v>0.41399999999999998</c:v>
                </c:pt>
                <c:pt idx="15">
                  <c:v>0.42399999999999999</c:v>
                </c:pt>
                <c:pt idx="16">
                  <c:v>0.41299999999999998</c:v>
                </c:pt>
                <c:pt idx="17">
                  <c:v>0.41099999999999998</c:v>
                </c:pt>
                <c:pt idx="18">
                  <c:v>0.41699999999999998</c:v>
                </c:pt>
                <c:pt idx="19">
                  <c:v>0.41299999999999998</c:v>
                </c:pt>
                <c:pt idx="20">
                  <c:v>0.40899999999999997</c:v>
                </c:pt>
                <c:pt idx="21">
                  <c:v>0.42699999999999999</c:v>
                </c:pt>
                <c:pt idx="22">
                  <c:v>0.42199999999999999</c:v>
                </c:pt>
                <c:pt idx="23">
                  <c:v>0.41699999999999998</c:v>
                </c:pt>
                <c:pt idx="24">
                  <c:v>0.42799999999999999</c:v>
                </c:pt>
              </c:numCache>
            </c:numRef>
          </c:yVal>
          <c:smooth val="0"/>
        </c:ser>
        <c:ser>
          <c:idx val="1"/>
          <c:order val="1"/>
          <c:tx>
            <c:v>srednja vrednost merenja</c:v>
          </c:tx>
          <c:spPr>
            <a:ln>
              <a:prstDash val="sysDash"/>
            </a:ln>
          </c:spPr>
          <c:marker>
            <c:symbol val="none"/>
          </c:marker>
          <c:xVal>
            <c:numRef>
              <c:f>Sheet1!$AD$10:$AD$34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Sheet1!$AE$10:$AE$34</c:f>
              <c:numCache>
                <c:formatCode>0.000</c:formatCode>
                <c:ptCount val="25"/>
                <c:pt idx="0">
                  <c:v>0.42263999999999996</c:v>
                </c:pt>
                <c:pt idx="1">
                  <c:v>0.42263999999999996</c:v>
                </c:pt>
                <c:pt idx="2">
                  <c:v>0.42263999999999996</c:v>
                </c:pt>
                <c:pt idx="3">
                  <c:v>0.42263999999999996</c:v>
                </c:pt>
                <c:pt idx="4">
                  <c:v>0.42263999999999996</c:v>
                </c:pt>
                <c:pt idx="5">
                  <c:v>0.42263999999999996</c:v>
                </c:pt>
                <c:pt idx="6">
                  <c:v>0.42263999999999996</c:v>
                </c:pt>
                <c:pt idx="7">
                  <c:v>0.42263999999999996</c:v>
                </c:pt>
                <c:pt idx="8">
                  <c:v>0.42263999999999996</c:v>
                </c:pt>
                <c:pt idx="9">
                  <c:v>0.42263999999999996</c:v>
                </c:pt>
                <c:pt idx="10">
                  <c:v>0.42263999999999996</c:v>
                </c:pt>
                <c:pt idx="11">
                  <c:v>0.42263999999999996</c:v>
                </c:pt>
                <c:pt idx="12">
                  <c:v>0.42263999999999996</c:v>
                </c:pt>
                <c:pt idx="13">
                  <c:v>0.42263999999999996</c:v>
                </c:pt>
                <c:pt idx="14">
                  <c:v>0.42263999999999996</c:v>
                </c:pt>
                <c:pt idx="15">
                  <c:v>0.42263999999999996</c:v>
                </c:pt>
                <c:pt idx="16">
                  <c:v>0.42263999999999996</c:v>
                </c:pt>
                <c:pt idx="17">
                  <c:v>0.42263999999999996</c:v>
                </c:pt>
                <c:pt idx="18">
                  <c:v>0.42263999999999996</c:v>
                </c:pt>
                <c:pt idx="19">
                  <c:v>0.42263999999999996</c:v>
                </c:pt>
                <c:pt idx="20">
                  <c:v>0.42263999999999996</c:v>
                </c:pt>
                <c:pt idx="21">
                  <c:v>0.42263999999999996</c:v>
                </c:pt>
                <c:pt idx="22">
                  <c:v>0.42263999999999996</c:v>
                </c:pt>
                <c:pt idx="23">
                  <c:v>0.42263999999999996</c:v>
                </c:pt>
                <c:pt idx="24">
                  <c:v>0.42263999999999996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924624"/>
        <c:axId val="177935552"/>
      </c:scatterChart>
      <c:valAx>
        <c:axId val="177924624"/>
        <c:scaling>
          <c:orientation val="minMax"/>
          <c:max val="25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177935552"/>
        <c:crosses val="autoZero"/>
        <c:crossBetween val="midCat"/>
        <c:majorUnit val="1"/>
        <c:minorUnit val="1"/>
      </c:valAx>
      <c:valAx>
        <c:axId val="1779355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V</a:t>
                </a:r>
                <a:r>
                  <a:rPr lang="en-US"/>
                  <a:t> </a:t>
                </a:r>
                <a:r>
                  <a:rPr lang="x-none"/>
                  <a:t> </a:t>
                </a:r>
                <a:r>
                  <a:rPr lang="en-US"/>
                  <a:t>[dm3 ]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.000" sourceLinked="1"/>
        <c:majorTickMark val="none"/>
        <c:minorTickMark val="none"/>
        <c:tickLblPos val="nextTo"/>
        <c:crossAx val="1779246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99023491628766"/>
          <c:y val="0.37334599996346229"/>
          <c:w val="0.20944523238942955"/>
          <c:h val="0.219905122068557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Empirijska</c:v>
          </c:tx>
          <c:invertIfNegative val="0"/>
          <c:val>
            <c:numRef>
              <c:f>Sheet1!$R$72:$R$81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9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813256"/>
        <c:axId val="177402968"/>
      </c:barChart>
      <c:catAx>
        <c:axId val="17781325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crossAx val="177402968"/>
        <c:crosses val="autoZero"/>
        <c:auto val="1"/>
        <c:lblAlgn val="ctr"/>
        <c:lblOffset val="100"/>
        <c:noMultiLvlLbl val="0"/>
      </c:catAx>
      <c:valAx>
        <c:axId val="177402968"/>
        <c:scaling>
          <c:orientation val="minMax"/>
          <c:max val="22"/>
          <c:min val="0"/>
        </c:scaling>
        <c:delete val="0"/>
        <c:axPos val="l"/>
        <c:majorGridlines/>
        <c:minorGridlines/>
        <c:numFmt formatCode="General" sourceLinked="1"/>
        <c:majorTickMark val="none"/>
        <c:minorTickMark val="none"/>
        <c:tickLblPos val="nextTo"/>
        <c:crossAx val="177813256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empirijska funkcija raspodele</c:v>
          </c:tx>
          <c:invertIfNegative val="0"/>
          <c:val>
            <c:numRef>
              <c:f>Sheet1!$E$10:$E$34</c:f>
              <c:numCache>
                <c:formatCode>0.000</c:formatCode>
                <c:ptCount val="25"/>
                <c:pt idx="0" formatCode="General">
                  <c:v>0.40600000000000003</c:v>
                </c:pt>
                <c:pt idx="1">
                  <c:v>0.41</c:v>
                </c:pt>
                <c:pt idx="2" formatCode="General">
                  <c:v>0.39900000000000002</c:v>
                </c:pt>
                <c:pt idx="3" formatCode="General">
                  <c:v>0.42499999999999999</c:v>
                </c:pt>
                <c:pt idx="4" formatCode="General">
                  <c:v>0.41399999999999998</c:v>
                </c:pt>
                <c:pt idx="5" formatCode="General">
                  <c:v>0.41399999999999998</c:v>
                </c:pt>
                <c:pt idx="6" formatCode="General">
                  <c:v>0.433</c:v>
                </c:pt>
                <c:pt idx="7">
                  <c:v>0.42</c:v>
                </c:pt>
                <c:pt idx="8" formatCode="General">
                  <c:v>0.40899999999999997</c:v>
                </c:pt>
                <c:pt idx="9" formatCode="General">
                  <c:v>0.434</c:v>
                </c:pt>
                <c:pt idx="10" formatCode="General">
                  <c:v>0.43099999999999999</c:v>
                </c:pt>
                <c:pt idx="11" formatCode="General">
                  <c:v>0.42499999999999999</c:v>
                </c:pt>
                <c:pt idx="12" formatCode="General">
                  <c:v>0.433</c:v>
                </c:pt>
                <c:pt idx="13" formatCode="General">
                  <c:v>0.41399999999999998</c:v>
                </c:pt>
                <c:pt idx="14" formatCode="General">
                  <c:v>0.441</c:v>
                </c:pt>
                <c:pt idx="15" formatCode="General">
                  <c:v>0.43099999999999999</c:v>
                </c:pt>
                <c:pt idx="16" formatCode="General">
                  <c:v>0.433</c:v>
                </c:pt>
                <c:pt idx="17" formatCode="General">
                  <c:v>0.43099999999999999</c:v>
                </c:pt>
                <c:pt idx="18" formatCode="General">
                  <c:v>0.43099999999999999</c:v>
                </c:pt>
                <c:pt idx="19" formatCode="General">
                  <c:v>0.41899999999999998</c:v>
                </c:pt>
                <c:pt idx="20" formatCode="General">
                  <c:v>0.42299999999999999</c:v>
                </c:pt>
                <c:pt idx="21" formatCode="General">
                  <c:v>0.437</c:v>
                </c:pt>
                <c:pt idx="22" formatCode="General">
                  <c:v>0.39600000000000002</c:v>
                </c:pt>
                <c:pt idx="23" formatCode="General">
                  <c:v>0.42299999999999999</c:v>
                </c:pt>
                <c:pt idx="24" formatCode="General">
                  <c:v>0.434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04376"/>
        <c:axId val="128904768"/>
      </c:barChart>
      <c:catAx>
        <c:axId val="12890437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28904768"/>
        <c:crosses val="autoZero"/>
        <c:auto val="1"/>
        <c:lblAlgn val="ctr"/>
        <c:lblOffset val="100"/>
        <c:noMultiLvlLbl val="0"/>
      </c:catAx>
      <c:valAx>
        <c:axId val="128904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8904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x-none" sz="1400"/>
              <a:t>Dijagram</a:t>
            </a:r>
            <a:r>
              <a:rPr lang="x-none" sz="1400" baseline="0"/>
              <a:t> relativnih grešaka</a:t>
            </a:r>
            <a:endParaRPr lang="en-US" sz="1400"/>
          </a:p>
        </c:rich>
      </c:tx>
      <c:layout/>
      <c:overlay val="0"/>
      <c:spPr>
        <a:noFill/>
        <a:ln w="25400"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Sheet1!$S$9</c:f>
              <c:strCache>
                <c:ptCount val="1"/>
                <c:pt idx="0">
                  <c:v>δϕrel1</c:v>
                </c:pt>
              </c:strCache>
            </c:strRef>
          </c:tx>
          <c:spPr>
            <a:ln w="28575" cap="rnd" cmpd="sng" algn="ctr">
              <a:solidFill>
                <a:schemeClr val="dk1">
                  <a:tint val="5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yVal>
            <c:numRef>
              <c:f>Sheet1!$S$11:$S$35</c:f>
              <c:numCache>
                <c:formatCode>0.000</c:formatCode>
                <c:ptCount val="25"/>
                <c:pt idx="0">
                  <c:v>3.9371569184175503</c:v>
                </c:pt>
                <c:pt idx="1">
                  <c:v>2.9907249668748781</c:v>
                </c:pt>
                <c:pt idx="2">
                  <c:v>5.5934128336172488</c:v>
                </c:pt>
                <c:pt idx="3">
                  <c:v>0.55839485141019041</c:v>
                </c:pt>
                <c:pt idx="4">
                  <c:v>2.0442930153321934</c:v>
                </c:pt>
                <c:pt idx="5">
                  <c:v>2.0442930153321934</c:v>
                </c:pt>
                <c:pt idx="6">
                  <c:v>2.4512587544955604</c:v>
                </c:pt>
                <c:pt idx="7">
                  <c:v>0.62464508801816587</c:v>
                </c:pt>
                <c:pt idx="8">
                  <c:v>3.2273329547605498</c:v>
                </c:pt>
                <c:pt idx="9">
                  <c:v>2.6878667423812317</c:v>
                </c:pt>
                <c:pt idx="10">
                  <c:v>1.9780427787242181</c:v>
                </c:pt>
                <c:pt idx="11">
                  <c:v>0.55839485141019041</c:v>
                </c:pt>
                <c:pt idx="12">
                  <c:v>2.4512587544955604</c:v>
                </c:pt>
                <c:pt idx="13">
                  <c:v>2.0442930153321934</c:v>
                </c:pt>
                <c:pt idx="14">
                  <c:v>4.3441226575809306</c:v>
                </c:pt>
                <c:pt idx="15">
                  <c:v>1.9780427787242181</c:v>
                </c:pt>
                <c:pt idx="16">
                  <c:v>2.4512587544955604</c:v>
                </c:pt>
                <c:pt idx="17">
                  <c:v>1.9780427787242181</c:v>
                </c:pt>
                <c:pt idx="18">
                  <c:v>1.9780427787242181</c:v>
                </c:pt>
                <c:pt idx="19">
                  <c:v>0.86125307590383704</c:v>
                </c:pt>
                <c:pt idx="20">
                  <c:v>8.5178875638847948E-2</c:v>
                </c:pt>
                <c:pt idx="21">
                  <c:v>3.3976907060382455</c:v>
                </c:pt>
                <c:pt idx="22">
                  <c:v>6.3032367972742627</c:v>
                </c:pt>
                <c:pt idx="23">
                  <c:v>8.5178875638847948E-2</c:v>
                </c:pt>
                <c:pt idx="24">
                  <c:v>2.6878667423812317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Sheet1!$T$9</c:f>
              <c:strCache>
                <c:ptCount val="1"/>
                <c:pt idx="0">
                  <c:v>δϕrel2</c:v>
                </c:pt>
              </c:strCache>
            </c:strRef>
          </c:tx>
          <c:spPr>
            <a:ln w="28575" cap="rnd" cmpd="sng" algn="ctr">
              <a:solidFill>
                <a:schemeClr val="dk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yVal>
            <c:numRef>
              <c:f>Sheet1!$T$11:$T$35</c:f>
              <c:numCache>
                <c:formatCode>0.000</c:formatCode>
                <c:ptCount val="25"/>
                <c:pt idx="0">
                  <c:v>7.9365079365079305</c:v>
                </c:pt>
                <c:pt idx="1">
                  <c:v>7.0294784580498924</c:v>
                </c:pt>
                <c:pt idx="2">
                  <c:v>9.5238095238095184</c:v>
                </c:pt>
                <c:pt idx="3">
                  <c:v>3.6281179138322024</c:v>
                </c:pt>
                <c:pt idx="4">
                  <c:v>6.1224489795918418</c:v>
                </c:pt>
                <c:pt idx="5">
                  <c:v>6.1224489795918418</c:v>
                </c:pt>
                <c:pt idx="6">
                  <c:v>1.8140589569161012</c:v>
                </c:pt>
                <c:pt idx="7">
                  <c:v>4.7619047619047654</c:v>
                </c:pt>
                <c:pt idx="8">
                  <c:v>7.2562358276644048</c:v>
                </c:pt>
                <c:pt idx="9">
                  <c:v>1.5873015873015885</c:v>
                </c:pt>
                <c:pt idx="10">
                  <c:v>2.2675736961451269</c:v>
                </c:pt>
                <c:pt idx="11">
                  <c:v>3.6281179138322024</c:v>
                </c:pt>
                <c:pt idx="12">
                  <c:v>1.8140589569161012</c:v>
                </c:pt>
                <c:pt idx="13">
                  <c:v>6.1224489795918418</c:v>
                </c:pt>
                <c:pt idx="14">
                  <c:v>0</c:v>
                </c:pt>
                <c:pt idx="15">
                  <c:v>2.2675736961451269</c:v>
                </c:pt>
                <c:pt idx="16">
                  <c:v>1.8140589569161012</c:v>
                </c:pt>
                <c:pt idx="17">
                  <c:v>2.2675736961451269</c:v>
                </c:pt>
                <c:pt idx="18">
                  <c:v>2.2675736961451269</c:v>
                </c:pt>
                <c:pt idx="19">
                  <c:v>4.9886621315192787</c:v>
                </c:pt>
                <c:pt idx="20">
                  <c:v>4.0816326530612281</c:v>
                </c:pt>
                <c:pt idx="21">
                  <c:v>0.9070294784580506</c:v>
                </c:pt>
                <c:pt idx="22">
                  <c:v>10.204081632653057</c:v>
                </c:pt>
                <c:pt idx="23">
                  <c:v>4.0816326530612281</c:v>
                </c:pt>
                <c:pt idx="24">
                  <c:v>1.5873015873015885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Sheet1!$U$9</c:f>
              <c:strCache>
                <c:ptCount val="1"/>
                <c:pt idx="0">
                  <c:v>δϕrel3</c:v>
                </c:pt>
              </c:strCache>
            </c:strRef>
          </c:tx>
          <c:spPr>
            <a:ln w="28575" cap="rnd" cmpd="sng" algn="ctr">
              <a:solidFill>
                <a:schemeClr val="dk1">
                  <a:tint val="985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yVal>
            <c:numRef>
              <c:f>Sheet1!$U$11:$U$35</c:f>
              <c:numCache>
                <c:formatCode>0.000</c:formatCode>
                <c:ptCount val="25"/>
                <c:pt idx="0">
                  <c:v>2.5252525252525273</c:v>
                </c:pt>
                <c:pt idx="1">
                  <c:v>3.5353535353535239</c:v>
                </c:pt>
                <c:pt idx="2">
                  <c:v>0.75757575757575824</c:v>
                </c:pt>
                <c:pt idx="3">
                  <c:v>7.3232323232323147</c:v>
                </c:pt>
                <c:pt idx="4">
                  <c:v>4.5454545454545352</c:v>
                </c:pt>
                <c:pt idx="5">
                  <c:v>4.5454545454545352</c:v>
                </c:pt>
                <c:pt idx="6">
                  <c:v>9.3434343434343372</c:v>
                </c:pt>
                <c:pt idx="7">
                  <c:v>6.0606060606060517</c:v>
                </c:pt>
                <c:pt idx="8">
                  <c:v>3.2828282828282713</c:v>
                </c:pt>
                <c:pt idx="9">
                  <c:v>9.5959595959595898</c:v>
                </c:pt>
                <c:pt idx="10">
                  <c:v>8.838383838383832</c:v>
                </c:pt>
                <c:pt idx="11">
                  <c:v>7.3232323232323147</c:v>
                </c:pt>
                <c:pt idx="12">
                  <c:v>9.3434343434343372</c:v>
                </c:pt>
                <c:pt idx="13">
                  <c:v>4.5454545454545352</c:v>
                </c:pt>
                <c:pt idx="14">
                  <c:v>11.36363636363636</c:v>
                </c:pt>
                <c:pt idx="15">
                  <c:v>8.838383838383832</c:v>
                </c:pt>
                <c:pt idx="16">
                  <c:v>9.3434343434343372</c:v>
                </c:pt>
                <c:pt idx="17">
                  <c:v>8.838383838383832</c:v>
                </c:pt>
                <c:pt idx="18">
                  <c:v>8.838383838383832</c:v>
                </c:pt>
                <c:pt idx="19">
                  <c:v>5.8080808080807991</c:v>
                </c:pt>
                <c:pt idx="20">
                  <c:v>6.8181818181818095</c:v>
                </c:pt>
                <c:pt idx="21">
                  <c:v>10.353535353535348</c:v>
                </c:pt>
                <c:pt idx="22">
                  <c:v>0</c:v>
                </c:pt>
                <c:pt idx="23">
                  <c:v>6.8181818181818095</c:v>
                </c:pt>
                <c:pt idx="24">
                  <c:v>9.5959595959595898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905552"/>
        <c:axId val="128905944"/>
      </c:scatterChart>
      <c:valAx>
        <c:axId val="12890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8905944"/>
        <c:crosses val="autoZero"/>
        <c:crossBetween val="midCat"/>
      </c:valAx>
      <c:valAx>
        <c:axId val="1289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8905552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x-none" sz="1400"/>
              <a:t>Dijagram</a:t>
            </a:r>
            <a:r>
              <a:rPr lang="x-none" sz="1400" baseline="0"/>
              <a:t> apsolutnih grešaka</a:t>
            </a:r>
            <a:endParaRPr lang="en-US" sz="1400"/>
          </a:p>
        </c:rich>
      </c:tx>
      <c:layout/>
      <c:overlay val="0"/>
      <c:spPr>
        <a:noFill/>
        <a:ln w="25400"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Sheet1!$R$9</c:f>
              <c:strCache>
                <c:ptCount val="1"/>
                <c:pt idx="0">
                  <c:v>δϕaps</c:v>
                </c:pt>
              </c:strCache>
            </c:strRef>
          </c:tx>
          <c:spPr>
            <a:ln w="28575" cap="rnd" cmpd="sng" algn="ctr">
              <a:solidFill>
                <a:schemeClr val="dk1">
                  <a:tint val="885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yVal>
            <c:numRef>
              <c:f>Sheet1!$R$11:$R$35</c:f>
              <c:numCache>
                <c:formatCode>0.000</c:formatCode>
                <c:ptCount val="25"/>
                <c:pt idx="0">
                  <c:v>1.6639999999999933E-2</c:v>
                </c:pt>
                <c:pt idx="1">
                  <c:v>1.2639999999999985E-2</c:v>
                </c:pt>
                <c:pt idx="2">
                  <c:v>2.3639999999999939E-2</c:v>
                </c:pt>
                <c:pt idx="3">
                  <c:v>2.3600000000000287E-3</c:v>
                </c:pt>
                <c:pt idx="4">
                  <c:v>8.639999999999981E-3</c:v>
                </c:pt>
                <c:pt idx="5">
                  <c:v>8.639999999999981E-3</c:v>
                </c:pt>
                <c:pt idx="6">
                  <c:v>1.0360000000000036E-2</c:v>
                </c:pt>
                <c:pt idx="7">
                  <c:v>2.6399999999999757E-3</c:v>
                </c:pt>
                <c:pt idx="8">
                  <c:v>1.3639999999999985E-2</c:v>
                </c:pt>
                <c:pt idx="9">
                  <c:v>1.1360000000000037E-2</c:v>
                </c:pt>
                <c:pt idx="10">
                  <c:v>8.3600000000000341E-3</c:v>
                </c:pt>
                <c:pt idx="11">
                  <c:v>2.3600000000000287E-3</c:v>
                </c:pt>
                <c:pt idx="12">
                  <c:v>1.0360000000000036E-2</c:v>
                </c:pt>
                <c:pt idx="13">
                  <c:v>8.639999999999981E-3</c:v>
                </c:pt>
                <c:pt idx="14">
                  <c:v>1.8360000000000043E-2</c:v>
                </c:pt>
                <c:pt idx="15">
                  <c:v>8.3600000000000341E-3</c:v>
                </c:pt>
                <c:pt idx="16">
                  <c:v>1.0360000000000036E-2</c:v>
                </c:pt>
                <c:pt idx="17">
                  <c:v>8.3600000000000341E-3</c:v>
                </c:pt>
                <c:pt idx="18">
                  <c:v>8.3600000000000341E-3</c:v>
                </c:pt>
                <c:pt idx="19">
                  <c:v>3.6399999999999766E-3</c:v>
                </c:pt>
                <c:pt idx="20">
                  <c:v>3.6000000000002697E-4</c:v>
                </c:pt>
                <c:pt idx="21">
                  <c:v>1.4360000000000039E-2</c:v>
                </c:pt>
                <c:pt idx="22">
                  <c:v>2.6639999999999942E-2</c:v>
                </c:pt>
                <c:pt idx="23">
                  <c:v>3.6000000000002697E-4</c:v>
                </c:pt>
                <c:pt idx="24">
                  <c:v>1.1360000000000037E-2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906728"/>
        <c:axId val="178159696"/>
      </c:scatterChart>
      <c:valAx>
        <c:axId val="12890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78159696"/>
        <c:crosses val="autoZero"/>
        <c:crossBetween val="midCat"/>
      </c:valAx>
      <c:valAx>
        <c:axId val="17815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8906728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13389169770354"/>
          <c:y val="0.11132655293088375"/>
          <c:w val="0.65499615980039361"/>
          <c:h val="0.73954593175853123"/>
        </c:manualLayout>
      </c:layout>
      <c:scatterChart>
        <c:scatterStyle val="lineMarker"/>
        <c:varyColors val="0"/>
        <c:ser>
          <c:idx val="0"/>
          <c:order val="0"/>
          <c:tx>
            <c:v>merene vrednosti</c:v>
          </c:tx>
          <c:errBars>
            <c:errDir val="y"/>
            <c:errBarType val="both"/>
            <c:errValType val="fixedVal"/>
            <c:noEndCap val="0"/>
            <c:val val="1.2E-2"/>
          </c:errBars>
          <c:xVal>
            <c:numRef>
              <c:f>Sheet1!$C$10:$C$34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Sheet1!$E$10:$E$34</c:f>
              <c:numCache>
                <c:formatCode>0.000</c:formatCode>
                <c:ptCount val="25"/>
                <c:pt idx="0" formatCode="General">
                  <c:v>0.40600000000000003</c:v>
                </c:pt>
                <c:pt idx="1">
                  <c:v>0.41</c:v>
                </c:pt>
                <c:pt idx="2" formatCode="General">
                  <c:v>0.39900000000000002</c:v>
                </c:pt>
                <c:pt idx="3" formatCode="General">
                  <c:v>0.42499999999999999</c:v>
                </c:pt>
                <c:pt idx="4" formatCode="General">
                  <c:v>0.41399999999999998</c:v>
                </c:pt>
                <c:pt idx="5" formatCode="General">
                  <c:v>0.41399999999999998</c:v>
                </c:pt>
                <c:pt idx="6" formatCode="General">
                  <c:v>0.433</c:v>
                </c:pt>
                <c:pt idx="7">
                  <c:v>0.42</c:v>
                </c:pt>
                <c:pt idx="8" formatCode="General">
                  <c:v>0.40899999999999997</c:v>
                </c:pt>
                <c:pt idx="9" formatCode="General">
                  <c:v>0.434</c:v>
                </c:pt>
                <c:pt idx="10" formatCode="General">
                  <c:v>0.43099999999999999</c:v>
                </c:pt>
                <c:pt idx="11" formatCode="General">
                  <c:v>0.42499999999999999</c:v>
                </c:pt>
                <c:pt idx="12" formatCode="General">
                  <c:v>0.433</c:v>
                </c:pt>
                <c:pt idx="13" formatCode="General">
                  <c:v>0.41399999999999998</c:v>
                </c:pt>
                <c:pt idx="14" formatCode="General">
                  <c:v>0.441</c:v>
                </c:pt>
                <c:pt idx="15" formatCode="General">
                  <c:v>0.43099999999999999</c:v>
                </c:pt>
                <c:pt idx="16" formatCode="General">
                  <c:v>0.433</c:v>
                </c:pt>
                <c:pt idx="17" formatCode="General">
                  <c:v>0.43099999999999999</c:v>
                </c:pt>
                <c:pt idx="18" formatCode="General">
                  <c:v>0.43099999999999999</c:v>
                </c:pt>
                <c:pt idx="19" formatCode="General">
                  <c:v>0.41899999999999998</c:v>
                </c:pt>
                <c:pt idx="20" formatCode="General">
                  <c:v>0.42299999999999999</c:v>
                </c:pt>
                <c:pt idx="21" formatCode="General">
                  <c:v>0.437</c:v>
                </c:pt>
                <c:pt idx="22" formatCode="General">
                  <c:v>0.39600000000000002</c:v>
                </c:pt>
                <c:pt idx="23" formatCode="General">
                  <c:v>0.42299999999999999</c:v>
                </c:pt>
                <c:pt idx="24" formatCode="General">
                  <c:v>0.434</c:v>
                </c:pt>
              </c:numCache>
            </c:numRef>
          </c:yVal>
          <c:smooth val="0"/>
        </c:ser>
        <c:ser>
          <c:idx val="1"/>
          <c:order val="1"/>
          <c:tx>
            <c:v>srednja vrednost merenja</c:v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Sheet1!$AD$10:$AD$34</c:f>
              <c:numCache>
                <c:formatCode>General</c:formatCode>
                <c:ptCount val="2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</c:numCache>
            </c:numRef>
          </c:xVal>
          <c:yVal>
            <c:numRef>
              <c:f>Sheet1!$AE$10:$AE$34</c:f>
              <c:numCache>
                <c:formatCode>0.000</c:formatCode>
                <c:ptCount val="25"/>
                <c:pt idx="0">
                  <c:v>0.42263999999999996</c:v>
                </c:pt>
                <c:pt idx="1">
                  <c:v>0.42263999999999996</c:v>
                </c:pt>
                <c:pt idx="2">
                  <c:v>0.42263999999999996</c:v>
                </c:pt>
                <c:pt idx="3">
                  <c:v>0.42263999999999996</c:v>
                </c:pt>
                <c:pt idx="4">
                  <c:v>0.42263999999999996</c:v>
                </c:pt>
                <c:pt idx="5">
                  <c:v>0.42263999999999996</c:v>
                </c:pt>
                <c:pt idx="6">
                  <c:v>0.42263999999999996</c:v>
                </c:pt>
                <c:pt idx="7">
                  <c:v>0.42263999999999996</c:v>
                </c:pt>
                <c:pt idx="8">
                  <c:v>0.42263999999999996</c:v>
                </c:pt>
                <c:pt idx="9">
                  <c:v>0.42263999999999996</c:v>
                </c:pt>
                <c:pt idx="10">
                  <c:v>0.42263999999999996</c:v>
                </c:pt>
                <c:pt idx="11">
                  <c:v>0.42263999999999996</c:v>
                </c:pt>
                <c:pt idx="12">
                  <c:v>0.42263999999999996</c:v>
                </c:pt>
                <c:pt idx="13">
                  <c:v>0.42263999999999996</c:v>
                </c:pt>
                <c:pt idx="14">
                  <c:v>0.42263999999999996</c:v>
                </c:pt>
                <c:pt idx="15">
                  <c:v>0.42263999999999996</c:v>
                </c:pt>
                <c:pt idx="16">
                  <c:v>0.42263999999999996</c:v>
                </c:pt>
                <c:pt idx="17">
                  <c:v>0.42263999999999996</c:v>
                </c:pt>
                <c:pt idx="18">
                  <c:v>0.42263999999999996</c:v>
                </c:pt>
                <c:pt idx="19">
                  <c:v>0.42263999999999996</c:v>
                </c:pt>
                <c:pt idx="20">
                  <c:v>0.42263999999999996</c:v>
                </c:pt>
                <c:pt idx="21">
                  <c:v>0.42263999999999996</c:v>
                </c:pt>
                <c:pt idx="22">
                  <c:v>0.42263999999999996</c:v>
                </c:pt>
                <c:pt idx="23">
                  <c:v>0.42263999999999996</c:v>
                </c:pt>
                <c:pt idx="24">
                  <c:v>0.42263999999999996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160480"/>
        <c:axId val="178160872"/>
      </c:scatterChart>
      <c:valAx>
        <c:axId val="178160480"/>
        <c:scaling>
          <c:orientation val="minMax"/>
          <c:max val="25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redni broj merenja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sr-Latn-RS"/>
          </a:p>
        </c:txPr>
        <c:crossAx val="178160872"/>
        <c:crosses val="autoZero"/>
        <c:crossBetween val="midCat"/>
        <c:majorUnit val="1"/>
        <c:minorUnit val="1"/>
      </c:valAx>
      <c:valAx>
        <c:axId val="178160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x-none"/>
                  <a:t>V</a:t>
                </a:r>
                <a:r>
                  <a:rPr lang="en-US"/>
                  <a:t> </a:t>
                </a:r>
                <a:r>
                  <a:rPr lang="x-none"/>
                  <a:t> </a:t>
                </a:r>
                <a:r>
                  <a:rPr lang="en-US"/>
                  <a:t>[dm3 ]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81604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99023491628766"/>
          <c:y val="0.37334599996346229"/>
          <c:w val="0.20944523238942955"/>
          <c:h val="0.219905122068557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Empirijska</c:v>
          </c:tx>
          <c:invertIfNegative val="0"/>
          <c:val>
            <c:numRef>
              <c:f>Sheet1!$R$72:$R$81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  <c:pt idx="6">
                  <c:v>9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161656"/>
        <c:axId val="178162048"/>
      </c:barChart>
      <c:scatterChart>
        <c:scatterStyle val="smoothMarker"/>
        <c:varyColors val="0"/>
        <c:ser>
          <c:idx val="1"/>
          <c:order val="1"/>
          <c:tx>
            <c:v>Teorijska</c:v>
          </c:tx>
          <c:marker>
            <c:symbol val="none"/>
          </c:marker>
          <c:yVal>
            <c:numRef>
              <c:f>Sheet1!$T$72:$T$81</c:f>
              <c:numCache>
                <c:formatCode>General</c:formatCode>
                <c:ptCount val="10"/>
                <c:pt idx="0">
                  <c:v>2.6556342023825942E-14</c:v>
                </c:pt>
                <c:pt idx="1">
                  <c:v>7.918668403794452E-8</c:v>
                </c:pt>
                <c:pt idx="2">
                  <c:v>3.4511583488747513E-3</c:v>
                </c:pt>
                <c:pt idx="3">
                  <c:v>2.1983986116316245</c:v>
                </c:pt>
                <c:pt idx="4">
                  <c:v>20.468066592218022</c:v>
                </c:pt>
                <c:pt idx="5">
                  <c:v>2.785325959732798</c:v>
                </c:pt>
                <c:pt idx="6">
                  <c:v>5.5399272030122728E-3</c:v>
                </c:pt>
                <c:pt idx="7">
                  <c:v>1.6105006872414926E-7</c:v>
                </c:pt>
                <c:pt idx="8">
                  <c:v>6.8430008897371377E-14</c:v>
                </c:pt>
                <c:pt idx="9">
                  <c:v>4.2497277024251585E-22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161656"/>
        <c:axId val="178162048"/>
      </c:scatterChart>
      <c:catAx>
        <c:axId val="178161656"/>
        <c:scaling>
          <c:orientation val="minMax"/>
        </c:scaling>
        <c:delete val="0"/>
        <c:axPos val="b"/>
        <c:majorGridlines/>
        <c:minorGridlines/>
        <c:numFmt formatCode="General" sourceLinked="1"/>
        <c:majorTickMark val="none"/>
        <c:minorTickMark val="none"/>
        <c:tickLblPos val="nextTo"/>
        <c:crossAx val="178162048"/>
        <c:crosses val="autoZero"/>
        <c:auto val="1"/>
        <c:lblAlgn val="ctr"/>
        <c:lblOffset val="100"/>
        <c:noMultiLvlLbl val="0"/>
      </c:catAx>
      <c:valAx>
        <c:axId val="178162048"/>
        <c:scaling>
          <c:orientation val="minMax"/>
          <c:max val="22"/>
          <c:min val="0"/>
        </c:scaling>
        <c:delete val="0"/>
        <c:axPos val="l"/>
        <c:majorGridlines/>
        <c:minorGridlines/>
        <c:numFmt formatCode="General" sourceLinked="1"/>
        <c:majorTickMark val="none"/>
        <c:minorTickMark val="none"/>
        <c:tickLblPos val="nextTo"/>
        <c:crossAx val="178161656"/>
        <c:crosses val="autoZero"/>
        <c:crossBetween val="between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9D42-F123-478B-BB92-35AAB75F225B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56A1A-5E57-4A02-9FD5-C63504FC9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0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56A1A-5E57-4A02-9FD5-C63504FC92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E9DE3F-28C2-4C2F-8ECD-643E692852F0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931B8B-2639-4B8A-80A3-E226F999CCE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57200"/>
            <a:ext cx="8488518" cy="84124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M</a:t>
            </a:r>
            <a:r>
              <a:rPr lang="sr-Latn-RS" sz="4800" dirty="0" smtClean="0"/>
              <a:t>erenja u hidrotehnici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7886728" cy="47529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RS" dirty="0" smtClean="0"/>
              <a:t>VEŽBA BR.1</a:t>
            </a:r>
          </a:p>
          <a:p>
            <a:pPr algn="ctr">
              <a:buNone/>
            </a:pPr>
            <a:r>
              <a:rPr lang="sr-Latn-RS" sz="3200" dirty="0" smtClean="0"/>
              <a:t>ANALIZA GREŠAKA KOD MERENJA</a:t>
            </a:r>
          </a:p>
          <a:p>
            <a:pPr algn="ctr">
              <a:buNone/>
            </a:pPr>
            <a:r>
              <a:rPr lang="sr-Latn-RS" sz="3200" dirty="0" smtClean="0"/>
              <a:t>(MERENJE ZAPREMINE ISTEKLE VODE)</a:t>
            </a:r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endParaRPr lang="sr-Latn-RS" sz="3200" dirty="0" smtClean="0"/>
          </a:p>
          <a:p>
            <a:pPr algn="ctr">
              <a:buNone/>
            </a:pPr>
            <a:r>
              <a:rPr lang="sr-Latn-RS" dirty="0" smtClean="0"/>
              <a:t>Filip Arsić</a:t>
            </a: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ijagram odstupanja od srednje vrednosti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mpirijska </a:t>
            </a:r>
            <a:r>
              <a:rPr lang="sr-Latn-RS" dirty="0" smtClean="0"/>
              <a:t>funkcija </a:t>
            </a:r>
            <a:r>
              <a:rPr lang="sr-Latn-RS" dirty="0" smtClean="0"/>
              <a:t>raspodele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brada rezultata merenja kada je čaša držana za obod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000496" y="1428736"/>
          <a:ext cx="4084320" cy="5118459"/>
        </p:xfrm>
        <a:graphic>
          <a:graphicData uri="http://schemas.openxmlformats.org/drawingml/2006/table">
            <a:tbl>
              <a:tblPr/>
              <a:tblGrid>
                <a:gridCol w="503654"/>
                <a:gridCol w="558742"/>
                <a:gridCol w="503654"/>
                <a:gridCol w="503654"/>
                <a:gridCol w="503654"/>
                <a:gridCol w="503654"/>
                <a:gridCol w="503654"/>
                <a:gridCol w="503654"/>
              </a:tblGrid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ϕ=ϕ</a:t>
                      </a:r>
                      <a:r>
                        <a:rPr lang="en-US" sz="10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sr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+ </a:t>
                      </a:r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 -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merena veličina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n-US" sz="10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najverovatnija procena merene veličine (obično srednja vrednost)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 - </a:t>
                      </a:r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neodređenost merne veličine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a) Srednja vrednost, </a:t>
                      </a:r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n-US" sz="10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n-US" sz="10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sr </a:t>
                      </a: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b) Standardna devijacija, Ϭ</a:t>
                      </a:r>
                      <a:r>
                        <a:rPr lang="el-GR" sz="10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Ϭ</a:t>
                      </a:r>
                      <a:r>
                        <a:rPr lang="el-GR" sz="10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c) Maksimalna i minimalna vrednost, Vmax, Vmin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Vmax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Vmin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d) Standardno odstupanje srednje vrednosti, </a:t>
                      </a:r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37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0,002432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118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3071810"/>
            <a:ext cx="790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643578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500174"/>
            <a:ext cx="189547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reške merenja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89120"/>
            <a:ext cx="384189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114027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00306"/>
            <a:ext cx="1745797" cy="31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143248"/>
            <a:ext cx="1759404" cy="42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929066"/>
            <a:ext cx="1615168" cy="42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RS" dirty="0" smtClean="0"/>
              <a:t>istogram merenih vrednosti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410604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</a:t>
            </a:r>
            <a:r>
              <a:rPr lang="sr-Latn-RS" dirty="0" smtClean="0"/>
              <a:t>rafički prikaz relativnih i apsolutnih grešaka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4338638" cy="480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14876" y="1565564"/>
          <a:ext cx="4214842" cy="4792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ijagram odstupanja od srednje vrednosti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mpirijska i teorijska funkcija raspodele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0069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</a:t>
            </a:r>
            <a:r>
              <a:rPr lang="sr-Latn-RS" sz="5400" dirty="0" smtClean="0"/>
              <a:t>vala na pažnji </a:t>
            </a:r>
            <a:endParaRPr lang="en-US" sz="5400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sr-Latn-RS" dirty="0" err="1" smtClean="0"/>
              <a:t>G</a:t>
            </a:r>
            <a:r>
              <a:rPr lang="es-ES" dirty="0" err="1" smtClean="0"/>
              <a:t>reške</a:t>
            </a:r>
            <a:r>
              <a:rPr lang="es-ES" dirty="0" smtClean="0"/>
              <a:t> </a:t>
            </a:r>
            <a:r>
              <a:rPr lang="es-ES" dirty="0"/>
              <a:t>u </a:t>
            </a:r>
            <a:r>
              <a:rPr lang="es-ES" dirty="0" err="1"/>
              <a:t>merenju</a:t>
            </a:r>
            <a:r>
              <a:rPr lang="es-ES" dirty="0"/>
              <a:t> su </a:t>
            </a:r>
            <a:r>
              <a:rPr lang="es-ES" dirty="0" err="1"/>
              <a:t>neizbežne</a:t>
            </a:r>
            <a:endParaRPr lang="es-ES" dirty="0"/>
          </a:p>
          <a:p>
            <a:r>
              <a:rPr lang="sr-Latn-RS" dirty="0" smtClean="0"/>
              <a:t>Zapisivanje </a:t>
            </a:r>
            <a:r>
              <a:rPr lang="vi-VN" dirty="0" smtClean="0"/>
              <a:t>neodređenosti</a:t>
            </a:r>
            <a:endParaRPr lang="sr-Latn-RS" dirty="0" smtClean="0"/>
          </a:p>
          <a:p>
            <a:r>
              <a:rPr lang="sr-Latn-RS" dirty="0" smtClean="0"/>
              <a:t>Karakteristike niza rezultata</a:t>
            </a:r>
          </a:p>
          <a:p>
            <a:r>
              <a:rPr lang="sr-Latn-RS" dirty="0" smtClean="0"/>
              <a:t>Koraci u izradi zadatka</a:t>
            </a:r>
          </a:p>
          <a:p>
            <a:r>
              <a:rPr lang="sr-Latn-RS" dirty="0" smtClean="0"/>
              <a:t>Obrada rezultata merenja kada je čaša držana dole i za obod</a:t>
            </a:r>
          </a:p>
          <a:p>
            <a:endParaRPr lang="vi-VN" sz="4600" dirty="0"/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Gre</a:t>
            </a:r>
            <a:r>
              <a:rPr lang="sr-Latn-RS" dirty="0" smtClean="0"/>
              <a:t>ške koje se javljaju u procesu merenja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rube greške (usled nepažljivog merenja)</a:t>
            </a:r>
          </a:p>
          <a:p>
            <a:r>
              <a:rPr lang="sr-Latn-RS" dirty="0" smtClean="0"/>
              <a:t>Sistematske greške (istog intenziteta i istog znaka kod ponavljanja postupka merenja)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lučajne greške (neizbežne pri svakom merenju i identifikuju se kao šum merenja koji se smanjuje ponavljanjem mernog postupka više puta)</a:t>
            </a: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Zapisivanje neodređenosti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ϕ</a:t>
            </a:r>
            <a:r>
              <a:rPr lang="en-US" dirty="0" smtClean="0"/>
              <a:t>=</a:t>
            </a:r>
            <a:r>
              <a:rPr lang="el-GR" dirty="0" smtClean="0"/>
              <a:t> ϕ</a:t>
            </a:r>
            <a:r>
              <a:rPr lang="en-US" baseline="-25000" dirty="0" err="1" smtClean="0"/>
              <a:t>np</a:t>
            </a:r>
            <a:r>
              <a:rPr lang="en-US" dirty="0" smtClean="0"/>
              <a:t>±</a:t>
            </a:r>
            <a:r>
              <a:rPr lang="el-GR" dirty="0" smtClean="0"/>
              <a:t>δϕ </a:t>
            </a:r>
          </a:p>
          <a:p>
            <a:r>
              <a:rPr lang="el-GR" dirty="0" smtClean="0"/>
              <a:t>ϕ</a:t>
            </a:r>
            <a:r>
              <a:rPr lang="en-US" dirty="0" smtClean="0"/>
              <a:t> – </a:t>
            </a:r>
            <a:r>
              <a:rPr lang="en-US" dirty="0" err="1" smtClean="0"/>
              <a:t>merena</a:t>
            </a:r>
            <a:r>
              <a:rPr lang="en-US" dirty="0" smtClean="0"/>
              <a:t> </a:t>
            </a:r>
            <a:r>
              <a:rPr lang="en-US" dirty="0" err="1" smtClean="0"/>
              <a:t>veli</a:t>
            </a:r>
            <a:r>
              <a:rPr lang="sr-Latn-RS" dirty="0" smtClean="0"/>
              <a:t>čina</a:t>
            </a:r>
          </a:p>
          <a:p>
            <a:r>
              <a:rPr lang="el-GR" dirty="0" smtClean="0"/>
              <a:t>ϕ</a:t>
            </a:r>
            <a:r>
              <a:rPr lang="en-US" baseline="-25000" dirty="0" err="1" smtClean="0"/>
              <a:t>np</a:t>
            </a:r>
            <a:r>
              <a:rPr lang="en-US" dirty="0" smtClean="0"/>
              <a:t> – </a:t>
            </a:r>
            <a:r>
              <a:rPr lang="en-US" dirty="0" err="1" smtClean="0"/>
              <a:t>najverovatnija</a:t>
            </a:r>
            <a:r>
              <a:rPr lang="en-US" dirty="0" smtClean="0"/>
              <a:t> </a:t>
            </a:r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merene</a:t>
            </a:r>
            <a:r>
              <a:rPr lang="en-US" dirty="0" smtClean="0"/>
              <a:t> </a:t>
            </a:r>
            <a:r>
              <a:rPr lang="en-US" dirty="0" err="1" smtClean="0"/>
              <a:t>veli</a:t>
            </a:r>
            <a:r>
              <a:rPr lang="sr-Latn-RS" dirty="0" smtClean="0"/>
              <a:t>čine</a:t>
            </a:r>
          </a:p>
          <a:p>
            <a:r>
              <a:rPr lang="el-GR" dirty="0" smtClean="0"/>
              <a:t>δϕ</a:t>
            </a:r>
            <a:r>
              <a:rPr lang="sr-Latn-RS" dirty="0" smtClean="0"/>
              <a:t> </a:t>
            </a:r>
            <a:r>
              <a:rPr lang="en-US" dirty="0" smtClean="0"/>
              <a:t>– </a:t>
            </a:r>
            <a:r>
              <a:rPr lang="sr-Latn-RS" dirty="0" smtClean="0"/>
              <a:t>neodređenost merne veličine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</a:t>
            </a:r>
            <a:r>
              <a:rPr lang="sr-Latn-RS" dirty="0" smtClean="0"/>
              <a:t>de je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el-GR" dirty="0" smtClean="0"/>
              <a:t>ϕ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np</a:t>
            </a:r>
            <a:r>
              <a:rPr lang="sr-Latn-RS" baseline="-25000" dirty="0" smtClean="0"/>
              <a:t> </a:t>
            </a:r>
            <a:r>
              <a:rPr lang="sr-Latn-RS" dirty="0" smtClean="0"/>
              <a:t> </a:t>
            </a:r>
            <a:r>
              <a:rPr lang="en-US" dirty="0" smtClean="0"/>
              <a:t>= </a:t>
            </a:r>
            <a:r>
              <a:rPr lang="el-GR" dirty="0" smtClean="0"/>
              <a:t>ϕ</a:t>
            </a:r>
            <a:r>
              <a:rPr lang="en-US" baseline="-25000" dirty="0" err="1" smtClean="0"/>
              <a:t>sr</a:t>
            </a:r>
            <a:r>
              <a:rPr lang="en-US" baseline="-25000" dirty="0" smtClean="0"/>
              <a:t> </a:t>
            </a:r>
            <a:r>
              <a:rPr lang="en-US" dirty="0" smtClean="0"/>
              <a:t>=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214818"/>
            <a:ext cx="1364191" cy="111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214818"/>
            <a:ext cx="1239545" cy="104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arakteristike niza rezultata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RS" dirty="0" smtClean="0"/>
              <a:t>psolutna greška merenjau odnosu na stvarnu merenu vrednost –</a:t>
            </a:r>
          </a:p>
          <a:p>
            <a:r>
              <a:rPr lang="sr-Latn-RS" dirty="0" smtClean="0"/>
              <a:t>Relativna greška merenja u odnosu na srednju vrednost merenja, maksimalnu vrednost i minimalnu vrednost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143116"/>
            <a:ext cx="23574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33456" y="3929066"/>
            <a:ext cx="263887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264320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786454"/>
            <a:ext cx="257176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oraci u izradi zadatka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tudent u jednom potezu puni mernu posudu do obeležene crte držeći mernu posudu u ruci, zatim stavlja posudu na vagu</a:t>
            </a:r>
          </a:p>
          <a:p>
            <a:r>
              <a:rPr lang="sr-Latn-RS" dirty="0" smtClean="0"/>
              <a:t>Drugi student meri težinu posudena elektronskoj vagi. Rezultat u prvoj seriji merenja samo beleži, dok u drugoj seriji merenja govori i prvom studentu kako bi ovaj korigovao punjenje posude.</a:t>
            </a:r>
          </a:p>
          <a:p>
            <a:r>
              <a:rPr lang="sr-Latn-RS" dirty="0" smtClean="0"/>
              <a:t>Nakon sprovedene obe serije merenja studenti treba da zamene uloge</a:t>
            </a:r>
          </a:p>
          <a:p>
            <a:r>
              <a:rPr lang="sr-Latn-RS" dirty="0" smtClean="0"/>
              <a:t>Zadatak se vrši u dva slučaja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kad</a:t>
            </a:r>
            <a:r>
              <a:rPr lang="en-US" dirty="0" smtClean="0"/>
              <a:t> student </a:t>
            </a:r>
            <a:r>
              <a:rPr lang="en-US" dirty="0" err="1" smtClean="0"/>
              <a:t>dr</a:t>
            </a:r>
            <a:r>
              <a:rPr lang="sr-Latn-RS" dirty="0" smtClean="0"/>
              <a:t>ži stisnuto čašu i smanjuje joj zapreminu</a:t>
            </a:r>
          </a:p>
          <a:p>
            <a:r>
              <a:rPr lang="sr-Latn-RS" dirty="0" smtClean="0"/>
              <a:t>2) kad student drži pažljivo čašu za obod</a:t>
            </a:r>
          </a:p>
          <a:p>
            <a:endParaRPr lang="sr-Latn-RS" dirty="0" smtClean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brada rezultata merenja kada je čaša držana dole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28" y="1714488"/>
            <a:ext cx="2000263" cy="4525962"/>
          </a:xfrm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696119" y="1686779"/>
          <a:ext cx="4572031" cy="4374418"/>
        </p:xfrm>
        <a:graphic>
          <a:graphicData uri="http://schemas.openxmlformats.org/drawingml/2006/table">
            <a:tbl>
              <a:tblPr/>
              <a:tblGrid>
                <a:gridCol w="992703"/>
                <a:gridCol w="894832"/>
                <a:gridCol w="894832"/>
                <a:gridCol w="894832"/>
                <a:gridCol w="894832"/>
              </a:tblGrid>
              <a:tr h="2543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a)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Srednja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vrednost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n-US" sz="1100" b="0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3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n-US" sz="11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sr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3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b) Standardna devijacija, Ϭ</a:t>
                      </a:r>
                      <a:r>
                        <a:rPr lang="el-GR" sz="1100" b="0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31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Ϭ</a:t>
                      </a:r>
                      <a:r>
                        <a:rPr lang="el-GR" sz="1100" b="1" i="0" u="none" strike="noStrike" baseline="-25000">
                          <a:solidFill>
                            <a:srgbClr val="000000"/>
                          </a:solidFill>
                          <a:latin typeface="Calibri"/>
                        </a:rPr>
                        <a:t>ϕ</a:t>
                      </a:r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 gridSpan="5"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c) Maksimalna i minimalna vrednost, Vmax, Vmin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Vmax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Vmin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dm³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d) Standardno odstupanje srednje vrednosti, 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9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943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δϕ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0,001716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9214" y="2059988"/>
            <a:ext cx="790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429264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sr-Latn-RS" dirty="0" smtClean="0"/>
              <a:t>reške merenja</a:t>
            </a:r>
            <a:endParaRPr lang="en-US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384189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1928802"/>
            <a:ext cx="1140278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00306"/>
            <a:ext cx="1745797" cy="31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143248"/>
            <a:ext cx="1759404" cy="42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929066"/>
            <a:ext cx="1615168" cy="42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Grafički prikaz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4052886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357686" y="1643050"/>
          <a:ext cx="457203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</TotalTime>
  <Words>479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Franklin Gothic Book</vt:lpstr>
      <vt:lpstr>Franklin Gothic Medium</vt:lpstr>
      <vt:lpstr>Tahoma</vt:lpstr>
      <vt:lpstr>Wingdings 2</vt:lpstr>
      <vt:lpstr>Trek</vt:lpstr>
      <vt:lpstr>Merenja u hidrotehnici</vt:lpstr>
      <vt:lpstr>Uvod</vt:lpstr>
      <vt:lpstr>Greške koje se javljaju u procesu merenja</vt:lpstr>
      <vt:lpstr>Zapisivanje neodređenosti</vt:lpstr>
      <vt:lpstr>Karakteristike niza rezultata</vt:lpstr>
      <vt:lpstr>Koraci u izradi zadatka</vt:lpstr>
      <vt:lpstr>Obrada rezultata merenja kada je čaša držana dole</vt:lpstr>
      <vt:lpstr>Greške merenja</vt:lpstr>
      <vt:lpstr>Grafički prikaz</vt:lpstr>
      <vt:lpstr>Dijagram odstupanja od srednje vrednosti</vt:lpstr>
      <vt:lpstr>Empirijska funkcija raspodele</vt:lpstr>
      <vt:lpstr>Obrada rezultata merenja kada je čaša držana za obod</vt:lpstr>
      <vt:lpstr>Greške merenja</vt:lpstr>
      <vt:lpstr>Histogram merenih vrednosti</vt:lpstr>
      <vt:lpstr>Grafički prikaz relativnih i apsolutnih grešaka</vt:lpstr>
      <vt:lpstr>Dijagram odstupanja od srednje vrednosti</vt:lpstr>
      <vt:lpstr>Empirijska i teorijska funkcija raspodele</vt:lpstr>
      <vt:lpstr>Hvala na pažnji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</dc:title>
  <dc:creator>Korisnik</dc:creator>
  <cp:lastModifiedBy>ZELJKO</cp:lastModifiedBy>
  <cp:revision>22</cp:revision>
  <dcterms:created xsi:type="dcterms:W3CDTF">2015-01-20T22:59:27Z</dcterms:created>
  <dcterms:modified xsi:type="dcterms:W3CDTF">2015-02-25T10:50:32Z</dcterms:modified>
</cp:coreProperties>
</file>