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E9C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00" autoAdjust="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dPt>
            <c:idx val="0"/>
            <c:spPr>
              <a:solidFill>
                <a:srgbClr val="7030A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70C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val>
            <c:numRef>
              <c:f>Sheet1!$U$16:$U$19</c:f>
              <c:numCache>
                <c:formatCode>General</c:formatCode>
                <c:ptCount val="4"/>
                <c:pt idx="0">
                  <c:v>8</c:v>
                </c:pt>
                <c:pt idx="1">
                  <c:v>8.3000000000000007</c:v>
                </c:pt>
                <c:pt idx="2">
                  <c:v>7.4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dPt>
            <c:idx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val>
            <c:numRef>
              <c:f>Sheet1!$V$16:$V$19</c:f>
              <c:numCache>
                <c:formatCode>General</c:formatCode>
                <c:ptCount val="4"/>
                <c:pt idx="0">
                  <c:v>7.6</c:v>
                </c:pt>
                <c:pt idx="1">
                  <c:v>6.7</c:v>
                </c:pt>
                <c:pt idx="2">
                  <c:v>7.6</c:v>
                </c:pt>
                <c:pt idx="3">
                  <c:v>7.7</c:v>
                </c:pt>
              </c:numCache>
            </c:numRef>
          </c:val>
        </c:ser>
        <c:axId val="55532928"/>
        <c:axId val="55534720"/>
      </c:barChart>
      <c:catAx>
        <c:axId val="55532928"/>
        <c:scaling>
          <c:orientation val="minMax"/>
        </c:scaling>
        <c:delete val="1"/>
        <c:axPos val="b"/>
        <c:tickLblPos val="nextTo"/>
        <c:crossAx val="55534720"/>
        <c:crosses val="autoZero"/>
        <c:auto val="1"/>
        <c:lblAlgn val="ctr"/>
        <c:lblOffset val="100"/>
      </c:catAx>
      <c:valAx>
        <c:axId val="55534720"/>
        <c:scaling>
          <c:orientation val="minMax"/>
        </c:scaling>
        <c:axPos val="l"/>
        <c:majorGridlines/>
        <c:numFmt formatCode="General" sourceLinked="1"/>
        <c:tickLblPos val="nextTo"/>
        <c:crossAx val="55532928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25481738511499635"/>
          <c:y val="8.8544977332378955E-2"/>
          <c:w val="0.71861001749781306"/>
          <c:h val="0.79822506561679785"/>
        </c:manualLayout>
      </c:layout>
      <c:barChart>
        <c:barDir val="col"/>
        <c:grouping val="clustered"/>
        <c:ser>
          <c:idx val="0"/>
          <c:order val="0"/>
          <c:dPt>
            <c:idx val="0"/>
            <c:spPr>
              <a:solidFill>
                <a:srgbClr val="7030A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70C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val>
            <c:numRef>
              <c:f>Sheet1!$R$15:$R$18</c:f>
              <c:numCache>
                <c:formatCode>General</c:formatCode>
                <c:ptCount val="4"/>
                <c:pt idx="0">
                  <c:v>5.5</c:v>
                </c:pt>
                <c:pt idx="1">
                  <c:v>5.6</c:v>
                </c:pt>
                <c:pt idx="2">
                  <c:v>4.8</c:v>
                </c:pt>
                <c:pt idx="3">
                  <c:v>5.5</c:v>
                </c:pt>
              </c:numCache>
            </c:numRef>
          </c:val>
        </c:ser>
        <c:ser>
          <c:idx val="1"/>
          <c:order val="1"/>
          <c:dPt>
            <c:idx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val>
            <c:numRef>
              <c:f>Sheet1!$S$15:$S$18</c:f>
              <c:numCache>
                <c:formatCode>General</c:formatCode>
                <c:ptCount val="4"/>
                <c:pt idx="0">
                  <c:v>5.6</c:v>
                </c:pt>
                <c:pt idx="1">
                  <c:v>5.7</c:v>
                </c:pt>
                <c:pt idx="2">
                  <c:v>5.4</c:v>
                </c:pt>
                <c:pt idx="3">
                  <c:v>5.6</c:v>
                </c:pt>
              </c:numCache>
            </c:numRef>
          </c:val>
        </c:ser>
        <c:axId val="55587200"/>
        <c:axId val="55588736"/>
      </c:barChart>
      <c:catAx>
        <c:axId val="55587200"/>
        <c:scaling>
          <c:orientation val="minMax"/>
        </c:scaling>
        <c:delete val="1"/>
        <c:axPos val="b"/>
        <c:tickLblPos val="nextTo"/>
        <c:crossAx val="55588736"/>
        <c:crosses val="autoZero"/>
        <c:auto val="1"/>
        <c:lblAlgn val="ctr"/>
        <c:lblOffset val="100"/>
      </c:catAx>
      <c:valAx>
        <c:axId val="55588736"/>
        <c:scaling>
          <c:orientation val="minMax"/>
        </c:scaling>
        <c:axPos val="l"/>
        <c:majorGridlines/>
        <c:numFmt formatCode="General" sourceLinked="1"/>
        <c:tickLblPos val="nextTo"/>
        <c:crossAx val="55587200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22571822797851201"/>
          <c:y val="0.10378850669982041"/>
          <c:w val="0.73269356955380616"/>
          <c:h val="0.79822506561679785"/>
        </c:manualLayout>
      </c:layout>
      <c:barChart>
        <c:barDir val="col"/>
        <c:grouping val="clustered"/>
        <c:ser>
          <c:idx val="0"/>
          <c:order val="0"/>
          <c:dPt>
            <c:idx val="0"/>
            <c:spPr>
              <a:solidFill>
                <a:srgbClr val="7030A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70C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val>
            <c:numRef>
              <c:f>Sheet1!$S$7:$S$10</c:f>
              <c:numCache>
                <c:formatCode>General</c:formatCode>
                <c:ptCount val="4"/>
                <c:pt idx="0">
                  <c:v>0.52</c:v>
                </c:pt>
                <c:pt idx="1">
                  <c:v>0.64000000000000012</c:v>
                </c:pt>
                <c:pt idx="2">
                  <c:v>0.6100000000000001</c:v>
                </c:pt>
                <c:pt idx="3">
                  <c:v>0.56000000000000005</c:v>
                </c:pt>
              </c:numCache>
            </c:numRef>
          </c:val>
        </c:ser>
        <c:ser>
          <c:idx val="1"/>
          <c:order val="1"/>
          <c:spPr>
            <a:solidFill>
              <a:schemeClr val="accent3">
                <a:lumMod val="60000"/>
                <a:lumOff val="40000"/>
              </a:schemeClr>
            </a:solidFill>
          </c:spPr>
          <c:dPt>
            <c:idx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val>
            <c:numRef>
              <c:f>Sheet1!$T$7:$T$10</c:f>
              <c:numCache>
                <c:formatCode>General</c:formatCode>
                <c:ptCount val="4"/>
                <c:pt idx="0">
                  <c:v>0.47000000000000003</c:v>
                </c:pt>
                <c:pt idx="1">
                  <c:v>0.23</c:v>
                </c:pt>
                <c:pt idx="2">
                  <c:v>0.52</c:v>
                </c:pt>
                <c:pt idx="3">
                  <c:v>0.52</c:v>
                </c:pt>
              </c:numCache>
            </c:numRef>
          </c:val>
        </c:ser>
        <c:axId val="57165312"/>
        <c:axId val="57166848"/>
      </c:barChart>
      <c:catAx>
        <c:axId val="57165312"/>
        <c:scaling>
          <c:orientation val="minMax"/>
        </c:scaling>
        <c:delete val="1"/>
        <c:axPos val="b"/>
        <c:tickLblPos val="nextTo"/>
        <c:crossAx val="57166848"/>
        <c:crosses val="autoZero"/>
        <c:auto val="1"/>
        <c:lblAlgn val="ctr"/>
        <c:lblOffset val="100"/>
      </c:catAx>
      <c:valAx>
        <c:axId val="57166848"/>
        <c:scaling>
          <c:orientation val="minMax"/>
        </c:scaling>
        <c:axPos val="l"/>
        <c:majorGridlines/>
        <c:numFmt formatCode="General" sourceLinked="1"/>
        <c:tickLblPos val="nextTo"/>
        <c:crossAx val="57165312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892DB-4C3C-4A46-B997-5EC5C69D24A5}" type="datetimeFigureOut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C3BDB-8E86-43E4-AD84-3146CB143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CE495-DD35-4D1C-963B-4077CE377153}" type="datetimeFigureOut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CDE43-95C8-4451-B7A3-81627E40F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00757-4FEC-42AA-8776-9DEBF4AB3774}" type="datetimeFigureOut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DF48F-3C79-465C-96FA-B4E8A33C6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08584-E267-4C36-AD02-0AFB4B2BA71A}" type="datetimeFigureOut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FE9EB-62F6-4616-832C-58A50F252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7E170-0F5E-4F79-94EB-F25BBF1ADBCC}" type="datetimeFigureOut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213FB-BE86-470A-97CE-B5A8FDFAB3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9C18B-A621-4F7B-B868-9B82768E96B9}" type="datetimeFigureOut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12584-CBFD-48BE-81CE-4CA67BDEA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9E7B0-B114-421B-B96F-950FD5BEC9B8}" type="datetimeFigureOut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8DD1E-7C39-47F3-B9F2-342EDF0AD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6A529-46A3-4C73-B74C-3A8B081593DA}" type="datetimeFigureOut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DAAE5-20AA-4A32-9FA9-129C5A9A6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F2422-EF5A-46C1-8D55-39128673E037}" type="datetimeFigureOut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D0EEB-843D-4EF3-84E8-5B65DA981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50A6-99A8-4F63-B9D3-9A63B6FC5A00}" type="datetimeFigureOut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9E741-86BD-4194-BE39-DA8BF4D0BB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3674A-94BF-492F-868F-DCFE83027A5C}" type="datetimeFigureOut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F6674-6CB7-470A-8F03-925E80EBE0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6744EC-EA22-4BB3-B201-E89F6767BD21}" type="datetimeFigureOut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4DDB4D-07CA-42E7-AC76-8C132B4B7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port_turq_border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r-Latn-RS" dirty="0" smtClean="0"/>
              <a:t/>
            </a:r>
            <a:br>
              <a:rPr lang="sr-Latn-RS" dirty="0" smtClean="0"/>
            </a:br>
            <a:endParaRPr lang="sr-Latn-R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r-Latn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Student: Tokić Jelena 536/14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ANALIZA GREŠAKA MERENJA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Content Placeholder 3" descr="port_turq_border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61175"/>
          </a:xfrm>
        </p:spPr>
      </p:pic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219200"/>
          <a:ext cx="7620000" cy="2209799"/>
        </p:xfrm>
        <a:graphic>
          <a:graphicData uri="http://schemas.openxmlformats.org/drawingml/2006/table">
            <a:tbl>
              <a:tblPr/>
              <a:tblGrid>
                <a:gridCol w="2540000"/>
                <a:gridCol w="2540000"/>
                <a:gridCol w="2540000"/>
              </a:tblGrid>
              <a:tr h="45946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</a:tr>
              <a:tr h="4375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Nevena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sr-Latn-RS" sz="2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sr-Latn-RS" sz="2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</a:tr>
              <a:tr h="4375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Dušanka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sr-Latn-RS" sz="2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sr-Latn-RS" sz="2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</a:tr>
              <a:tr h="4375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Robert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4.8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7.4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</a:tr>
              <a:tr h="4375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Jelena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sr-Latn-RS" sz="2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sr-Latn-RS" sz="2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4419600"/>
          <a:ext cx="7620000" cy="1981200"/>
        </p:xfrm>
        <a:graphic>
          <a:graphicData uri="http://schemas.openxmlformats.org/drawingml/2006/table">
            <a:tbl>
              <a:tblPr/>
              <a:tblGrid>
                <a:gridCol w="2540000"/>
                <a:gridCol w="2540000"/>
                <a:gridCol w="2540000"/>
              </a:tblGrid>
              <a:tr h="3962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GG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Nevena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sr-Latn-RS" sz="2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sr-Latn-RS" sz="2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Dušanka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sr-Latn-RS" sz="2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sr-Latn-RS" sz="2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Robert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7.6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Jelena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sr-Latn-RS" sz="2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sr-Latn-RS" sz="2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</a:tr>
            </a:tbl>
          </a:graphicData>
        </a:graphic>
      </p:graphicFrame>
      <p:sp>
        <p:nvSpPr>
          <p:cNvPr id="11320" name="TextBox 6"/>
          <p:cNvSpPr txBox="1">
            <a:spLocks noChangeArrowheads="1"/>
          </p:cNvSpPr>
          <p:nvPr/>
        </p:nvSpPr>
        <p:spPr bwMode="auto">
          <a:xfrm>
            <a:off x="533400" y="685800"/>
            <a:ext cx="609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Granice klasa za prvo merenje</a:t>
            </a:r>
          </a:p>
        </p:txBody>
      </p:sp>
      <p:sp>
        <p:nvSpPr>
          <p:cNvPr id="11321" name="TextBox 7"/>
          <p:cNvSpPr txBox="1">
            <a:spLocks noChangeArrowheads="1"/>
          </p:cNvSpPr>
          <p:nvPr/>
        </p:nvSpPr>
        <p:spPr bwMode="auto">
          <a:xfrm>
            <a:off x="533400" y="3962400"/>
            <a:ext cx="4572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Granice klasa za drugo merenje</a:t>
            </a:r>
          </a:p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port_turq_border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Histogram gornje granice klase</a:t>
            </a:r>
          </a:p>
        </p:txBody>
      </p:sp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685800" y="54102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Nevena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4" name="TextBox 5"/>
          <p:cNvSpPr txBox="1">
            <a:spLocks noChangeArrowheads="1"/>
          </p:cNvSpPr>
          <p:nvPr/>
        </p:nvSpPr>
        <p:spPr bwMode="auto">
          <a:xfrm>
            <a:off x="2667000" y="5410200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Dušanka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5" name="TextBox 6"/>
          <p:cNvSpPr txBox="1">
            <a:spLocks noChangeArrowheads="1"/>
          </p:cNvSpPr>
          <p:nvPr/>
        </p:nvSpPr>
        <p:spPr bwMode="auto">
          <a:xfrm>
            <a:off x="6172200" y="54102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Jelena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772400" y="1981200"/>
            <a:ext cx="336550" cy="762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72400" y="2438400"/>
            <a:ext cx="336550" cy="76200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772400" y="2667000"/>
            <a:ext cx="336550" cy="76200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12299" name="Rectangle 15"/>
          <p:cNvSpPr>
            <a:spLocks noChangeArrowheads="1"/>
          </p:cNvSpPr>
          <p:nvPr/>
        </p:nvSpPr>
        <p:spPr bwMode="auto">
          <a:xfrm>
            <a:off x="8042275" y="2133600"/>
            <a:ext cx="1101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1.merenje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772400" y="2209800"/>
            <a:ext cx="336550" cy="76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12301" name="Rectangle 17"/>
          <p:cNvSpPr>
            <a:spLocks noChangeArrowheads="1"/>
          </p:cNvSpPr>
          <p:nvPr/>
        </p:nvSpPr>
        <p:spPr bwMode="auto">
          <a:xfrm>
            <a:off x="8042275" y="3810000"/>
            <a:ext cx="1101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2.merenje</a:t>
            </a:r>
          </a:p>
        </p:txBody>
      </p:sp>
      <p:graphicFrame>
        <p:nvGraphicFramePr>
          <p:cNvPr id="16" name="Chart 15"/>
          <p:cNvGraphicFramePr/>
          <p:nvPr/>
        </p:nvGraphicFramePr>
        <p:xfrm>
          <a:off x="381000" y="1295400"/>
          <a:ext cx="7467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572000" y="54102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Robert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772400" y="3657600"/>
            <a:ext cx="336550" cy="76200"/>
          </a:xfrm>
          <a:prstGeom prst="rect">
            <a:avLst/>
          </a:prstGeom>
          <a:solidFill>
            <a:srgbClr val="8064A2">
              <a:lumMod val="60000"/>
              <a:lumOff val="40000"/>
            </a:srgbClr>
          </a:solidFill>
          <a:ln w="25400" cap="flat" cmpd="sng" algn="ctr">
            <a:solidFill>
              <a:srgbClr val="8064A2">
                <a:lumMod val="60000"/>
                <a:lumOff val="4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72400" y="3886200"/>
            <a:ext cx="336550" cy="76200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25400" cap="flat" cmpd="sng" algn="ctr">
            <a:solidFill>
              <a:srgbClr val="9BBB59">
                <a:lumMod val="60000"/>
                <a:lumOff val="4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772400" y="4114800"/>
            <a:ext cx="336550" cy="762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25400" cap="flat" cmpd="sng" algn="ctr">
            <a:solidFill>
              <a:srgbClr val="4F81BD">
                <a:lumMod val="60000"/>
                <a:lumOff val="4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72400" y="4343400"/>
            <a:ext cx="336550" cy="762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port_turq_border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Histogram donje granice klase</a:t>
            </a:r>
          </a:p>
        </p:txBody>
      </p:sp>
      <p:sp>
        <p:nvSpPr>
          <p:cNvPr id="5" name="Rectangle 4"/>
          <p:cNvSpPr/>
          <p:nvPr/>
        </p:nvSpPr>
        <p:spPr>
          <a:xfrm>
            <a:off x="8001000" y="1905000"/>
            <a:ext cx="1191090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1.merenje</a:t>
            </a:r>
            <a:endParaRPr lang="en-US" sz="1900" dirty="0"/>
          </a:p>
        </p:txBody>
      </p:sp>
      <p:sp>
        <p:nvSpPr>
          <p:cNvPr id="6" name="TextBox 4"/>
          <p:cNvSpPr txBox="1"/>
          <p:nvPr/>
        </p:nvSpPr>
        <p:spPr>
          <a:xfrm>
            <a:off x="4075301" y="2568336"/>
            <a:ext cx="993399" cy="172132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 sz="1100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-1447800" y="1219200"/>
          <a:ext cx="90678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90600" y="5181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Nevena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51816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Dušanka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19600" y="51816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Robert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0" y="51816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Jelena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43800" y="1828800"/>
            <a:ext cx="336550" cy="76200"/>
          </a:xfrm>
          <a:prstGeom prst="rect">
            <a:avLst/>
          </a:prstGeom>
          <a:solidFill>
            <a:srgbClr val="7030A0"/>
          </a:solidFill>
          <a:ln w="25400" cap="flat" cmpd="sng" algn="ctr">
            <a:solidFill>
              <a:srgbClr val="7030A0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543800" y="2286000"/>
            <a:ext cx="336550" cy="76200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543800" y="2514600"/>
            <a:ext cx="336550" cy="76200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43800" y="2057400"/>
            <a:ext cx="336550" cy="762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543800" y="3429000"/>
            <a:ext cx="336550" cy="76200"/>
          </a:xfrm>
          <a:prstGeom prst="rect">
            <a:avLst/>
          </a:prstGeom>
          <a:solidFill>
            <a:srgbClr val="8064A2">
              <a:lumMod val="60000"/>
              <a:lumOff val="40000"/>
            </a:srgbClr>
          </a:solidFill>
          <a:ln w="25400" cap="flat" cmpd="sng" algn="ctr">
            <a:solidFill>
              <a:srgbClr val="8064A2">
                <a:lumMod val="60000"/>
                <a:lumOff val="4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543800" y="3657600"/>
            <a:ext cx="336550" cy="76200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25400" cap="flat" cmpd="sng" algn="ctr">
            <a:solidFill>
              <a:srgbClr val="9BBB59">
                <a:lumMod val="60000"/>
                <a:lumOff val="4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543800" y="3886200"/>
            <a:ext cx="336550" cy="762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25400" cap="flat" cmpd="sng" algn="ctr">
            <a:solidFill>
              <a:srgbClr val="4F81BD">
                <a:lumMod val="60000"/>
                <a:lumOff val="4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543800" y="4114800"/>
            <a:ext cx="336550" cy="762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001000" y="3581400"/>
            <a:ext cx="1191090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2.merenje</a:t>
            </a:r>
            <a:endParaRPr lang="en-US" sz="1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port_turq_border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  Histogram standardne devijacije</a:t>
            </a:r>
          </a:p>
        </p:txBody>
      </p: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990600" y="52578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Nevena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2" name="TextBox 5"/>
          <p:cNvSpPr txBox="1">
            <a:spLocks noChangeArrowheads="1"/>
          </p:cNvSpPr>
          <p:nvPr/>
        </p:nvSpPr>
        <p:spPr bwMode="auto">
          <a:xfrm>
            <a:off x="5715000" y="52578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Jelena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15200" y="2057400"/>
            <a:ext cx="336550" cy="762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315200" y="2209800"/>
            <a:ext cx="336550" cy="76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315200" y="2362200"/>
            <a:ext cx="336550" cy="76200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315200" y="2514600"/>
            <a:ext cx="336550" cy="76200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0" y="3733800"/>
            <a:ext cx="336550" cy="76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0" y="3581400"/>
            <a:ext cx="336550" cy="76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315200" y="3886200"/>
            <a:ext cx="336550" cy="76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315200" y="4038600"/>
            <a:ext cx="336550" cy="76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7772400" y="2133600"/>
            <a:ext cx="1149674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1.merenje</a:t>
            </a:r>
          </a:p>
        </p:txBody>
      </p:sp>
      <p:sp>
        <p:nvSpPr>
          <p:cNvPr id="14352" name="Rectangle 15"/>
          <p:cNvSpPr>
            <a:spLocks noChangeArrowheads="1"/>
          </p:cNvSpPr>
          <p:nvPr/>
        </p:nvSpPr>
        <p:spPr bwMode="auto">
          <a:xfrm>
            <a:off x="7772400" y="3657600"/>
            <a:ext cx="1149674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2.merenje</a:t>
            </a:r>
          </a:p>
        </p:txBody>
      </p:sp>
      <p:graphicFrame>
        <p:nvGraphicFramePr>
          <p:cNvPr id="17" name="Chart 16"/>
          <p:cNvGraphicFramePr/>
          <p:nvPr/>
        </p:nvGraphicFramePr>
        <p:xfrm>
          <a:off x="-838200" y="1219200"/>
          <a:ext cx="8153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514600" y="5257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šanka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67200" y="5257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Robert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port_turq_border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Hvala na pažnji!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 descr="port_turq_border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39238" cy="6858000"/>
          </a:xfrm>
        </p:spPr>
      </p:pic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CILJ VEŽBE</a:t>
            </a:r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533400" y="1600200"/>
            <a:ext cx="7848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Prepoznavanje vrste grešaka koje se javljaju u procesu merenja</a:t>
            </a:r>
          </a:p>
          <a:p>
            <a:pPr>
              <a:buFont typeface="Arial" charset="0"/>
              <a:buChar char="•"/>
            </a:pPr>
            <a:endParaRPr lang="en-US" sz="300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en-US" sz="3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533400" y="3048000"/>
            <a:ext cx="8001000" cy="247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Određivanje statističkih karakteristika serije merenja</a:t>
            </a:r>
          </a:p>
          <a:p>
            <a:pPr>
              <a:buFont typeface="Arial" charset="0"/>
              <a:buChar char="•"/>
            </a:pPr>
            <a:endParaRPr lang="en-US" sz="300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Određivanje apsolutnih i relativnih grešaka merenja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Content Placeholder 3" descr="port_turq_border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61175"/>
          </a:xfrm>
        </p:spPr>
      </p:pic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Aparatura</a:t>
            </a:r>
          </a:p>
        </p:txBody>
      </p: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685800" y="2133600"/>
            <a:ext cx="8305800" cy="247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Kanal sa uniformnom vodenom strujom</a:t>
            </a:r>
          </a:p>
          <a:p>
            <a:pPr>
              <a:buFont typeface="Arial" charset="0"/>
              <a:buChar char="•"/>
            </a:pPr>
            <a:endParaRPr lang="en-US" sz="300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Plovak</a:t>
            </a:r>
          </a:p>
          <a:p>
            <a:pPr>
              <a:buFont typeface="Arial" charset="0"/>
              <a:buChar char="•"/>
            </a:pPr>
            <a:endParaRPr lang="en-US" sz="300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Štoperica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Content Placeholder 3" descr="port_turq_border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39238" cy="6858000"/>
          </a:xfrm>
        </p:spPr>
      </p:pic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Način merenja</a:t>
            </a:r>
          </a:p>
        </p:txBody>
      </p:sp>
      <p:sp>
        <p:nvSpPr>
          <p:cNvPr id="5124" name="TextBox 6"/>
          <p:cNvSpPr txBox="1">
            <a:spLocks noChangeArrowheads="1"/>
          </p:cNvSpPr>
          <p:nvPr/>
        </p:nvSpPr>
        <p:spPr bwMode="auto">
          <a:xfrm>
            <a:off x="381000" y="1828800"/>
            <a:ext cx="85344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Vreme se meri pomoću digitalne štoperice</a:t>
            </a:r>
          </a:p>
          <a:p>
            <a:pPr>
              <a:buFont typeface="Arial" charset="0"/>
              <a:buChar char="•"/>
            </a:pPr>
            <a:endParaRPr lang="en-US" sz="300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Mereno je ukupno 30 puta</a:t>
            </a:r>
          </a:p>
          <a:p>
            <a:pPr>
              <a:buFont typeface="Arial" charset="0"/>
              <a:buChar char="•"/>
            </a:pPr>
            <a:endParaRPr lang="en-US" sz="300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Prati se kretanje plovka, i kada se proceni da je plovak prešao zadato rastojanje zaustavlja se štoperica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Content Placeholder 3" descr="port_turq_border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6117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Čitanje vremena je vršeno na dva načina: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457200" y="2438400"/>
            <a:ext cx="8077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 Plovak se gleda i prati sa </a:t>
            </a:r>
            <a:r>
              <a:rPr lang="en-US" sz="3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jednog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 mesta</a:t>
            </a:r>
          </a:p>
          <a:p>
            <a:pPr marL="342900" indent="-342900">
              <a:buFontTx/>
              <a:buAutoNum type="arabicPeriod"/>
            </a:pPr>
            <a:endParaRPr lang="en-US" sz="300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endParaRPr lang="en-US" sz="300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Kretanje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 uporedo sa plovkom i njegovo praćenje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Content Placeholder 3" descr="port_turq_border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6117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Statistička </a:t>
            </a:r>
            <a:r>
              <a:rPr lang="sr-Latn-RS" sz="4900" dirty="0" smtClean="0">
                <a:latin typeface="Times New Roman" pitchFamily="18" charset="0"/>
                <a:cs typeface="Times New Roman" pitchFamily="18" charset="0"/>
              </a:rPr>
              <a:t>analiza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merenih podataka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533400" y="2057400"/>
            <a:ext cx="71628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Veličine koje su određene</a:t>
            </a:r>
          </a:p>
          <a:p>
            <a:pPr>
              <a:buFont typeface="Arial" charset="0"/>
              <a:buChar char="•"/>
            </a:pP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Minimalna izmerena vrednost                                                  </a:t>
            </a:r>
          </a:p>
          <a:p>
            <a:pPr>
              <a:buFont typeface="Wingdings" pitchFamily="2" charset="2"/>
              <a:buChar char="v"/>
            </a:pP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Maksimalna izmerena vrednost</a:t>
            </a:r>
          </a:p>
          <a:p>
            <a:pPr>
              <a:buFont typeface="Wingdings" pitchFamily="2" charset="2"/>
              <a:buChar char="v"/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Srednja vrednost</a:t>
            </a:r>
          </a:p>
          <a:p>
            <a:pPr>
              <a:buFont typeface="Wingdings" pitchFamily="2" charset="2"/>
              <a:buChar char="v"/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Standardna devijacija</a:t>
            </a:r>
          </a:p>
        </p:txBody>
      </p:sp>
      <p:sp>
        <p:nvSpPr>
          <p:cNvPr id="7173" name="TextBox 6"/>
          <p:cNvSpPr txBox="1">
            <a:spLocks noChangeArrowheads="1"/>
          </p:cNvSpPr>
          <p:nvPr/>
        </p:nvSpPr>
        <p:spPr bwMode="auto">
          <a:xfrm>
            <a:off x="7162800" y="3048000"/>
            <a:ext cx="1981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Xmin</a:t>
            </a:r>
          </a:p>
        </p:txBody>
      </p:sp>
      <p:sp>
        <p:nvSpPr>
          <p:cNvPr id="7174" name="TextBox 7"/>
          <p:cNvSpPr txBox="1">
            <a:spLocks noChangeArrowheads="1"/>
          </p:cNvSpPr>
          <p:nvPr/>
        </p:nvSpPr>
        <p:spPr bwMode="auto">
          <a:xfrm>
            <a:off x="7162800" y="3810000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Xmax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175" name="TextBox 8"/>
          <p:cNvSpPr txBox="1">
            <a:spLocks noChangeArrowheads="1"/>
          </p:cNvSpPr>
          <p:nvPr/>
        </p:nvSpPr>
        <p:spPr bwMode="auto">
          <a:xfrm>
            <a:off x="6629400" y="4648200"/>
            <a:ext cx="28194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Xsr=(ΣXi) /N</a:t>
            </a:r>
            <a:endParaRPr lang="en-US" sz="28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>
              <a:latin typeface="Calibri" pitchFamily="34" charset="0"/>
            </a:endParaRPr>
          </a:p>
          <a:p>
            <a:endParaRPr lang="pt-BR">
              <a:latin typeface="Calibri" pitchFamily="34" charset="0"/>
            </a:endParaRPr>
          </a:p>
          <a:p>
            <a:endParaRPr lang="pt-BR">
              <a:latin typeface="Calibri" pitchFamily="34" charset="0"/>
            </a:endParaRPr>
          </a:p>
        </p:txBody>
      </p:sp>
      <p:sp>
        <p:nvSpPr>
          <p:cNvPr id="7176" name="TextBox 9"/>
          <p:cNvSpPr txBox="1">
            <a:spLocks noChangeArrowheads="1"/>
          </p:cNvSpPr>
          <p:nvPr/>
        </p:nvSpPr>
        <p:spPr bwMode="auto">
          <a:xfrm>
            <a:off x="5334000" y="5226050"/>
            <a:ext cx="38100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l-GR">
              <a:latin typeface="Calibri" pitchFamily="34" charset="0"/>
            </a:endParaRPr>
          </a:p>
          <a:p>
            <a:r>
              <a:rPr lang="el-GR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x=sqrt(</a:t>
            </a:r>
            <a:r>
              <a:rPr lang="el-GR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Σ (</a:t>
            </a:r>
            <a:r>
              <a:rPr 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Xi-Xsr)</a:t>
            </a:r>
            <a:r>
              <a:rPr lang="en-US" sz="2800" baseline="38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/N)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l-GR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Content Placeholder 3" descr="port_turq_border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61175"/>
          </a:xfrm>
        </p:spPr>
      </p:pic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                 Rezultati merenja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90800" y="1524000"/>
          <a:ext cx="3200400" cy="487680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latin typeface="Times New Roman"/>
                        </a:rPr>
                        <a:t>Redni</a:t>
                      </a:r>
                      <a:r>
                        <a:rPr lang="en-US" sz="1800" b="1" i="0" u="none" strike="noStrike" dirty="0">
                          <a:latin typeface="Times New Roman"/>
                        </a:rPr>
                        <a:t> </a:t>
                      </a:r>
                      <a:r>
                        <a:rPr lang="en-US" sz="1800" b="1" i="0" u="none" strike="noStrike" dirty="0" err="1">
                          <a:latin typeface="Times New Roman"/>
                        </a:rPr>
                        <a:t>broj</a:t>
                      </a:r>
                      <a:endParaRPr lang="en-US" sz="18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Times New Roman"/>
                        </a:rPr>
                        <a:t>t1 (sec)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Times New Roman"/>
                        </a:rPr>
                        <a:t>t2 (sec)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Times New Roman"/>
                        </a:rPr>
                        <a:t>6.31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Times New Roman"/>
                        </a:rPr>
                        <a:t>6.71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Times New Roman"/>
                        </a:rPr>
                        <a:t>6.94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Times New Roman"/>
                        </a:rPr>
                        <a:t>5.88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Times New Roman"/>
                        </a:rPr>
                        <a:t>6.82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Times New Roman"/>
                        </a:rPr>
                        <a:t>6.79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Times New Roman"/>
                        </a:rPr>
                        <a:t>6.31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Times New Roman"/>
                        </a:rPr>
                        <a:t>6.03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Times New Roman"/>
                        </a:rPr>
                        <a:t>6.60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Times New Roman"/>
                        </a:rPr>
                        <a:t>6.80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Times New Roman"/>
                        </a:rPr>
                        <a:t>6.32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Times New Roman"/>
                        </a:rPr>
                        <a:t>7.59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Times New Roman"/>
                        </a:rPr>
                        <a:t>6.74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Times New Roman"/>
                        </a:rPr>
                        <a:t>6.06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Times New Roman"/>
                        </a:rPr>
                        <a:t>7.53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Times New Roman"/>
                        </a:rPr>
                        <a:t>6.16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Times New Roman"/>
                        </a:rPr>
                        <a:t>5.82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Times New Roman"/>
                        </a:rPr>
                        <a:t>6.13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Times New Roman"/>
                        </a:rPr>
                        <a:t>6.20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Times New Roman"/>
                        </a:rPr>
                        <a:t>6.26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Times New Roman"/>
                        </a:rPr>
                        <a:t>6.81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Times New Roman"/>
                        </a:rPr>
                        <a:t>7.64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Times New Roman"/>
                        </a:rPr>
                        <a:t>6.65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Times New Roman"/>
                        </a:rPr>
                        <a:t>6.64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Times New Roman"/>
                        </a:rPr>
                        <a:t>7.33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Times New Roman"/>
                        </a:rPr>
                        <a:t>6.32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Times New Roman"/>
                        </a:rPr>
                        <a:t>7.18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Times New Roman"/>
                        </a:rPr>
                        <a:t>7.63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Times New Roman"/>
                        </a:rPr>
                        <a:t>7.15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2590800" y="1524000"/>
            <a:ext cx="3200400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152401" y="3962400"/>
            <a:ext cx="4876800" cy="317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3352801" y="3962400"/>
            <a:ext cx="4876800" cy="317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2590800" y="6400800"/>
            <a:ext cx="3200400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590800" y="1828800"/>
            <a:ext cx="3200400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1219201" y="3962400"/>
            <a:ext cx="4876800" cy="317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Content Placeholder 3" descr="port_turq_border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39238" cy="6858000"/>
          </a:xfrm>
        </p:spPr>
      </p:pic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Prvo merenje-stajanje u mestu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905000"/>
          <a:ext cx="7848600" cy="3049905"/>
        </p:xfrm>
        <a:graphic>
          <a:graphicData uri="http://schemas.openxmlformats.org/drawingml/2006/table">
            <a:tbl>
              <a:tblPr/>
              <a:tblGrid>
                <a:gridCol w="1569720"/>
                <a:gridCol w="1569720"/>
                <a:gridCol w="1569720"/>
                <a:gridCol w="1569720"/>
                <a:gridCol w="1569720"/>
              </a:tblGrid>
              <a:tr h="652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Xmax</a:t>
                      </a:r>
                      <a:endParaRPr lang="en-US" sz="2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Xmin</a:t>
                      </a:r>
                      <a:endParaRPr lang="en-US" sz="2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Xsr</a:t>
                      </a:r>
                      <a:endParaRPr lang="en-US" sz="2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r>
                        <a:rPr lang="en-US" sz="2800" b="0" i="0" u="none" strike="noStrike" baseline="-25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sr-Latn-RS" sz="2800" b="0" i="0" u="none" strike="noStrike" baseline="-250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</a:tr>
              <a:tr h="603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Nevena</a:t>
                      </a:r>
                      <a:endParaRPr lang="sr-Latn-RS" sz="2400" b="0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  <a:r>
                        <a:rPr lang="sr-Latn-RS" sz="2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5.84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  <a:r>
                        <a:rPr lang="sr-Latn-RS" sz="2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6.76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  <a:r>
                        <a:rPr lang="sr-Latn-RS" sz="2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0.52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</a:tr>
              <a:tr h="603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Dušanka</a:t>
                      </a:r>
                      <a:endParaRPr lang="sr-Latn-RS" sz="2400" b="0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sr-Latn-RS" sz="2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sr-Latn-RS" sz="2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sr-Latn-RS" sz="2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sr-Latn-RS" sz="2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</a:tr>
              <a:tr h="5869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Robert</a:t>
                      </a:r>
                      <a:endParaRPr lang="sr-Latn-RS" sz="2400" b="0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7.85</a:t>
                      </a:r>
                      <a:r>
                        <a:rPr lang="en-US" sz="20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5.31</a:t>
                      </a:r>
                      <a:r>
                        <a:rPr lang="en-US" sz="20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6.11</a:t>
                      </a:r>
                      <a:endParaRPr lang="en-US" sz="2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0.61</a:t>
                      </a:r>
                      <a:endParaRPr lang="en-US" sz="2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</a:tr>
              <a:tr h="603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Jelena</a:t>
                      </a:r>
                      <a:endParaRPr lang="sr-Latn-RS" sz="2400" b="0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sr-Latn-RS" sz="2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  <a:r>
                        <a:rPr lang="sr-Latn-RS" sz="2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5.82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  <a:r>
                        <a:rPr lang="sr-Latn-RS" sz="2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6.67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  <a:r>
                        <a:rPr lang="sr-Latn-RS" sz="2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0.56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Content Placeholder 3" descr="port_turq_border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39238" cy="6858000"/>
          </a:xfrm>
        </p:spPr>
      </p:pic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Drugo merenje-pomeranje uporedo sa plovkom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1981200"/>
          <a:ext cx="7848600" cy="3126105"/>
        </p:xfrm>
        <a:graphic>
          <a:graphicData uri="http://schemas.openxmlformats.org/drawingml/2006/table">
            <a:tbl>
              <a:tblPr/>
              <a:tblGrid>
                <a:gridCol w="1569720"/>
                <a:gridCol w="1569720"/>
                <a:gridCol w="1569720"/>
                <a:gridCol w="1569720"/>
                <a:gridCol w="1569720"/>
              </a:tblGrid>
              <a:tr h="729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Xmax</a:t>
                      </a:r>
                      <a:endParaRPr lang="en-US" sz="2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Xmin</a:t>
                      </a:r>
                      <a:endParaRPr lang="en-US" sz="2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Xsr</a:t>
                      </a:r>
                      <a:endParaRPr lang="en-US" sz="2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r>
                        <a:rPr lang="en-US" sz="2800" b="0" i="0" u="none" strike="noStrike" baseline="-25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sr-Latn-RS" sz="2800" b="0" i="0" u="none" strike="noStrike" baseline="-250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</a:tr>
              <a:tr h="603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Nevena</a:t>
                      </a:r>
                      <a:endParaRPr lang="sr-Latn-RS" sz="2400" b="0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5.79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  <a:r>
                        <a:rPr lang="sr-Latn-RS" sz="2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6.58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  <a:r>
                        <a:rPr lang="sr-Latn-RS" sz="2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0.47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</a:tr>
              <a:tr h="603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Dušanka</a:t>
                      </a:r>
                      <a:endParaRPr lang="sr-Latn-RS" sz="2400" b="0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sr-Latn-RS" sz="2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sr-Latn-RS" sz="2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sr-Latn-RS" sz="2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sr-Latn-RS" sz="2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</a:tr>
              <a:tr h="5869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Robert</a:t>
                      </a:r>
                      <a:endParaRPr lang="sr-Latn-RS" sz="2400" b="0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7.69</a:t>
                      </a:r>
                      <a:r>
                        <a:rPr lang="en-US" sz="20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5.78</a:t>
                      </a:r>
                      <a:r>
                        <a:rPr lang="en-US" sz="20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6.5</a:t>
                      </a:r>
                      <a:endParaRPr lang="en-US" sz="2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0.52</a:t>
                      </a:r>
                      <a:r>
                        <a:rPr lang="en-US" sz="20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</a:tr>
              <a:tr h="603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Jelena</a:t>
                      </a:r>
                      <a:endParaRPr lang="sr-Latn-RS" sz="2400" b="0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sr-Latn-RS" sz="2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  <a:r>
                        <a:rPr lang="sr-Latn-RS" sz="2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5.88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  <a:r>
                        <a:rPr lang="sr-Latn-RS" sz="2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6.66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  <a:r>
                        <a:rPr lang="sr-Latn-RS" sz="2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0.52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9C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275</Words>
  <Application>Microsoft Office PowerPoint</Application>
  <PresentationFormat>On-screen Show (4:3)</PresentationFormat>
  <Paragraphs>198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ANALIZA GREŠAKA MERENJA </vt:lpstr>
      <vt:lpstr>CILJ VEŽBE</vt:lpstr>
      <vt:lpstr>Aparatura</vt:lpstr>
      <vt:lpstr>Način merenja</vt:lpstr>
      <vt:lpstr>Čitanje vremena je vršeno na dva načina:</vt:lpstr>
      <vt:lpstr>Statistička analiza merenih podataka</vt:lpstr>
      <vt:lpstr>                  Rezultati merenja</vt:lpstr>
      <vt:lpstr>Prvo merenje-stajanje u mestu</vt:lpstr>
      <vt:lpstr>Drugo merenje-pomeranje uporedo sa plovkom</vt:lpstr>
      <vt:lpstr>Slide 10</vt:lpstr>
      <vt:lpstr>Histogram gornje granice klase</vt:lpstr>
      <vt:lpstr>Histogram donje granice klase</vt:lpstr>
      <vt:lpstr>  Histogram standardne devijacije</vt:lpstr>
      <vt:lpstr>Hvala na pažnji!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Jelena</dc:creator>
  <cp:lastModifiedBy>Jelena</cp:lastModifiedBy>
  <cp:revision>69</cp:revision>
  <dcterms:created xsi:type="dcterms:W3CDTF">2015-01-20T07:46:14Z</dcterms:created>
  <dcterms:modified xsi:type="dcterms:W3CDTF">2015-01-21T07:06:00Z</dcterms:modified>
</cp:coreProperties>
</file>