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2" r:id="rId3"/>
    <p:sldId id="263" r:id="rId4"/>
    <p:sldId id="257" r:id="rId5"/>
    <p:sldId id="258" r:id="rId6"/>
    <p:sldId id="264" r:id="rId7"/>
    <p:sldId id="259" r:id="rId8"/>
    <p:sldId id="260" r:id="rId9"/>
    <p:sldId id="261" r:id="rId10"/>
    <p:sldId id="265" r:id="rId11"/>
    <p:sldId id="266" r:id="rId12"/>
    <p:sldId id="267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erenja%20u%20hidrotehnici%20vezb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cha123\Documents\merenja%20u%20hidrotehnici%20vezb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2400" dirty="0" err="1"/>
              <a:t>Rezultati</a:t>
            </a:r>
            <a:r>
              <a:rPr lang="en-US" sz="2400" dirty="0"/>
              <a:t> </a:t>
            </a:r>
            <a:r>
              <a:rPr lang="en-US" sz="2400" dirty="0" err="1"/>
              <a:t>kalibracije</a:t>
            </a:r>
            <a:r>
              <a:rPr lang="en-US" sz="2400" dirty="0"/>
              <a:t> u </a:t>
            </a:r>
            <a:r>
              <a:rPr lang="en-US" sz="2400" dirty="0" err="1"/>
              <a:t>odnosu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H (cm)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merene vrednosti</c:v>
          </c:tx>
          <c:spPr>
            <a:ln w="28575">
              <a:noFill/>
            </a:ln>
          </c:spPr>
          <c:trendline>
            <c:trendlineType val="linear"/>
            <c:dispEq val="1"/>
            <c:trendlineLbl>
              <c:layout/>
              <c:numFmt formatCode="General" sourceLinked="0"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</c:trendlineLbl>
          </c:trendline>
          <c:xVal>
            <c:numRef>
              <c:f>'merenja vezba 2'!$D$15:$D$24</c:f>
              <c:numCache>
                <c:formatCode>0.00</c:formatCode>
                <c:ptCount val="10"/>
                <c:pt idx="0">
                  <c:v>0.43</c:v>
                </c:pt>
                <c:pt idx="1">
                  <c:v>0.84</c:v>
                </c:pt>
                <c:pt idx="2">
                  <c:v>1.25</c:v>
                </c:pt>
                <c:pt idx="3">
                  <c:v>1.67</c:v>
                </c:pt>
                <c:pt idx="4">
                  <c:v>2.08</c:v>
                </c:pt>
                <c:pt idx="5">
                  <c:v>2.4900000000000002</c:v>
                </c:pt>
                <c:pt idx="6">
                  <c:v>3.15</c:v>
                </c:pt>
                <c:pt idx="7">
                  <c:v>3.81</c:v>
                </c:pt>
                <c:pt idx="8">
                  <c:v>4.3499999999999996</c:v>
                </c:pt>
                <c:pt idx="9">
                  <c:v>4.91</c:v>
                </c:pt>
              </c:numCache>
            </c:numRef>
          </c:xVal>
          <c:yVal>
            <c:numRef>
              <c:f>'merenja vezba 2'!$C$15:$C$24</c:f>
              <c:numCache>
                <c:formatCode>General</c:formatCode>
                <c:ptCount val="10"/>
                <c:pt idx="0">
                  <c:v>3.1399999999999997</c:v>
                </c:pt>
                <c:pt idx="1">
                  <c:v>6.14</c:v>
                </c:pt>
                <c:pt idx="2">
                  <c:v>9.14</c:v>
                </c:pt>
                <c:pt idx="3">
                  <c:v>12.14</c:v>
                </c:pt>
                <c:pt idx="4">
                  <c:v>15.14</c:v>
                </c:pt>
                <c:pt idx="5">
                  <c:v>18.14</c:v>
                </c:pt>
                <c:pt idx="6">
                  <c:v>23.14</c:v>
                </c:pt>
                <c:pt idx="7">
                  <c:v>28.14</c:v>
                </c:pt>
                <c:pt idx="8">
                  <c:v>32.14</c:v>
                </c:pt>
                <c:pt idx="9">
                  <c:v>36.14</c:v>
                </c:pt>
              </c:numCache>
            </c:numRef>
          </c:yVal>
        </c:ser>
        <c:axId val="49913216"/>
        <c:axId val="50026368"/>
      </c:scatterChart>
      <c:valAx>
        <c:axId val="49913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U</a:t>
                </a:r>
                <a:r>
                  <a:rPr lang="en-US" sz="1800" baseline="0"/>
                  <a:t> (v)</a:t>
                </a:r>
              </a:p>
            </c:rich>
          </c:tx>
          <c:layout/>
        </c:title>
        <c:numFmt formatCode="0.00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026368"/>
        <c:crosses val="autoZero"/>
        <c:crossBetween val="midCat"/>
      </c:valAx>
      <c:valAx>
        <c:axId val="500263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Hmer</a:t>
                </a:r>
                <a:r>
                  <a:rPr lang="en-US" sz="1800" baseline="0"/>
                  <a:t> (cm)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9913216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Relativne greske merenja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rezultati greske</c:v>
          </c:tx>
          <c:xVal>
            <c:numRef>
              <c:f>'merenja vezba 2'!$C$31:$C$40</c:f>
              <c:numCache>
                <c:formatCode>General</c:formatCode>
                <c:ptCount val="10"/>
                <c:pt idx="0">
                  <c:v>3.1399999999999997</c:v>
                </c:pt>
                <c:pt idx="1">
                  <c:v>6.14</c:v>
                </c:pt>
                <c:pt idx="2">
                  <c:v>9.1399999999999988</c:v>
                </c:pt>
                <c:pt idx="3">
                  <c:v>12.139999999999999</c:v>
                </c:pt>
                <c:pt idx="4">
                  <c:v>15.139999999999999</c:v>
                </c:pt>
                <c:pt idx="5">
                  <c:v>18.14</c:v>
                </c:pt>
                <c:pt idx="6">
                  <c:v>23.14</c:v>
                </c:pt>
                <c:pt idx="7">
                  <c:v>28.14</c:v>
                </c:pt>
                <c:pt idx="8">
                  <c:v>32.14</c:v>
                </c:pt>
                <c:pt idx="9">
                  <c:v>36.14</c:v>
                </c:pt>
              </c:numCache>
            </c:numRef>
          </c:xVal>
          <c:yVal>
            <c:numRef>
              <c:f>'merenja vezba 2'!$E$31:$E$40</c:f>
              <c:numCache>
                <c:formatCode>0.00</c:formatCode>
                <c:ptCount val="10"/>
                <c:pt idx="0">
                  <c:v>2.9347133757961843</c:v>
                </c:pt>
                <c:pt idx="1">
                  <c:v>0.98045602605863258</c:v>
                </c:pt>
                <c:pt idx="2">
                  <c:v>0.30908096280089353</c:v>
                </c:pt>
                <c:pt idx="3">
                  <c:v>-0.63962108731464962</c:v>
                </c:pt>
                <c:pt idx="4">
                  <c:v>-0.72391017173050587</c:v>
                </c:pt>
                <c:pt idx="5">
                  <c:v>-0.78031973539139321</c:v>
                </c:pt>
                <c:pt idx="6">
                  <c:v>-9.6153846153829353E-2</c:v>
                </c:pt>
                <c:pt idx="7">
                  <c:v>0.34488272921109803</c:v>
                </c:pt>
                <c:pt idx="8">
                  <c:v>0.32280647168638815</c:v>
                </c:pt>
                <c:pt idx="9">
                  <c:v>-0.10362479247371272</c:v>
                </c:pt>
              </c:numCache>
            </c:numRef>
          </c:yVal>
          <c:smooth val="1"/>
        </c:ser>
        <c:ser>
          <c:idx val="1"/>
          <c:order val="1"/>
          <c:tx>
            <c:v>rezultati max greske</c:v>
          </c:tx>
          <c:xVal>
            <c:numRef>
              <c:f>'merenja vezba 2'!$C$31:$C$40</c:f>
              <c:numCache>
                <c:formatCode>General</c:formatCode>
                <c:ptCount val="10"/>
                <c:pt idx="0">
                  <c:v>3.1399999999999997</c:v>
                </c:pt>
                <c:pt idx="1">
                  <c:v>6.14</c:v>
                </c:pt>
                <c:pt idx="2">
                  <c:v>9.1399999999999988</c:v>
                </c:pt>
                <c:pt idx="3">
                  <c:v>12.139999999999999</c:v>
                </c:pt>
                <c:pt idx="4">
                  <c:v>15.139999999999999</c:v>
                </c:pt>
                <c:pt idx="5">
                  <c:v>18.14</c:v>
                </c:pt>
                <c:pt idx="6">
                  <c:v>23.14</c:v>
                </c:pt>
                <c:pt idx="7">
                  <c:v>28.14</c:v>
                </c:pt>
                <c:pt idx="8">
                  <c:v>32.14</c:v>
                </c:pt>
                <c:pt idx="9">
                  <c:v>36.14</c:v>
                </c:pt>
              </c:numCache>
            </c:numRef>
          </c:xVal>
          <c:yVal>
            <c:numRef>
              <c:f>'merenja vezba 2'!$F$31:$F$40</c:f>
              <c:numCache>
                <c:formatCode>0.00</c:formatCode>
                <c:ptCount val="10"/>
                <c:pt idx="0">
                  <c:v>2.9347133757961843</c:v>
                </c:pt>
                <c:pt idx="1">
                  <c:v>1.9171974522293003</c:v>
                </c:pt>
                <c:pt idx="2">
                  <c:v>0.89968152866247353</c:v>
                </c:pt>
                <c:pt idx="3">
                  <c:v>-2.4729299363056825</c:v>
                </c:pt>
                <c:pt idx="4">
                  <c:v>-3.4904458598725667</c:v>
                </c:pt>
                <c:pt idx="5">
                  <c:v>-4.507961783439451</c:v>
                </c:pt>
                <c:pt idx="6">
                  <c:v>-0.7085987261145259</c:v>
                </c:pt>
                <c:pt idx="7">
                  <c:v>3.0907643312102855</c:v>
                </c:pt>
                <c:pt idx="8">
                  <c:v>3.3041401273886977</c:v>
                </c:pt>
                <c:pt idx="9">
                  <c:v>-1.1926751592356615</c:v>
                </c:pt>
              </c:numCache>
            </c:numRef>
          </c:yVal>
          <c:smooth val="1"/>
        </c:ser>
        <c:axId val="51906432"/>
        <c:axId val="51912704"/>
      </c:scatterChart>
      <c:valAx>
        <c:axId val="51906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Hmer</a:t>
                </a:r>
                <a:r>
                  <a:rPr lang="en-US" sz="1600" baseline="0"/>
                  <a:t> (cm)</a:t>
                </a:r>
                <a:endParaRPr lang="en-US" sz="160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912704"/>
        <c:crosses val="autoZero"/>
        <c:crossBetween val="midCat"/>
      </c:valAx>
      <c:valAx>
        <c:axId val="519127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ε</a:t>
                </a:r>
                <a:r>
                  <a:rPr lang="en-US" sz="1600" baseline="0"/>
                  <a:t> (%)</a:t>
                </a:r>
              </a:p>
            </c:rich>
          </c:tx>
          <c:layout/>
        </c:title>
        <c:numFmt formatCode="0.00" sourceLinked="1"/>
        <c:majorTickMark val="none"/>
        <c:tickLblPos val="nextTo"/>
        <c:crossAx val="51906432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09FF-79C8-4D14-8D7C-DCD3C37CEC6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530CC-BFC4-40BD-8924-30193736B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2.xls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57233"/>
            <a:ext cx="9644098" cy="7415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Vezba</a:t>
            </a:r>
            <a:r>
              <a:rPr lang="en-US" sz="5400" dirty="0" smtClean="0"/>
              <a:t> 2.1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err="1" smtClean="0"/>
              <a:t>Kalibracija</a:t>
            </a:r>
            <a:r>
              <a:rPr lang="en-US" sz="5400" dirty="0" smtClean="0"/>
              <a:t> </a:t>
            </a:r>
            <a:r>
              <a:rPr lang="en-US" sz="5400" dirty="0" smtClean="0"/>
              <a:t>DRUCK </a:t>
            </a:r>
            <a:r>
              <a:rPr lang="en-US" sz="5400" dirty="0" err="1" smtClean="0"/>
              <a:t>sonde</a:t>
            </a:r>
            <a:r>
              <a:rPr lang="en-US" sz="5400" dirty="0" smtClean="0"/>
              <a:t> </a:t>
            </a:r>
            <a:r>
              <a:rPr lang="en-US" sz="5400" dirty="0" err="1" smtClean="0"/>
              <a:t>za</a:t>
            </a: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en-US" sz="5400" dirty="0" err="1" smtClean="0"/>
              <a:t>merenje</a:t>
            </a:r>
            <a:r>
              <a:rPr lang="en-US" sz="5400" dirty="0" smtClean="0"/>
              <a:t> </a:t>
            </a:r>
            <a:r>
              <a:rPr lang="en-US" sz="5400" dirty="0" err="1" smtClean="0"/>
              <a:t>pritiska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686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                  </a:t>
            </a:r>
          </a:p>
          <a:p>
            <a:pPr>
              <a:buNone/>
            </a:pPr>
            <a:r>
              <a:rPr lang="sr-Latn-RS" dirty="0" smtClean="0"/>
              <a:t>              </a:t>
            </a:r>
            <a:r>
              <a:rPr lang="en-US" sz="4400" dirty="0" err="1" smtClean="0"/>
              <a:t>Merenja</a:t>
            </a:r>
            <a:r>
              <a:rPr lang="en-US" sz="4400" dirty="0" smtClean="0"/>
              <a:t> u </a:t>
            </a:r>
            <a:r>
              <a:rPr lang="en-US" sz="4400" dirty="0" err="1" smtClean="0"/>
              <a:t>hidrotehnici</a:t>
            </a:r>
            <a:endParaRPr lang="sr-Latn-RS" sz="4400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              </a:t>
            </a:r>
            <a:r>
              <a:rPr lang="sr-Latn-RS" sz="3600" dirty="0" smtClean="0"/>
              <a:t>Šdiku Aleksandar 123/02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_small_water_drop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1553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DRUCK </a:t>
            </a:r>
            <a:r>
              <a:rPr lang="en-US" dirty="0" err="1" smtClean="0"/>
              <a:t>s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smtClean="0"/>
              <a:t>PDCR 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571612"/>
            <a:ext cx="8001056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pt-BR" dirty="0" smtClean="0"/>
              <a:t>Nulto citanje na instrumentu: Ho =1.86cm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Za Ho</a:t>
            </a:r>
            <a:r>
              <a:rPr lang="en-US" dirty="0" smtClean="0"/>
              <a:t> </a:t>
            </a:r>
            <a:r>
              <a:rPr lang="pl-PL" dirty="0" smtClean="0"/>
              <a:t>izlazni napon iz voltmetra: U=0.00V</a:t>
            </a:r>
          </a:p>
          <a:p>
            <a:pPr>
              <a:lnSpc>
                <a:spcPct val="150000"/>
              </a:lnSpc>
              <a:buNone/>
            </a:pPr>
            <a:r>
              <a:rPr lang="sr-Latn-RS" dirty="0" smtClean="0"/>
              <a:t>       </a:t>
            </a:r>
            <a:r>
              <a:rPr lang="en-US" dirty="0" err="1" smtClean="0"/>
              <a:t>Hmax</a:t>
            </a:r>
            <a:r>
              <a:rPr lang="en-US" dirty="0" smtClean="0"/>
              <a:t>= 38.03 cm</a:t>
            </a:r>
          </a:p>
          <a:p>
            <a:pPr>
              <a:lnSpc>
                <a:spcPct val="150000"/>
              </a:lnSpc>
              <a:buNone/>
            </a:pPr>
            <a:r>
              <a:rPr lang="sr-Latn-RS" dirty="0" smtClean="0"/>
              <a:t>        </a:t>
            </a:r>
            <a:r>
              <a:rPr lang="en-US" dirty="0" err="1" smtClean="0"/>
              <a:t>Uizl,max</a:t>
            </a:r>
            <a:r>
              <a:rPr lang="en-US" dirty="0" smtClean="0"/>
              <a:t> = 5 V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Potrebno pojacanje sistema je G=</a:t>
            </a:r>
            <a:r>
              <a:rPr lang="en-US" dirty="0" smtClean="0"/>
              <a:t>60.02</a:t>
            </a:r>
            <a:r>
              <a:rPr lang="pl-PL" dirty="0" smtClean="0"/>
              <a:t> puta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ater 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7233"/>
            <a:ext cx="9644098" cy="7415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Rezultati merenja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144375" y="2071688"/>
          <a:ext cx="6073775" cy="1930400"/>
        </p:xfrm>
        <a:graphic>
          <a:graphicData uri="http://schemas.openxmlformats.org/presentationml/2006/ole">
            <p:oleObj spid="_x0000_s25602" name="Worksheet" r:id="rId4" imgW="1228771" imgH="390594" progId="Excel.Sheet.12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00232" y="1789899"/>
          <a:ext cx="5715040" cy="4990025"/>
        </p:xfrm>
        <a:graphic>
          <a:graphicData uri="http://schemas.openxmlformats.org/drawingml/2006/table">
            <a:tbl>
              <a:tblPr/>
              <a:tblGrid>
                <a:gridCol w="1552766"/>
                <a:gridCol w="1552766"/>
                <a:gridCol w="2609508"/>
              </a:tblGrid>
              <a:tr h="2961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Redni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broj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 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(V)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ater 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7233"/>
            <a:ext cx="9644098" cy="7415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Obrada rezultata merenja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0929938" y="2428875"/>
          <a:ext cx="6073775" cy="1930400"/>
        </p:xfrm>
        <a:graphic>
          <a:graphicData uri="http://schemas.openxmlformats.org/presentationml/2006/ole">
            <p:oleObj spid="_x0000_s26626" name="Worksheet" r:id="rId4" imgW="1228771" imgH="390594" progId="Excel.Sheet.12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9" y="1785925"/>
          <a:ext cx="7858178" cy="4424310"/>
        </p:xfrm>
        <a:graphic>
          <a:graphicData uri="http://schemas.openxmlformats.org/drawingml/2006/table">
            <a:tbl>
              <a:tblPr/>
              <a:tblGrid>
                <a:gridCol w="663779"/>
                <a:gridCol w="663779"/>
                <a:gridCol w="1244209"/>
                <a:gridCol w="1357322"/>
                <a:gridCol w="857256"/>
                <a:gridCol w="1143008"/>
                <a:gridCol w="928694"/>
                <a:gridCol w="1000131"/>
              </a:tblGrid>
              <a:tr h="48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Redni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broj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H 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Hrac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ε </a:t>
                      </a:r>
                      <a:r>
                        <a:rPr lang="en-US" sz="1800" b="0" i="0" u="none" strike="noStrike" baseline="-25000">
                          <a:solidFill>
                            <a:schemeClr val="tx1"/>
                          </a:solidFill>
                          <a:latin typeface="Calibri"/>
                        </a:rPr>
                        <a:t>treh</a:t>
                      </a:r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(H) (%)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ε </a:t>
                      </a:r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max (%)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 (Pa)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 </a:t>
                      </a:r>
                      <a:r>
                        <a:rPr lang="en-US" sz="1800" b="0" i="0" u="none" strike="noStrike" baseline="-25000">
                          <a:solidFill>
                            <a:schemeClr val="tx1"/>
                          </a:solidFill>
                          <a:latin typeface="Calibri"/>
                        </a:rPr>
                        <a:t>rac</a:t>
                      </a:r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(Pa)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σ </a:t>
                      </a:r>
                      <a:r>
                        <a:rPr lang="en-US" sz="1800" b="0" i="0" u="none" strike="noStrike" baseline="-25000">
                          <a:solidFill>
                            <a:schemeClr val="tx1"/>
                          </a:solidFill>
                          <a:latin typeface="Calibri"/>
                        </a:rPr>
                        <a:t>treh</a:t>
                      </a:r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(p) (%)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307.65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298.535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2.962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601.58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595.580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0.998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895.51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892.625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0.323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1189.45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1196.915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-0.628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15.14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15.25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-3.49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1483.38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1493.960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-0.713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18.14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18.28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-4.51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1777.31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1791.005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-0.771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23.14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23.16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2267.20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2269.175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-0.087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28.14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28.04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2757.08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2747.345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0.353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32.14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32.04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3148.99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3138.575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0.331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36.14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36.18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-1.19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3540.90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3544.295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-0.096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Grafički prikaz obrađenih rezultata merenja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Grafički prikaz obrađenih rezultata merenja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ater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57233"/>
            <a:ext cx="9644098" cy="7415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en-US" dirty="0" err="1" smtClean="0"/>
              <a:t>Sadr</a:t>
            </a:r>
            <a:r>
              <a:rPr lang="sr-Latn-RS" dirty="0" smtClean="0"/>
              <a:t>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Latn-RS" dirty="0" smtClean="0"/>
              <a:t>Uvod – Sta i kako merimo</a:t>
            </a:r>
          </a:p>
          <a:p>
            <a:pPr>
              <a:lnSpc>
                <a:spcPct val="150000"/>
              </a:lnSpc>
            </a:pPr>
            <a:r>
              <a:rPr lang="sr-Latn-RS" dirty="0" smtClean="0"/>
              <a:t>Merni pretvarači</a:t>
            </a:r>
          </a:p>
          <a:p>
            <a:pPr>
              <a:lnSpc>
                <a:spcPct val="150000"/>
              </a:lnSpc>
            </a:pPr>
            <a:r>
              <a:rPr lang="sr-Latn-RS" dirty="0" smtClean="0"/>
              <a:t>Koraci u izradi zadatka</a:t>
            </a:r>
          </a:p>
          <a:p>
            <a:pPr>
              <a:lnSpc>
                <a:spcPct val="150000"/>
              </a:lnSpc>
            </a:pPr>
            <a:r>
              <a:rPr lang="sr-Latn-RS" dirty="0" smtClean="0"/>
              <a:t>Rezultati merenja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57233"/>
            <a:ext cx="9644098" cy="7415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 – Šta i kako merimo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12" y="1600200"/>
            <a:ext cx="5972188" cy="4525963"/>
          </a:xfrm>
        </p:spPr>
        <p:txBody>
          <a:bodyPr/>
          <a:lstStyle/>
          <a:p>
            <a:pPr marL="514350" indent="-514350"/>
            <a:r>
              <a:rPr lang="sr-Latn-RS" dirty="0" smtClean="0"/>
              <a:t>Pritisak</a:t>
            </a:r>
          </a:p>
          <a:p>
            <a:pPr marL="514350" indent="-514350">
              <a:buFont typeface="+mj-lt"/>
              <a:buAutoNum type="alphaLcParenR"/>
            </a:pPr>
            <a:r>
              <a:rPr lang="sr-Latn-RS" dirty="0" smtClean="0"/>
              <a:t>Apsolutni</a:t>
            </a:r>
          </a:p>
          <a:p>
            <a:pPr marL="514350" indent="-514350">
              <a:buFont typeface="+mj-lt"/>
              <a:buAutoNum type="alphaLcParenR"/>
            </a:pPr>
            <a:r>
              <a:rPr lang="sr-Latn-RS" dirty="0" smtClean="0"/>
              <a:t>Atmosverski</a:t>
            </a:r>
          </a:p>
          <a:p>
            <a:pPr marL="514350" indent="-514350">
              <a:buFont typeface="+mj-lt"/>
              <a:buAutoNum type="alphaLcParenR"/>
            </a:pPr>
            <a:r>
              <a:rPr lang="sr-Latn-RS" dirty="0" smtClean="0">
                <a:solidFill>
                  <a:srgbClr val="FF0000"/>
                </a:solidFill>
              </a:rPr>
              <a:t>Hidrostaticki</a:t>
            </a:r>
          </a:p>
          <a:p>
            <a:pPr marL="514350" indent="-514350">
              <a:lnSpc>
                <a:spcPct val="200000"/>
              </a:lnSpc>
            </a:pPr>
            <a:r>
              <a:rPr lang="en-US" dirty="0" smtClean="0"/>
              <a:t>A</a:t>
            </a:r>
            <a:r>
              <a:rPr lang="sr-Latn-RS" dirty="0" smtClean="0"/>
              <a:t>psolutno merenje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>
                <a:solidFill>
                  <a:srgbClr val="FF0000"/>
                </a:solidFill>
              </a:rPr>
              <a:t>osredno merenje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Merni pretvarači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76765" y="1600200"/>
            <a:ext cx="619047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sr-Latn-RS" dirty="0" smtClean="0"/>
              <a:t>Merni pretvarači 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sz="3100" dirty="0" smtClean="0"/>
              <a:t>Kalibracija</a:t>
            </a:r>
            <a:endParaRPr lang="en-US" sz="31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76337" y="1924844"/>
            <a:ext cx="67913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Aparatura</a:t>
            </a:r>
            <a:r>
              <a:rPr lang="en-US" dirty="0" smtClean="0"/>
              <a:t>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kalibrisanje</a:t>
            </a:r>
            <a:r>
              <a:rPr lang="en-US" dirty="0" smtClean="0"/>
              <a:t> </a:t>
            </a:r>
            <a:r>
              <a:rPr lang="en-US" dirty="0" err="1" smtClean="0"/>
              <a:t>sonde</a:t>
            </a:r>
            <a:r>
              <a:rPr lang="en-US" dirty="0" smtClean="0"/>
              <a:t> 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pritisak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 cstate="print"/>
          <a:srcRect l="5103" t="24363" r="2403" b="10765"/>
          <a:stretch>
            <a:fillRect/>
          </a:stretch>
        </p:blipFill>
        <p:spPr bwMode="auto">
          <a:xfrm>
            <a:off x="457200" y="2240613"/>
            <a:ext cx="8229600" cy="32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Primer  DRUCK sonda </a:t>
            </a:r>
            <a:br>
              <a:rPr lang="sr-Latn-RS" dirty="0" smtClean="0"/>
            </a:br>
            <a:r>
              <a:rPr lang="sr-Latn-RS" dirty="0" smtClean="0"/>
              <a:t>za merenje pritiska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605503"/>
            <a:ext cx="8229600" cy="451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Vinstonov most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6839" y="1600200"/>
            <a:ext cx="821032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57233"/>
            <a:ext cx="9644098" cy="7415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Koraci u izradi zadatka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600200"/>
            <a:ext cx="6758006" cy="4525963"/>
          </a:xfrm>
        </p:spPr>
        <p:txBody>
          <a:bodyPr/>
          <a:lstStyle/>
          <a:p>
            <a:r>
              <a:rPr lang="sr-Latn-RS" dirty="0" smtClean="0"/>
              <a:t>Izbor sonde / membrane</a:t>
            </a:r>
          </a:p>
          <a:p>
            <a:r>
              <a:rPr lang="sr-Latn-RS" dirty="0" smtClean="0"/>
              <a:t>Izbor Nule voltmetra za </a:t>
            </a:r>
            <a:r>
              <a:rPr lang="sr-Latn-RS" dirty="0" smtClean="0"/>
              <a:t>p</a:t>
            </a:r>
            <a:r>
              <a:rPr lang="en-US" dirty="0" smtClean="0"/>
              <a:t> =</a:t>
            </a:r>
            <a:r>
              <a:rPr lang="sr-Latn-RS" dirty="0" smtClean="0"/>
              <a:t> </a:t>
            </a:r>
            <a:r>
              <a:rPr lang="sr-Latn-RS" dirty="0" smtClean="0"/>
              <a:t>0</a:t>
            </a:r>
          </a:p>
          <a:p>
            <a:r>
              <a:rPr lang="sr-Latn-RS" dirty="0" smtClean="0"/>
              <a:t>Određivanje pojačanja sistema za               maksimalni merni opseg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erenje visina i odgovarajućih izlaznih napona</a:t>
            </a:r>
          </a:p>
          <a:p>
            <a:r>
              <a:rPr lang="sr-Latn-RS" dirty="0" smtClean="0"/>
              <a:t>Unos podataka u tabelu u EXCEL - u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343</Words>
  <Application>Microsoft Office PowerPoint</Application>
  <PresentationFormat>On-screen Show (4:3)</PresentationFormat>
  <Paragraphs>166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Vezba 2.1 Kalibracija DRUCK sonde za  merenje pritiska</vt:lpstr>
      <vt:lpstr>Sadržaj</vt:lpstr>
      <vt:lpstr>Uvod – Šta i kako merimo</vt:lpstr>
      <vt:lpstr>Merni pretvarači</vt:lpstr>
      <vt:lpstr>Merni pretvarači  Kalibracija</vt:lpstr>
      <vt:lpstr>Aparatura potrebna za kalibrisanje sonde  za pritisak</vt:lpstr>
      <vt:lpstr>Primer  DRUCK sonda  za merenje pritiska</vt:lpstr>
      <vt:lpstr>Vinstonov most</vt:lpstr>
      <vt:lpstr>Koraci u izradi zadatka</vt:lpstr>
      <vt:lpstr>DRUCK sonda PDCR 60</vt:lpstr>
      <vt:lpstr>Rezultati merenja</vt:lpstr>
      <vt:lpstr>Obrada rezultata merenja</vt:lpstr>
      <vt:lpstr>Grafički prikaz obrađenih rezultata merenja</vt:lpstr>
      <vt:lpstr>Grafički prikaz obrađenih rezultata merenja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Vezba2 Kalibracija sonde za  merenje pritiska</dc:title>
  <dc:creator>dacha123</dc:creator>
  <cp:lastModifiedBy>Marija</cp:lastModifiedBy>
  <cp:revision>26</cp:revision>
  <dcterms:created xsi:type="dcterms:W3CDTF">2011-04-03T10:12:38Z</dcterms:created>
  <dcterms:modified xsi:type="dcterms:W3CDTF">2011-04-04T12:51:04Z</dcterms:modified>
</cp:coreProperties>
</file>