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5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0" r:id="rId17"/>
    <p:sldId id="272" r:id="rId18"/>
    <p:sldId id="273" r:id="rId19"/>
  </p:sldIdLst>
  <p:sldSz cx="9144000" cy="6858000" type="screen4x3"/>
  <p:notesSz cx="6858000" cy="9144000"/>
  <p:embeddedFontLst>
    <p:embeddedFont>
      <p:font typeface="Verdana" pitchFamily="34" charset="0"/>
      <p:regular r:id="rId21"/>
      <p:bold r:id="rId22"/>
      <p:italic r:id="rId23"/>
      <p:boldItalic r:id="rId24"/>
    </p:embeddedFont>
    <p:embeddedFont>
      <p:font typeface="Century Schoolbook" pitchFamily="18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Wingdings 2" pitchFamily="18" charset="2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5" autoAdjust="0"/>
  </p:normalViewPr>
  <p:slideViewPr>
    <p:cSldViewPr>
      <p:cViewPr varScale="1">
        <p:scale>
          <a:sx n="60" d="100"/>
          <a:sy n="60" d="100"/>
        </p:scale>
        <p:origin x="-13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736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AX\CETVRTA%20GODINA\moja%20merenja\4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AX\CETVRTA%20GODINA\moja%20merenja\4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FAX\CETVRTA%20GODINA\moja%20merenja\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3200">
                <a:latin typeface="Arial" pitchFamily="34" charset="0"/>
                <a:cs typeface="Arial" pitchFamily="34" charset="0"/>
              </a:defRPr>
            </a:pPr>
            <a:r>
              <a:rPr lang="en-US" sz="3200">
                <a:latin typeface="Arial" pitchFamily="34" charset="0"/>
                <a:cs typeface="Arial" pitchFamily="34" charset="0"/>
              </a:rPr>
              <a:t>Q-H</a:t>
            </a:r>
            <a:r>
              <a:rPr lang="en-US" sz="3200" baseline="0">
                <a:latin typeface="Arial" pitchFamily="34" charset="0"/>
                <a:cs typeface="Arial" pitchFamily="34" charset="0"/>
              </a:rPr>
              <a:t> kriva pumpe</a:t>
            </a:r>
            <a:endParaRPr lang="en-US" sz="3200">
              <a:latin typeface="Arial" pitchFamily="34" charset="0"/>
              <a:cs typeface="Arial" pitchFamily="34" charset="0"/>
            </a:endParaRP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176954885356317"/>
          <c:y val="0.17687962334234208"/>
          <c:w val="0.78317139602832664"/>
          <c:h val="0.66019885149993096"/>
        </c:manualLayout>
      </c:layout>
      <c:scatterChart>
        <c:scatterStyle val="lineMarker"/>
        <c:ser>
          <c:idx val="0"/>
          <c:order val="0"/>
          <c:tx>
            <c:v>merene vrednosti</c:v>
          </c:tx>
          <c:spPr>
            <a:ln w="38100">
              <a:solidFill>
                <a:schemeClr val="tx1"/>
              </a:solidFill>
            </a:ln>
          </c:spPr>
          <c:trendline>
            <c:name>fitovana kriva 3. reda</c:name>
            <c:spPr>
              <a:ln w="22225"/>
            </c:spPr>
            <c:trendlineType val="poly"/>
            <c:order val="3"/>
            <c:dispEq val="1"/>
            <c:trendlineLbl>
              <c:layout>
                <c:manualLayout>
                  <c:x val="0.11930074778388564"/>
                  <c:y val="-0.49579030205461916"/>
                </c:manualLayout>
              </c:layout>
              <c:numFmt formatCode="General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800"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Sheet1!$O$16:$O$20</c:f>
              <c:numCache>
                <c:formatCode>0.000</c:formatCode>
                <c:ptCount val="5"/>
                <c:pt idx="0">
                  <c:v>0.38810647295793527</c:v>
                </c:pt>
                <c:pt idx="1">
                  <c:v>0.40699401083353975</c:v>
                </c:pt>
                <c:pt idx="2">
                  <c:v>0.42504307470760588</c:v>
                </c:pt>
                <c:pt idx="3">
                  <c:v>0.44003552838996801</c:v>
                </c:pt>
                <c:pt idx="4">
                  <c:v>0.45565868469828535</c:v>
                </c:pt>
              </c:numCache>
            </c:numRef>
          </c:xVal>
          <c:yVal>
            <c:numRef>
              <c:f>Sheet1!$K$16:$K$20</c:f>
              <c:numCache>
                <c:formatCode>0.00</c:formatCode>
                <c:ptCount val="5"/>
                <c:pt idx="0">
                  <c:v>212.3</c:v>
                </c:pt>
                <c:pt idx="1">
                  <c:v>210.6</c:v>
                </c:pt>
                <c:pt idx="2">
                  <c:v>208.9</c:v>
                </c:pt>
                <c:pt idx="3">
                  <c:v>206.8</c:v>
                </c:pt>
                <c:pt idx="4">
                  <c:v>204</c:v>
                </c:pt>
              </c:numCache>
            </c:numRef>
          </c:yVal>
        </c:ser>
        <c:axId val="86134144"/>
        <c:axId val="86345216"/>
      </c:scatterChart>
      <c:valAx>
        <c:axId val="86134144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20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2000" b="0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en-US" sz="2000" b="0" baseline="0">
                    <a:latin typeface="Arial" pitchFamily="34" charset="0"/>
                    <a:cs typeface="Arial" pitchFamily="34" charset="0"/>
                  </a:rPr>
                  <a:t> [l/s]</a:t>
                </a:r>
                <a:endParaRPr lang="en-US" sz="2000" b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44258592086366588"/>
              <c:y val="0.92004568817818477"/>
            </c:manualLayout>
          </c:layout>
          <c:spPr>
            <a:noFill/>
            <a:ln w="25400">
              <a:noFill/>
            </a:ln>
          </c:spPr>
        </c:title>
        <c:numFmt formatCode="0.00" sourceLinked="0"/>
        <c:maj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  <c:crossAx val="86345216"/>
        <c:crosses val="autoZero"/>
        <c:crossBetween val="midCat"/>
      </c:valAx>
      <c:valAx>
        <c:axId val="8634521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20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2000" b="0" dirty="0"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sz="2000" b="0" baseline="0" dirty="0">
                    <a:latin typeface="Arial" pitchFamily="34" charset="0"/>
                    <a:cs typeface="Arial" pitchFamily="34" charset="0"/>
                  </a:rPr>
                  <a:t> [cm]</a:t>
                </a:r>
                <a:endParaRPr lang="en-US" sz="2000" b="0" dirty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7.1279651364334166E-3"/>
              <c:y val="0.42712888473178456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613414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71807742782157"/>
          <c:y val="3.4472237931584569E-2"/>
          <c:w val="0.26859235564304462"/>
          <c:h val="0.14298367187254088"/>
        </c:manualLayout>
      </c:layout>
      <c:txPr>
        <a:bodyPr/>
        <a:lstStyle/>
        <a:p>
          <a:pPr>
            <a:defRPr sz="1600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3200" b="0">
                <a:latin typeface="Arial" pitchFamily="34" charset="0"/>
                <a:cs typeface="Arial" pitchFamily="34" charset="0"/>
              </a:defRPr>
            </a:pP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Dijagram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>
                <a:latin typeface="Arial" pitchFamily="34" charset="0"/>
                <a:cs typeface="Arial" pitchFamily="34" charset="0"/>
              </a:rPr>
              <a:t>relativnih</a:t>
            </a:r>
            <a:r>
              <a:rPr lang="en-US" sz="32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grešaka</a:t>
            </a:r>
            <a:endParaRPr lang="en-US" sz="3200" b="0" dirty="0">
              <a:latin typeface="Arial" pitchFamily="34" charset="0"/>
              <a:cs typeface="Arial" pitchFamily="34" charset="0"/>
            </a:endParaRP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361251191915588"/>
          <c:y val="0.17218759113444151"/>
          <c:w val="0.8287903899652993"/>
          <c:h val="0.68773512685914262"/>
        </c:manualLayout>
      </c:layout>
      <c:scatterChart>
        <c:scatterStyle val="smoothMarker"/>
        <c:ser>
          <c:idx val="0"/>
          <c:order val="0"/>
          <c:tx>
            <c:v>dijagram relativnih gresaka</c:v>
          </c:tx>
          <c:spPr>
            <a:ln w="38100"/>
          </c:spPr>
          <c:marker>
            <c:symbol val="diamond"/>
            <c:size val="14"/>
          </c:marker>
          <c:xVal>
            <c:numRef>
              <c:f>Sheet1!$K$16:$K$20</c:f>
              <c:numCache>
                <c:formatCode>0.00</c:formatCode>
                <c:ptCount val="5"/>
                <c:pt idx="0">
                  <c:v>212.3</c:v>
                </c:pt>
                <c:pt idx="1">
                  <c:v>210.6</c:v>
                </c:pt>
                <c:pt idx="2">
                  <c:v>208.9</c:v>
                </c:pt>
                <c:pt idx="3">
                  <c:v>206.8</c:v>
                </c:pt>
                <c:pt idx="4">
                  <c:v>204</c:v>
                </c:pt>
              </c:numCache>
            </c:numRef>
          </c:xVal>
          <c:yVal>
            <c:numRef>
              <c:f>Sheet1!$S$16:$S$20</c:f>
              <c:numCache>
                <c:formatCode>0.000</c:formatCode>
                <c:ptCount val="5"/>
                <c:pt idx="0">
                  <c:v>0.17458577097580039</c:v>
                </c:pt>
                <c:pt idx="1">
                  <c:v>0.14741037342588187</c:v>
                </c:pt>
                <c:pt idx="2">
                  <c:v>0.18710290913986521</c:v>
                </c:pt>
                <c:pt idx="3">
                  <c:v>0.12893121402721194</c:v>
                </c:pt>
                <c:pt idx="4">
                  <c:v>0.15264380481858542</c:v>
                </c:pt>
              </c:numCache>
            </c:numRef>
          </c:yVal>
          <c:smooth val="1"/>
        </c:ser>
        <c:axId val="86534400"/>
        <c:axId val="90636672"/>
      </c:scatterChart>
      <c:valAx>
        <c:axId val="8653440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18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1800" b="0"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sz="1800" b="0" baseline="0">
                    <a:latin typeface="Arial" pitchFamily="34" charset="0"/>
                    <a:cs typeface="Arial" pitchFamily="34" charset="0"/>
                  </a:rPr>
                  <a:t> [cm]</a:t>
                </a:r>
                <a:endParaRPr lang="en-US" sz="1800" b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43679275995545125"/>
              <c:y val="0.92497656001092265"/>
            </c:manualLayout>
          </c:layout>
          <c:spPr>
            <a:noFill/>
            <a:ln w="25400">
              <a:noFill/>
            </a:ln>
          </c:spPr>
        </c:title>
        <c:numFmt formatCode="0.0" sourceLinked="0"/>
        <c:maj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  <c:crossAx val="90636672"/>
        <c:crosses val="autoZero"/>
        <c:crossBetween val="midCat"/>
      </c:valAx>
      <c:valAx>
        <c:axId val="90636672"/>
        <c:scaling>
          <c:orientation val="minMax"/>
          <c:max val="0.19"/>
          <c:min val="0.12000000000000002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sz="18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1800" b="0">
                    <a:latin typeface="Arial" pitchFamily="34" charset="0"/>
                    <a:cs typeface="Arial" pitchFamily="34" charset="0"/>
                  </a:rPr>
                  <a:t>εrel [%]</a:t>
                </a:r>
              </a:p>
            </c:rich>
          </c:tx>
          <c:layout>
            <c:manualLayout>
              <c:xMode val="edge"/>
              <c:yMode val="edge"/>
              <c:x val="0"/>
              <c:y val="0.39184197351053707"/>
            </c:manualLayout>
          </c:layout>
          <c:spPr>
            <a:noFill/>
            <a:ln w="25400">
              <a:noFill/>
            </a:ln>
          </c:spPr>
        </c:title>
        <c:numFmt formatCode="0.00" sourceLinked="0"/>
        <c:maj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6534400"/>
        <c:crosses val="autoZero"/>
        <c:crossBetween val="midCat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3200" b="0">
                <a:latin typeface="Arial" pitchFamily="34" charset="0"/>
                <a:cs typeface="Arial" pitchFamily="34" charset="0"/>
              </a:defRPr>
            </a:pP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Dijagram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>
                <a:latin typeface="Arial" pitchFamily="34" charset="0"/>
                <a:cs typeface="Arial" pitchFamily="34" charset="0"/>
              </a:rPr>
              <a:t>apsolutnih</a:t>
            </a:r>
            <a:r>
              <a:rPr lang="en-US" sz="3200" b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grešaka</a:t>
            </a:r>
            <a:endParaRPr lang="en-US" sz="3200" b="0" dirty="0">
              <a:latin typeface="Arial" pitchFamily="34" charset="0"/>
              <a:cs typeface="Arial" pitchFamily="34" charset="0"/>
            </a:endParaRPr>
          </a:p>
        </c:rich>
      </c:tx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960515005676841"/>
          <c:y val="0.14649931626725693"/>
          <c:w val="0.8287895711810106"/>
          <c:h val="0.69493175543923469"/>
        </c:manualLayout>
      </c:layout>
      <c:scatterChart>
        <c:scatterStyle val="smoothMarker"/>
        <c:ser>
          <c:idx val="0"/>
          <c:order val="0"/>
          <c:tx>
            <c:v>dijagram apsolutnih gresaka</c:v>
          </c:tx>
          <c:spPr>
            <a:ln w="34925"/>
          </c:spPr>
          <c:marker>
            <c:symbol val="diamond"/>
            <c:size val="14"/>
          </c:marker>
          <c:xVal>
            <c:numRef>
              <c:f>Sheet1!$K$16:$K$20</c:f>
              <c:numCache>
                <c:formatCode>0.00</c:formatCode>
                <c:ptCount val="5"/>
                <c:pt idx="0">
                  <c:v>212.3</c:v>
                </c:pt>
                <c:pt idx="1">
                  <c:v>210.6</c:v>
                </c:pt>
                <c:pt idx="2">
                  <c:v>208.9</c:v>
                </c:pt>
                <c:pt idx="3">
                  <c:v>206.8</c:v>
                </c:pt>
                <c:pt idx="4">
                  <c:v>204</c:v>
                </c:pt>
              </c:numCache>
            </c:numRef>
          </c:xVal>
          <c:yVal>
            <c:numRef>
              <c:f>Sheet1!$R$16:$R$20</c:f>
              <c:numCache>
                <c:formatCode>0.000</c:formatCode>
                <c:ptCount val="5"/>
                <c:pt idx="0">
                  <c:v>0.37064559178162432</c:v>
                </c:pt>
                <c:pt idx="1">
                  <c:v>0.31044624643490698</c:v>
                </c:pt>
                <c:pt idx="2">
                  <c:v>0.39085797719317894</c:v>
                </c:pt>
                <c:pt idx="3">
                  <c:v>0.26662975060827421</c:v>
                </c:pt>
                <c:pt idx="4">
                  <c:v>0.31139336182991489</c:v>
                </c:pt>
              </c:numCache>
            </c:numRef>
          </c:yVal>
          <c:smooth val="1"/>
        </c:ser>
        <c:axId val="80101760"/>
        <c:axId val="80103680"/>
      </c:scatterChart>
      <c:valAx>
        <c:axId val="8010176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 sz="20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2000" b="0">
                    <a:latin typeface="Arial" pitchFamily="34" charset="0"/>
                    <a:cs typeface="Arial" pitchFamily="34" charset="0"/>
                  </a:rPr>
                  <a:t>H</a:t>
                </a:r>
                <a:r>
                  <a:rPr lang="en-US" sz="2000" b="0" baseline="0">
                    <a:latin typeface="Arial" pitchFamily="34" charset="0"/>
                    <a:cs typeface="Arial" pitchFamily="34" charset="0"/>
                  </a:rPr>
                  <a:t> [cm]</a:t>
                </a:r>
                <a:endParaRPr lang="en-US" sz="2000" b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0.47104330708661418"/>
              <c:y val="0.93216364457048562"/>
            </c:manualLayout>
          </c:layout>
          <c:spPr>
            <a:noFill/>
            <a:ln w="25400">
              <a:noFill/>
            </a:ln>
          </c:spPr>
        </c:title>
        <c:numFmt formatCode="0.0" sourceLinked="0"/>
        <c:majorTickMark val="none"/>
        <c:tickLblPos val="nextTo"/>
        <c:txPr>
          <a:bodyPr rot="0" vert="horz"/>
          <a:lstStyle/>
          <a:p>
            <a:pPr>
              <a:defRPr sz="1600" b="0" i="0" u="none" strike="noStrike" baseline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defRPr>
            </a:pPr>
            <a:endParaRPr lang="en-US"/>
          </a:p>
        </c:txPr>
        <c:crossAx val="80103680"/>
        <c:crosses val="autoZero"/>
        <c:crossBetween val="midCat"/>
      </c:valAx>
      <c:valAx>
        <c:axId val="80103680"/>
        <c:scaling>
          <c:orientation val="minMax"/>
          <c:max val="0.4"/>
          <c:min val="0.26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 sz="2000" b="0">
                    <a:latin typeface="Arial" pitchFamily="34" charset="0"/>
                    <a:cs typeface="Arial" pitchFamily="34" charset="0"/>
                  </a:defRPr>
                </a:pPr>
                <a:r>
                  <a:rPr lang="en-US" sz="2000" b="0">
                    <a:latin typeface="Arial" pitchFamily="34" charset="0"/>
                    <a:cs typeface="Arial" pitchFamily="34" charset="0"/>
                  </a:rPr>
                  <a:t>εabs [cm]</a:t>
                </a:r>
              </a:p>
            </c:rich>
          </c:tx>
          <c:layout>
            <c:manualLayout>
              <c:xMode val="edge"/>
              <c:yMode val="edge"/>
              <c:x val="0"/>
              <c:y val="0.39557304323641668"/>
            </c:manualLayout>
          </c:layout>
          <c:spPr>
            <a:noFill/>
            <a:ln w="25400">
              <a:noFill/>
            </a:ln>
          </c:spPr>
        </c:title>
        <c:numFmt formatCode="0.00" sourceLinked="0"/>
        <c:majorTickMark val="none"/>
        <c:tickLblPos val="nextTo"/>
        <c:txPr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0101760"/>
        <c:crosses val="autoZero"/>
        <c:crossBetween val="midCat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D3C72-8916-49C5-9AC1-2E9ED0EF3B61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D3426F-A9DE-42B3-BD0D-12E3CFE77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D3426F-A9DE-42B3-BD0D-12E3CFE778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01F9273-B427-4701-87A7-63536454F3E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F9A98C5-598A-4A86-BEB6-CC5965AA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9273-B427-4701-87A7-63536454F3E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98C5-598A-4A86-BEB6-CC5965AA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9273-B427-4701-87A7-63536454F3E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98C5-598A-4A86-BEB6-CC5965AA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1F9273-B427-4701-87A7-63536454F3E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9A98C5-598A-4A86-BEB6-CC5965AAD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01F9273-B427-4701-87A7-63536454F3E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F9A98C5-598A-4A86-BEB6-CC5965AA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9273-B427-4701-87A7-63536454F3E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98C5-598A-4A86-BEB6-CC5965AAD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9273-B427-4701-87A7-63536454F3E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98C5-598A-4A86-BEB6-CC5965AAD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1F9273-B427-4701-87A7-63536454F3E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9A98C5-598A-4A86-BEB6-CC5965AAD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9273-B427-4701-87A7-63536454F3E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A98C5-598A-4A86-BEB6-CC5965AA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1F9273-B427-4701-87A7-63536454F3E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F9A98C5-598A-4A86-BEB6-CC5965AAD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1F9273-B427-4701-87A7-63536454F3E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F9A98C5-598A-4A86-BEB6-CC5965AADF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1F9273-B427-4701-87A7-63536454F3EC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F9A98C5-598A-4A86-BEB6-CC5965AADF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2514600"/>
            <a:ext cx="8382000" cy="1894362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Arial" pitchFamily="34" charset="0"/>
                <a:cs typeface="Arial" pitchFamily="34" charset="0"/>
              </a:rPr>
              <a:t>ODREĐIVANJE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Q-H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dirty="0" smtClean="0">
                <a:latin typeface="Arial" pitchFamily="34" charset="0"/>
                <a:cs typeface="Arial" pitchFamily="34" charset="0"/>
              </a:rPr>
              <a:t>KRIVE PUMPE</a:t>
            </a:r>
            <a:br>
              <a:rPr lang="en-US" sz="4400" dirty="0" smtClean="0"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r>
              <a:rPr lang="en-US" sz="4000" u="sng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u="sng" dirty="0" smtClean="0">
                <a:latin typeface="Arial" pitchFamily="34" charset="0"/>
                <a:cs typeface="Arial" pitchFamily="34" charset="0"/>
              </a:rPr>
            </a:br>
            <a:endParaRPr lang="en-US" sz="400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953000" y="5181600"/>
            <a:ext cx="3886200" cy="1371600"/>
          </a:xfrm>
        </p:spPr>
        <p:txBody>
          <a:bodyPr>
            <a:normAutofit/>
          </a:bodyPr>
          <a:lstStyle/>
          <a:p>
            <a:r>
              <a:rPr lang="en-US" sz="2000" b="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Student: </a:t>
            </a:r>
            <a:r>
              <a:rPr lang="en-US" sz="2000" b="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Marija</a:t>
            </a:r>
            <a:r>
              <a:rPr lang="en-US" sz="2000" b="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Nikolić</a:t>
            </a:r>
            <a:r>
              <a:rPr lang="en-US" sz="2000" b="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</a:p>
          <a:p>
            <a:r>
              <a:rPr lang="en-US" sz="2000" b="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Br. indeksa:267/02</a:t>
            </a:r>
            <a:endParaRPr lang="en-US" sz="2000" b="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87362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Postupak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izrade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vežbe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7467600" cy="487375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Podešavanje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Cevi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pijezometar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regulacioni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zatvarač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Voltmetar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kalibracioni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parametri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sonde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err="1" smtClean="0">
                <a:latin typeface="Arial" pitchFamily="34" charset="0"/>
                <a:cs typeface="Arial" pitchFamily="34" charset="0"/>
                <a:sym typeface="Symbol"/>
              </a:rPr>
              <a:t>Očitavanje</a:t>
            </a:r>
            <a:r>
              <a:rPr lang="en-US" sz="3200" dirty="0" smtClean="0">
                <a:latin typeface="Arial" pitchFamily="34" charset="0"/>
                <a:cs typeface="Arial" pitchFamily="34" charset="0"/>
                <a:sym typeface="Symbol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Symbol"/>
              </a:rPr>
              <a:t>H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razlika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pritisaka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u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rezervoaru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nakon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pumpe</a:t>
            </a:r>
            <a:endParaRPr lang="en-US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buFont typeface="Wingdings" pitchFamily="2" charset="2"/>
              <a:buChar char="§"/>
            </a:pPr>
            <a:r>
              <a:rPr lang="en-US" b="1" dirty="0" smtClean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razlika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potencijala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na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otporniku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R=2.2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latin typeface="Arial" pitchFamily="34" charset="0"/>
                <a:cs typeface="Arial" pitchFamily="34" charset="0"/>
                <a:sym typeface="Symbol"/>
              </a:rPr>
              <a:t>U </a:t>
            </a:r>
            <a:r>
              <a:rPr lang="en-US" sz="2800" b="1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mreze</a:t>
            </a:r>
            <a:r>
              <a:rPr lang="en-US" sz="2800" b="1" baseline="-25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napon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strujnog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kola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na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koje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je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priključena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pumpa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latin typeface="Arial" pitchFamily="34" charset="0"/>
                <a:cs typeface="Arial" pitchFamily="34" charset="0"/>
                <a:sym typeface="Symbol"/>
              </a:rPr>
              <a:t>U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napon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na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voltmetru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sistema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za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merenje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razlike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pritisaka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na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Venturijevoj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cevi</a:t>
            </a:r>
            <a:endParaRPr lang="en-US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buFont typeface="Wingdings" pitchFamily="2" charset="2"/>
              <a:buChar char="§"/>
            </a:pP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467600" cy="563562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Postupak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izrade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vežbe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              I=</a:t>
            </a:r>
            <a:r>
              <a:rPr lang="en-US" sz="3200" dirty="0" smtClean="0">
                <a:latin typeface="Arial" pitchFamily="34" charset="0"/>
                <a:cs typeface="Arial" pitchFamily="34" charset="0"/>
                <a:sym typeface="Symbol"/>
              </a:rPr>
              <a:t>U/2.2   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      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I [A]-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Symbol"/>
              </a:rPr>
              <a:t>jačina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Symbol"/>
              </a:rPr>
              <a:t>struje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Symbol"/>
              </a:rPr>
              <a:t>koja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Symbol"/>
              </a:rPr>
              <a:t>protiče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Symbol"/>
              </a:rPr>
              <a:t>kroz</a:t>
            </a:r>
            <a:r>
              <a:rPr lang="en-US" sz="26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  <a:sym typeface="Symbol"/>
              </a:rPr>
              <a:t>pumpu</a:t>
            </a:r>
            <a:endParaRPr lang="en-US" sz="26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                  P=U*I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P[kW]-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stvarna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snaga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pumpe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Koeficijent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korisnog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dejstva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819400" y="4953000"/>
          <a:ext cx="2667000" cy="1333500"/>
        </p:xfrm>
        <a:graphic>
          <a:graphicData uri="http://schemas.openxmlformats.org/presentationml/2006/ole">
            <p:oleObj spid="_x0000_s2050" name="Equation" r:id="rId3" imgW="787320" imgH="393480" progId="Equation.3">
              <p:embed/>
            </p:oleObj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Rezultati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merenja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609600" y="1447800"/>
          <a:ext cx="7467600" cy="43129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93520"/>
                <a:gridCol w="1493520"/>
                <a:gridCol w="1493520"/>
                <a:gridCol w="1493520"/>
                <a:gridCol w="1493520"/>
              </a:tblGrid>
              <a:tr h="7620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err="1" smtClean="0"/>
                        <a:t>Redni</a:t>
                      </a:r>
                      <a:r>
                        <a:rPr lang="en-US" sz="2000" u="none" strike="noStrike" dirty="0" smtClean="0"/>
                        <a:t> br.</a:t>
                      </a:r>
                    </a:p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/>
                        <a:t>∆H [cm]</a:t>
                      </a:r>
                    </a:p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743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/>
                        <a:t>U [V]</a:t>
                      </a:r>
                    </a:p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err="1" smtClean="0"/>
                        <a:t>U</a:t>
                      </a:r>
                      <a:r>
                        <a:rPr lang="en-US" sz="2000" u="none" strike="noStrike" baseline="-25000" dirty="0" err="1" smtClean="0"/>
                        <a:t>mreže</a:t>
                      </a:r>
                      <a:r>
                        <a:rPr lang="en-US" sz="2000" u="none" strike="noStrike" dirty="0" smtClean="0"/>
                        <a:t> [V]</a:t>
                      </a:r>
                    </a:p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/>
                        <a:t>∆U [V]</a:t>
                      </a:r>
                    </a:p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212.30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43.40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243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0.659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210.60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47.80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241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0.915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208.90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52.20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242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0.850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206.80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56.00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240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0.750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685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204.00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60.10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240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0.698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4953000" cy="808038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Rezultati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merenja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524000"/>
          <a:ext cx="7681913" cy="24333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38200"/>
                <a:gridCol w="1295400"/>
                <a:gridCol w="1219200"/>
                <a:gridCol w="762000"/>
                <a:gridCol w="1295400"/>
                <a:gridCol w="1066800"/>
                <a:gridCol w="1204913"/>
              </a:tblGrid>
              <a:tr h="533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err="1"/>
                        <a:t>Redni</a:t>
                      </a:r>
                      <a:r>
                        <a:rPr lang="en-US" sz="1600" u="none" strike="noStrike" dirty="0"/>
                        <a:t> br.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/>
                        <a:t>∆</a:t>
                      </a:r>
                      <a:r>
                        <a:rPr lang="en-US" sz="1600" u="none" strike="noStrike" dirty="0" err="1"/>
                        <a:t>Hmer</a:t>
                      </a:r>
                      <a:r>
                        <a:rPr lang="en-US" sz="1600" u="none" strike="noStrike" dirty="0"/>
                        <a:t> [cm]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∆</a:t>
                      </a:r>
                      <a:r>
                        <a:rPr lang="en-US" sz="1600" u="none" strike="noStrike" dirty="0" err="1"/>
                        <a:t>Hrac,s</a:t>
                      </a:r>
                      <a:r>
                        <a:rPr lang="en-US" sz="1600" u="none" strike="noStrike" dirty="0"/>
                        <a:t> [cm]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Q [L/s]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∆</a:t>
                      </a:r>
                      <a:r>
                        <a:rPr lang="en-US" sz="1600" u="none" strike="noStrike" dirty="0" err="1"/>
                        <a:t>H</a:t>
                      </a:r>
                      <a:r>
                        <a:rPr lang="en-US" sz="1600" u="none" strike="noStrike" baseline="-25000" dirty="0" err="1"/>
                        <a:t>rač</a:t>
                      </a:r>
                      <a:r>
                        <a:rPr lang="en-US" sz="1600" u="none" strike="noStrike" dirty="0"/>
                        <a:t> [cm]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600" u="none" strike="noStrike" dirty="0"/>
                        <a:t>ε</a:t>
                      </a:r>
                      <a:r>
                        <a:rPr lang="en-US" sz="1600" u="none" strike="noStrike" baseline="-25000" dirty="0"/>
                        <a:t>abs</a:t>
                      </a:r>
                      <a:r>
                        <a:rPr lang="en-US" sz="1600" u="none" strike="noStrike" dirty="0"/>
                        <a:t> </a:t>
                      </a:r>
                      <a:r>
                        <a:rPr lang="en-US" sz="1600" u="none" strike="noStrike" dirty="0" smtClean="0"/>
                        <a:t>(H</a:t>
                      </a:r>
                      <a:r>
                        <a:rPr lang="en-US" sz="1600" u="none" strike="noStrike" dirty="0"/>
                        <a:t>) [</a:t>
                      </a:r>
                      <a:r>
                        <a:rPr lang="en-US" sz="1600" u="none" strike="noStrike" dirty="0" smtClean="0"/>
                        <a:t>cm]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l-GR" sz="1600" u="none" strike="noStrike" dirty="0" smtClean="0">
                          <a:sym typeface="Symbol"/>
                        </a:rPr>
                        <a:t></a:t>
                      </a:r>
                      <a:r>
                        <a:rPr lang="en-US" sz="1600" u="none" strike="noStrike" dirty="0" err="1" smtClean="0">
                          <a:sym typeface="Symbol"/>
                        </a:rPr>
                        <a:t>tre</a:t>
                      </a:r>
                      <a:r>
                        <a:rPr lang="en-US" sz="1600" u="none" strike="noStrike" dirty="0" smtClean="0">
                          <a:sym typeface="Symbol"/>
                        </a:rPr>
                        <a:t>(</a:t>
                      </a:r>
                      <a:r>
                        <a:rPr lang="en-US" sz="1600" u="none" strike="noStrike" dirty="0" smtClean="0"/>
                        <a:t>H) [cm]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212.30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15.01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0.388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211.93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0.371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0.175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210.60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16.50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0.407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210.29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0.310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0.147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208.90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18.00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0.425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208.51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0.391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0.187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206.80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19.29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0.440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206.53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0.267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/>
                        <a:t>0.129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204.00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20.68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0.456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203.69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0.311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0.153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449580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r-Latn-CS" sz="2000" dirty="0" smtClean="0">
                <a:latin typeface="Arial" pitchFamily="34" charset="0"/>
                <a:cs typeface="Arial" pitchFamily="34" charset="0"/>
              </a:rPr>
              <a:t>Iz kalibracione prave sonde (</a:t>
            </a:r>
            <a:r>
              <a:rPr lang="el-GR" sz="20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sr-Latn-CS" sz="2000" dirty="0" smtClean="0">
                <a:latin typeface="Arial" pitchFamily="34" charset="0"/>
                <a:cs typeface="Arial" pitchFamily="34" charset="0"/>
              </a:rPr>
              <a:t>H-U) dobijamo razlike visina pritisaka </a:t>
            </a:r>
            <a:r>
              <a:rPr lang="el-GR" sz="2000" b="1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000" b="1" baseline="-25000" dirty="0" err="1" smtClean="0">
                <a:latin typeface="Arial" pitchFamily="34" charset="0"/>
                <a:cs typeface="Arial" pitchFamily="34" charset="0"/>
              </a:rPr>
              <a:t>rac.s</a:t>
            </a:r>
            <a:r>
              <a:rPr lang="sr-Latn-CS" sz="2000" b="1" dirty="0" smtClean="0">
                <a:latin typeface="Arial" pitchFamily="34" charset="0"/>
                <a:cs typeface="Arial" pitchFamily="34" charset="0"/>
              </a:rPr>
              <a:t>=A*U+B</a:t>
            </a: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Iz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j-ne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fitovane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krive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3.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dobijamo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  <a:sym typeface="Symbol"/>
              </a:rPr>
              <a:t>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  <a:sym typeface="Symbol"/>
              </a:rPr>
              <a:t>Hrac</a:t>
            </a:r>
            <a:endParaRPr lang="sr-Latn-CS" sz="20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67600" cy="762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Rezultati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merenja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81000" y="990600"/>
          <a:ext cx="8077200" cy="555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467600" cy="731838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Rezultati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merenja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143000"/>
          <a:ext cx="7772400" cy="533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467600" cy="71596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Rezultati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merenja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990600"/>
          <a:ext cx="7924800" cy="548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2819400" cy="9144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Zaključak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Zavisnost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Q-H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nije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ista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početku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posle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određenog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vremena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rada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pumpe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Vrednosti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visina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dizanja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Symbol"/>
              </a:rPr>
              <a:t>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(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koef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.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korisnog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dejstva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)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su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  <a:sym typeface="Symbol"/>
              </a:rPr>
              <a:t>manje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u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odnosu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na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one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koje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nam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je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dao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/>
              </a:rPr>
              <a:t>proizvođač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/>
              </a:rPr>
              <a:t>.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2743200"/>
            <a:ext cx="4419600" cy="106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HVALA   NA   PAŽNJI!!!!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Sadrzaj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4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Cilj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vežbe</a:t>
            </a:r>
            <a:endParaRPr lang="en-US" sz="36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Karakteristike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pumpe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Postupak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izrade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vežbe</a:t>
            </a:r>
            <a:endParaRPr lang="en-US" sz="36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Rezultati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merenja</a:t>
            </a:r>
            <a:endParaRPr lang="en-US" sz="36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Zaključak</a:t>
            </a:r>
            <a:endParaRPr lang="en-US" sz="3600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2895600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Cilj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vežbe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77200" cy="487375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Određivanje</a:t>
            </a:r>
            <a:r>
              <a:rPr lang="en-US" sz="3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Q-H</a:t>
            </a:r>
            <a:r>
              <a:rPr lang="en-US" sz="3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krive</a:t>
            </a:r>
            <a:r>
              <a:rPr lang="en-US" sz="3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pumpe</a:t>
            </a:r>
            <a:endParaRPr lang="en-US" sz="36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Izračunavanje</a:t>
            </a:r>
            <a:r>
              <a:rPr lang="en-US" sz="36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3600" b="1" dirty="0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</a:t>
            </a:r>
            <a:r>
              <a:rPr lang="en-US" sz="3600" dirty="0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-</a:t>
            </a:r>
            <a:r>
              <a:rPr lang="en-US" sz="3600" dirty="0" err="1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koef</a:t>
            </a:r>
            <a:r>
              <a:rPr lang="en-US" sz="3600" dirty="0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. </a:t>
            </a:r>
            <a:r>
              <a:rPr lang="en-US" sz="3600" dirty="0" err="1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korisnog</a:t>
            </a:r>
            <a:r>
              <a:rPr lang="en-US" sz="3600" dirty="0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 </a:t>
            </a:r>
            <a:r>
              <a:rPr lang="en-US" sz="3600" dirty="0" err="1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dejstva</a:t>
            </a:r>
            <a:r>
              <a:rPr lang="en-US" sz="3600" dirty="0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 </a:t>
            </a:r>
            <a:r>
              <a:rPr lang="en-US" sz="3600" dirty="0" err="1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pumpe</a:t>
            </a:r>
            <a:r>
              <a:rPr lang="en-US" sz="3600" dirty="0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 </a:t>
            </a:r>
            <a:r>
              <a:rPr lang="en-US" sz="3600" dirty="0" err="1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poću</a:t>
            </a:r>
            <a:r>
              <a:rPr lang="en-US" sz="3600" dirty="0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 </a:t>
            </a:r>
            <a:r>
              <a:rPr lang="en-US" sz="3600" dirty="0" err="1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izračunate</a:t>
            </a:r>
            <a:r>
              <a:rPr lang="en-US" sz="3600" dirty="0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 </a:t>
            </a:r>
            <a:r>
              <a:rPr lang="en-US" sz="3600" dirty="0" err="1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snage</a:t>
            </a:r>
            <a:r>
              <a:rPr lang="en-US" sz="3600" dirty="0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 </a:t>
            </a:r>
            <a:r>
              <a:rPr lang="en-US" sz="3600" dirty="0" err="1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pumpe</a:t>
            </a:r>
            <a:endParaRPr lang="en-US" sz="3600" dirty="0" smtClean="0">
              <a:latin typeface="Arial" pitchFamily="34" charset="0"/>
              <a:ea typeface="Verdana" pitchFamily="34" charset="0"/>
              <a:cs typeface="Arial" pitchFamily="34" charset="0"/>
              <a:sym typeface="Symbol"/>
            </a:endParaRPr>
          </a:p>
          <a:p>
            <a:pPr>
              <a:buNone/>
            </a:pPr>
            <a:endParaRPr lang="en-US" sz="1400" dirty="0" smtClean="0">
              <a:latin typeface="Arial" pitchFamily="34" charset="0"/>
              <a:ea typeface="Verdana" pitchFamily="34" charset="0"/>
              <a:cs typeface="Arial" pitchFamily="34" charset="0"/>
              <a:sym typeface="Symbol"/>
            </a:endParaRPr>
          </a:p>
          <a:p>
            <a:pPr>
              <a:buFont typeface="Wingdings" pitchFamily="2" charset="2"/>
              <a:buChar char="§"/>
            </a:pPr>
            <a:r>
              <a:rPr lang="sr-Latn-CS" sz="3600" dirty="0" smtClean="0">
                <a:latin typeface="Arial" pitchFamily="34" charset="0"/>
                <a:cs typeface="Arial" pitchFamily="34" charset="0"/>
              </a:rPr>
              <a:t>Dobijene rezultate treba uporediti sa karakteristikama dobijenim pri kupovini pumpe</a:t>
            </a:r>
            <a:endParaRPr lang="en-US" sz="3600" dirty="0" smtClean="0">
              <a:latin typeface="Arial" pitchFamily="34" charset="0"/>
              <a:ea typeface="Verdana" pitchFamily="34" charset="0"/>
              <a:cs typeface="Arial" pitchFamily="34" charset="0"/>
              <a:sym typeface="Symbol"/>
            </a:endParaRPr>
          </a:p>
          <a:p>
            <a:pPr>
              <a:buNone/>
            </a:pPr>
            <a:endParaRPr lang="en-US" sz="3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867400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Karakteristike</a:t>
            </a:r>
            <a:r>
              <a:rPr lang="en-US" sz="4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pumpe</a:t>
            </a:r>
            <a:r>
              <a:rPr lang="en-US" sz="44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:</a:t>
            </a:r>
            <a:r>
              <a:rPr lang="en-US" sz="4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en-US" sz="4000" dirty="0" smtClean="0">
                <a:latin typeface="Arial" pitchFamily="34" charset="0"/>
                <a:ea typeface="Verdana" pitchFamily="34" charset="0"/>
                <a:cs typeface="Arial" pitchFamily="34" charset="0"/>
              </a:rPr>
            </a:b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143000"/>
            <a:ext cx="6477000" cy="4724400"/>
          </a:xfrm>
        </p:spPr>
        <p:txBody>
          <a:bodyPr lIns="182880">
            <a:normAutofit/>
          </a:bodyPr>
          <a:lstStyle/>
          <a:p>
            <a:pPr>
              <a:buNone/>
            </a:pPr>
            <a:endParaRPr lang="en-US" sz="2800" dirty="0" smtClean="0"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     </a:t>
            </a:r>
            <a:r>
              <a:rPr lang="en-US" sz="28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Visina</a:t>
            </a:r>
            <a:r>
              <a:rPr lang="en-US" sz="2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dizanja</a:t>
            </a:r>
            <a:r>
              <a:rPr lang="en-US" sz="2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pumpe</a:t>
            </a:r>
            <a:r>
              <a:rPr lang="en-US" sz="2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H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                  </a:t>
            </a:r>
            <a:r>
              <a:rPr lang="en-US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H=E</a:t>
            </a:r>
            <a:r>
              <a:rPr lang="en-US" sz="3200" baseline="-25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2</a:t>
            </a:r>
            <a:r>
              <a:rPr lang="en-US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-E</a:t>
            </a:r>
            <a:r>
              <a:rPr lang="en-US" sz="3200" baseline="-250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1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     </a:t>
            </a:r>
            <a:r>
              <a:rPr lang="en-US" sz="28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Hidraulička</a:t>
            </a:r>
            <a:r>
              <a:rPr lang="en-US" sz="2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snaga</a:t>
            </a:r>
            <a:r>
              <a:rPr lang="en-US" sz="2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pumpe</a:t>
            </a:r>
            <a:r>
              <a:rPr lang="en-US" sz="28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Ph</a:t>
            </a: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                  Ph=</a:t>
            </a:r>
            <a:r>
              <a:rPr lang="en-US" sz="3200" dirty="0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</a:t>
            </a:r>
            <a:r>
              <a:rPr lang="en-US" sz="3200" dirty="0" err="1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gQH</a:t>
            </a:r>
            <a:endParaRPr lang="en-US" sz="3200" dirty="0" smtClean="0">
              <a:latin typeface="Arial" pitchFamily="34" charset="0"/>
              <a:ea typeface="Verdana" pitchFamily="34" charset="0"/>
              <a:cs typeface="Arial" pitchFamily="34" charset="0"/>
              <a:sym typeface="Symbol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      </a:t>
            </a:r>
            <a:r>
              <a:rPr lang="en-US" sz="2800" dirty="0" err="1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Koef</a:t>
            </a:r>
            <a:r>
              <a:rPr lang="en-US" sz="2800" dirty="0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. </a:t>
            </a:r>
            <a:r>
              <a:rPr lang="en-US" sz="2800" dirty="0" err="1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iskoristivosti</a:t>
            </a:r>
            <a:r>
              <a:rPr lang="en-US" sz="2800" dirty="0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pumpe</a:t>
            </a:r>
            <a:r>
              <a:rPr lang="en-US" sz="2800" dirty="0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 </a:t>
            </a:r>
            <a:r>
              <a:rPr lang="en-US" sz="3200" b="1" dirty="0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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      </a:t>
            </a:r>
            <a:r>
              <a:rPr lang="en-US" sz="2800" dirty="0" err="1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Snaga</a:t>
            </a:r>
            <a:r>
              <a:rPr lang="en-US" sz="2800" dirty="0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 </a:t>
            </a:r>
            <a:r>
              <a:rPr lang="en-US" sz="2800" dirty="0" err="1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pumpe</a:t>
            </a:r>
            <a:r>
              <a:rPr lang="en-US" sz="2800" dirty="0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 </a:t>
            </a:r>
            <a:r>
              <a:rPr lang="en-US" sz="2800" b="1" dirty="0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P</a:t>
            </a:r>
            <a:endParaRPr lang="en-US" sz="2800" b="1" baseline="-25000" dirty="0" smtClean="0">
              <a:latin typeface="Arial" pitchFamily="34" charset="0"/>
              <a:ea typeface="Verdana" pitchFamily="34" charset="0"/>
              <a:cs typeface="Arial" pitchFamily="34" charset="0"/>
              <a:sym typeface="Symbol"/>
            </a:endParaRP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                    P=Ph/</a:t>
            </a:r>
            <a:r>
              <a:rPr lang="en-US" sz="3200" b="1" dirty="0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 </a:t>
            </a:r>
            <a:r>
              <a:rPr lang="en-US" sz="3200" dirty="0" smtClean="0">
                <a:latin typeface="Arial" pitchFamily="34" charset="0"/>
                <a:ea typeface="Verdana" pitchFamily="34" charset="0"/>
                <a:cs typeface="Arial" pitchFamily="34" charset="0"/>
                <a:sym typeface="Symbol"/>
              </a:rPr>
              <a:t></a:t>
            </a:r>
            <a:endParaRPr lang="en-US" sz="3200" baseline="-25000" dirty="0"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019800" cy="1295400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Karakteristike</a:t>
            </a:r>
            <a:r>
              <a:rPr lang="en-US" sz="4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ea typeface="Verdana" pitchFamily="34" charset="0"/>
                <a:cs typeface="Arial" pitchFamily="34" charset="0"/>
              </a:rPr>
              <a:t>pumpe</a:t>
            </a:r>
            <a:r>
              <a:rPr lang="en-US" sz="4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/>
            </a:r>
            <a:br>
              <a:rPr lang="en-US" sz="4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</a:b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90600"/>
            <a:ext cx="8057712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Karakteristike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pumpe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7848600" cy="419100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Promena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tokom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radnog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veka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500" dirty="0" err="1" smtClean="0">
                <a:latin typeface="Arial" pitchFamily="34" charset="0"/>
                <a:cs typeface="Arial" pitchFamily="34" charset="0"/>
              </a:rPr>
              <a:t>usled</a:t>
            </a:r>
            <a:r>
              <a:rPr lang="en-US" sz="35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33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trošenje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radnog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kola,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grejanja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ležajeva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pPr>
              <a:buNone/>
            </a:pPr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300" dirty="0" smtClean="0"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3300" dirty="0" smtClean="0"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en-US" sz="3300" dirty="0" err="1" smtClean="0">
                <a:latin typeface="Arial" pitchFamily="34" charset="0"/>
                <a:cs typeface="Arial" pitchFamily="34" charset="0"/>
                <a:sym typeface="Symbol"/>
              </a:rPr>
              <a:t>rada</a:t>
            </a:r>
            <a:r>
              <a:rPr lang="en-US" sz="33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  <a:sym typeface="Symbol"/>
              </a:rPr>
              <a:t>pumpe</a:t>
            </a:r>
            <a:r>
              <a:rPr lang="en-US" sz="3300" dirty="0" smtClean="0">
                <a:latin typeface="Arial" pitchFamily="34" charset="0"/>
                <a:cs typeface="Arial" pitchFamily="34" charset="0"/>
                <a:sym typeface="Symbol"/>
              </a:rPr>
              <a:t> u </a:t>
            </a:r>
            <a:r>
              <a:rPr lang="en-US" sz="3300" dirty="0" err="1" smtClean="0">
                <a:latin typeface="Arial" pitchFamily="34" charset="0"/>
                <a:cs typeface="Arial" pitchFamily="34" charset="0"/>
                <a:sym typeface="Symbol"/>
              </a:rPr>
              <a:t>kavitacionim</a:t>
            </a:r>
            <a:r>
              <a:rPr lang="en-US" sz="33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  <a:sym typeface="Symbol"/>
              </a:rPr>
              <a:t>uslovima</a:t>
            </a:r>
            <a:endParaRPr lang="en-US" sz="33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buNone/>
            </a:pPr>
            <a:endParaRPr lang="en-US" sz="33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buNone/>
            </a:pPr>
            <a:r>
              <a:rPr lang="en-US" sz="3300" dirty="0" smtClean="0">
                <a:latin typeface="Arial" pitchFamily="34" charset="0"/>
                <a:cs typeface="Arial" pitchFamily="34" charset="0"/>
                <a:sym typeface="Symbol"/>
              </a:rPr>
              <a:t>             </a:t>
            </a:r>
            <a:r>
              <a:rPr lang="en-US" sz="3300" dirty="0" err="1" smtClean="0">
                <a:latin typeface="Arial" pitchFamily="34" charset="0"/>
                <a:cs typeface="Arial" pitchFamily="34" charset="0"/>
                <a:sym typeface="Symbol"/>
              </a:rPr>
              <a:t>neadekvatnog</a:t>
            </a:r>
            <a:r>
              <a:rPr lang="en-US" sz="33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  <a:sym typeface="Symbol"/>
              </a:rPr>
              <a:t>upravljanja</a:t>
            </a:r>
            <a:r>
              <a:rPr lang="en-US" sz="33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en-US" sz="3300" dirty="0" err="1" smtClean="0">
                <a:latin typeface="Arial" pitchFamily="34" charset="0"/>
                <a:cs typeface="Arial" pitchFamily="34" charset="0"/>
                <a:sym typeface="Symbol"/>
              </a:rPr>
              <a:t>pumpom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        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6248400" cy="808038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Karakteristike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pumpe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5943600" cy="381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990600" y="10668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Q-H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kriva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pumpe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koja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radi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u 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nekom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cevovodu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553200" cy="731838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Postupak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izrade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latin typeface="Arial" pitchFamily="34" charset="0"/>
                <a:cs typeface="Arial" pitchFamily="34" charset="0"/>
              </a:rPr>
              <a:t>vežbe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066800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Instalacija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3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74840"/>
            <a:ext cx="7467600" cy="482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Postupak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izrade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vežbe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latin typeface="Arial" pitchFamily="34" charset="0"/>
                <a:cs typeface="Arial" pitchFamily="34" charset="0"/>
              </a:rPr>
            </a:b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4038600" y="1984375"/>
          <a:ext cx="4572000" cy="1790700"/>
        </p:xfrm>
        <a:graphic>
          <a:graphicData uri="http://schemas.openxmlformats.org/presentationml/2006/ole">
            <p:oleObj spid="_x0000_s1029" name="Equation" r:id="rId3" imgW="1815840" imgH="7110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838200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C:\Users\Marija\Desktop\MERENJA\Venturifixed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14600"/>
            <a:ext cx="3733800" cy="201675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9600" y="1143000"/>
            <a:ext cx="4134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Venturijev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latin typeface="Arial" pitchFamily="34" charset="0"/>
                <a:cs typeface="Arial" pitchFamily="34" charset="0"/>
              </a:rPr>
              <a:t>vodomer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2362200"/>
            <a:ext cx="923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v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/>
              </a:rPr>
              <a:t>2</a:t>
            </a:r>
            <a:r>
              <a:rPr lang="en-US" sz="2400" dirty="0" smtClean="0">
                <a:latin typeface="Arial" pitchFamily="34" charset="0"/>
                <a:cs typeface="Arial" pitchFamily="34" charset="0"/>
                <a:sym typeface="Symbol"/>
              </a:rPr>
              <a:t>p</a:t>
            </a:r>
            <a:r>
              <a:rPr lang="en-US" sz="2400" baseline="-25000" dirty="0" smtClean="0">
                <a:latin typeface="Arial" pitchFamily="34" charset="0"/>
                <a:cs typeface="Arial" pitchFamily="34" charset="0"/>
                <a:sym typeface="Symbol"/>
              </a:rPr>
              <a:t>1</a:t>
            </a:r>
            <a:endParaRPr lang="en-US" sz="2400" baseline="-25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038600"/>
            <a:ext cx="349165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62000" y="4724400"/>
            <a:ext cx="35076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Brzina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povećava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Pritisak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smanjuje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</TotalTime>
  <Words>466</Words>
  <Application>Microsoft Office PowerPoint</Application>
  <PresentationFormat>On-screen Show (4:3)</PresentationFormat>
  <Paragraphs>160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Verdana</vt:lpstr>
      <vt:lpstr>Wingdings</vt:lpstr>
      <vt:lpstr>Century Schoolbook</vt:lpstr>
      <vt:lpstr>Symbol</vt:lpstr>
      <vt:lpstr>Calibri</vt:lpstr>
      <vt:lpstr>Wingdings 2</vt:lpstr>
      <vt:lpstr>Oriel</vt:lpstr>
      <vt:lpstr>Equation</vt:lpstr>
      <vt:lpstr>ODREĐIVANJE Q-H KRIVE PUMPE   </vt:lpstr>
      <vt:lpstr>Sadrzaj:</vt:lpstr>
      <vt:lpstr>Cilj vežbe </vt:lpstr>
      <vt:lpstr>Karakteristike pumpe: </vt:lpstr>
      <vt:lpstr>Karakteristike pumpe </vt:lpstr>
      <vt:lpstr>Karakteristike pumpe</vt:lpstr>
      <vt:lpstr>Karakteristike pumpe</vt:lpstr>
      <vt:lpstr>Postupak izrade vežbe</vt:lpstr>
      <vt:lpstr>Postupak izrade vežbe </vt:lpstr>
      <vt:lpstr>Postupak izrade vežbe</vt:lpstr>
      <vt:lpstr>Postupak izrade vežbe</vt:lpstr>
      <vt:lpstr>Rezultati merenja </vt:lpstr>
      <vt:lpstr>Rezultati merenja</vt:lpstr>
      <vt:lpstr>Rezultati merenja</vt:lpstr>
      <vt:lpstr>Rezultati merenja</vt:lpstr>
      <vt:lpstr>Rezultati merenja</vt:lpstr>
      <vt:lpstr>Zaključak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Marija</dc:creator>
  <cp:lastModifiedBy>Marija</cp:lastModifiedBy>
  <cp:revision>127</cp:revision>
  <dcterms:created xsi:type="dcterms:W3CDTF">2011-04-03T16:03:06Z</dcterms:created>
  <dcterms:modified xsi:type="dcterms:W3CDTF">2011-04-04T12:38:35Z</dcterms:modified>
</cp:coreProperties>
</file>