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erenja1-dodat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merenja%20u%20hidrotehnici\bojana%20net\merenj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Dijagram</a:t>
            </a:r>
            <a:r>
              <a:rPr lang="en-US" baseline="0"/>
              <a:t> odstupanja od srednje vredosti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040507436570441"/>
          <c:y val="0.14600191105144131"/>
          <c:w val="0.79565774090403252"/>
          <c:h val="0.66934120734908187"/>
        </c:manualLayout>
      </c:layout>
      <c:scatterChart>
        <c:scatterStyle val="lineMarker"/>
        <c:varyColors val="0"/>
        <c:ser>
          <c:idx val="0"/>
          <c:order val="0"/>
          <c:tx>
            <c:v>Merene vrednosti</c:v>
          </c:tx>
          <c:marker>
            <c:symbol val="none"/>
          </c:marker>
          <c:xVal>
            <c:numRef>
              <c:f>Sheet1!$E$4:$E$28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Sheet1!$F$4:$F$28</c:f>
              <c:numCache>
                <c:formatCode>General</c:formatCode>
                <c:ptCount val="25"/>
                <c:pt idx="0">
                  <c:v>0.39800000000000046</c:v>
                </c:pt>
                <c:pt idx="1">
                  <c:v>0.44500000000000012</c:v>
                </c:pt>
                <c:pt idx="2">
                  <c:v>0.44200000000000012</c:v>
                </c:pt>
                <c:pt idx="3">
                  <c:v>0.47000000000000008</c:v>
                </c:pt>
                <c:pt idx="4">
                  <c:v>0.45700000000000002</c:v>
                </c:pt>
                <c:pt idx="5">
                  <c:v>0.46500000000000002</c:v>
                </c:pt>
                <c:pt idx="6">
                  <c:v>0.45800000000000002</c:v>
                </c:pt>
                <c:pt idx="7">
                  <c:v>0.45700000000000002</c:v>
                </c:pt>
                <c:pt idx="8">
                  <c:v>0.44800000000000012</c:v>
                </c:pt>
                <c:pt idx="9">
                  <c:v>0.45600000000000002</c:v>
                </c:pt>
                <c:pt idx="10">
                  <c:v>0.46700000000000008</c:v>
                </c:pt>
                <c:pt idx="11">
                  <c:v>0.44900000000000012</c:v>
                </c:pt>
                <c:pt idx="12">
                  <c:v>0.45400000000000001</c:v>
                </c:pt>
                <c:pt idx="13">
                  <c:v>0.48200000000000032</c:v>
                </c:pt>
                <c:pt idx="14">
                  <c:v>0.45700000000000002</c:v>
                </c:pt>
                <c:pt idx="15">
                  <c:v>0.45800000000000002</c:v>
                </c:pt>
                <c:pt idx="16">
                  <c:v>0.45600000000000002</c:v>
                </c:pt>
                <c:pt idx="17">
                  <c:v>0.46400000000000002</c:v>
                </c:pt>
                <c:pt idx="18">
                  <c:v>0.44900000000000012</c:v>
                </c:pt>
                <c:pt idx="19">
                  <c:v>0.45500000000000002</c:v>
                </c:pt>
                <c:pt idx="20">
                  <c:v>0.43900000000000033</c:v>
                </c:pt>
                <c:pt idx="21">
                  <c:v>0.46500000000000002</c:v>
                </c:pt>
                <c:pt idx="22">
                  <c:v>0.46900000000000008</c:v>
                </c:pt>
                <c:pt idx="23">
                  <c:v>0.46800000000000008</c:v>
                </c:pt>
                <c:pt idx="24">
                  <c:v>0.47900000000000031</c:v>
                </c:pt>
              </c:numCache>
            </c:numRef>
          </c:yVal>
          <c:smooth val="0"/>
        </c:ser>
        <c:ser>
          <c:idx val="1"/>
          <c:order val="1"/>
          <c:tx>
            <c:v>Srednja vrednost</c:v>
          </c:tx>
          <c:spPr>
            <a:ln>
              <a:prstDash val="dash"/>
            </a:ln>
          </c:spPr>
          <c:marker>
            <c:symbol val="none"/>
          </c:marker>
          <c:xVal>
            <c:numRef>
              <c:f>Sheet1!$E$4:$E$28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Sheet1!$X$61:$X$85</c:f>
              <c:numCache>
                <c:formatCode>General</c:formatCode>
                <c:ptCount val="25"/>
                <c:pt idx="0">
                  <c:v>0.45628000000000002</c:v>
                </c:pt>
                <c:pt idx="1">
                  <c:v>0.45628000000000002</c:v>
                </c:pt>
                <c:pt idx="2">
                  <c:v>0.45628000000000002</c:v>
                </c:pt>
                <c:pt idx="3">
                  <c:v>0.45628000000000002</c:v>
                </c:pt>
                <c:pt idx="4">
                  <c:v>0.45628000000000002</c:v>
                </c:pt>
                <c:pt idx="5">
                  <c:v>0.45628000000000002</c:v>
                </c:pt>
                <c:pt idx="6">
                  <c:v>0.45628000000000002</c:v>
                </c:pt>
                <c:pt idx="7">
                  <c:v>0.45628000000000002</c:v>
                </c:pt>
                <c:pt idx="8">
                  <c:v>0.45628000000000002</c:v>
                </c:pt>
                <c:pt idx="9">
                  <c:v>0.45628000000000002</c:v>
                </c:pt>
                <c:pt idx="10">
                  <c:v>0.45628000000000002</c:v>
                </c:pt>
                <c:pt idx="11">
                  <c:v>0.45628000000000002</c:v>
                </c:pt>
                <c:pt idx="12">
                  <c:v>0.45628000000000002</c:v>
                </c:pt>
                <c:pt idx="13">
                  <c:v>0.45628000000000002</c:v>
                </c:pt>
                <c:pt idx="14">
                  <c:v>0.45628000000000002</c:v>
                </c:pt>
                <c:pt idx="15">
                  <c:v>0.45628000000000002</c:v>
                </c:pt>
                <c:pt idx="16">
                  <c:v>0.45628000000000002</c:v>
                </c:pt>
                <c:pt idx="17">
                  <c:v>0.45628000000000002</c:v>
                </c:pt>
                <c:pt idx="18">
                  <c:v>0.45628000000000002</c:v>
                </c:pt>
                <c:pt idx="19">
                  <c:v>0.45628000000000002</c:v>
                </c:pt>
                <c:pt idx="20">
                  <c:v>0.45628000000000002</c:v>
                </c:pt>
                <c:pt idx="21">
                  <c:v>0.45628000000000002</c:v>
                </c:pt>
                <c:pt idx="22">
                  <c:v>0.45628000000000002</c:v>
                </c:pt>
                <c:pt idx="23">
                  <c:v>0.45628000000000002</c:v>
                </c:pt>
                <c:pt idx="24">
                  <c:v>0.45628000000000002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313088"/>
        <c:axId val="94360320"/>
      </c:scatterChart>
      <c:valAx>
        <c:axId val="94313088"/>
        <c:scaling>
          <c:orientation val="minMax"/>
          <c:max val="25"/>
          <c:min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Broj</a:t>
                </a:r>
                <a:r>
                  <a:rPr lang="en-US" baseline="0"/>
                  <a:t> merenja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4360320"/>
        <c:crosses val="autoZero"/>
        <c:crossBetween val="midCat"/>
        <c:majorUnit val="1"/>
      </c:valAx>
      <c:valAx>
        <c:axId val="94360320"/>
        <c:scaling>
          <c:orientation val="minMax"/>
          <c:min val="0.3500000000000003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Merene vrednosti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43130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113888888888918"/>
          <c:y val="0.56662984835229113"/>
          <c:w val="0.2201397205588822"/>
          <c:h val="0.158622047244094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Prikaz</a:t>
            </a:r>
            <a:r>
              <a:rPr lang="en-US" sz="1400" baseline="0"/>
              <a:t> empirijske i teorijske raspodele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2530796150481188"/>
          <c:y val="0.15788203557888633"/>
          <c:w val="0.8358031496062992"/>
          <c:h val="0.79071741032371112"/>
        </c:manualLayout>
      </c:layout>
      <c:barChart>
        <c:barDir val="col"/>
        <c:grouping val="clustered"/>
        <c:varyColors val="0"/>
        <c:ser>
          <c:idx val="0"/>
          <c:order val="0"/>
          <c:tx>
            <c:v>fe</c:v>
          </c:tx>
          <c:invertIfNegative val="0"/>
          <c:val>
            <c:numRef>
              <c:f>Sheet1!$AK$11:$AK$20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v>ft</c:v>
          </c:tx>
          <c:invertIfNegative val="0"/>
          <c:trendline>
            <c:spPr>
              <a:ln>
                <a:noFill/>
              </a:ln>
            </c:spPr>
            <c:trendlineType val="poly"/>
            <c:order val="3"/>
            <c:dispRSqr val="0"/>
            <c:dispEq val="0"/>
          </c:trendline>
          <c:val>
            <c:numRef>
              <c:f>Sheet1!$AM$11:$AM$20</c:f>
              <c:numCache>
                <c:formatCode>0.0</c:formatCode>
                <c:ptCount val="10"/>
                <c:pt idx="0">
                  <c:v>0.47037822356209952</c:v>
                </c:pt>
                <c:pt idx="1">
                  <c:v>1.2839461505555358</c:v>
                </c:pt>
                <c:pt idx="2">
                  <c:v>2.674267626490118</c:v>
                </c:pt>
                <c:pt idx="3">
                  <c:v>4.2503175657353305</c:v>
                </c:pt>
                <c:pt idx="4">
                  <c:v>5.1546163661088702</c:v>
                </c:pt>
                <c:pt idx="5">
                  <c:v>4.7701251368278585</c:v>
                </c:pt>
                <c:pt idx="6">
                  <c:v>3.3683844332922437</c:v>
                </c:pt>
                <c:pt idx="7">
                  <c:v>1.8149805967459733</c:v>
                </c:pt>
                <c:pt idx="8">
                  <c:v>0.74624387043864826</c:v>
                </c:pt>
                <c:pt idx="9">
                  <c:v>0.23412512528525137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23904"/>
        <c:axId val="95725440"/>
      </c:barChart>
      <c:catAx>
        <c:axId val="95723904"/>
        <c:scaling>
          <c:orientation val="minMax"/>
        </c:scaling>
        <c:delete val="0"/>
        <c:axPos val="b"/>
        <c:majorTickMark val="out"/>
        <c:minorTickMark val="none"/>
        <c:tickLblPos val="nextTo"/>
        <c:crossAx val="95725440"/>
        <c:crosses val="autoZero"/>
        <c:auto val="1"/>
        <c:lblAlgn val="ctr"/>
        <c:lblOffset val="100"/>
        <c:noMultiLvlLbl val="0"/>
      </c:catAx>
      <c:valAx>
        <c:axId val="95725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fe, ft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723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5C9BFD-2394-4370-B0C6-2A457700A1E8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127216-246E-4AFB-A692-864BF87CE4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</a:t>
            </a:r>
            <a:r>
              <a:rPr lang="en-US" sz="4400" dirty="0" smtClean="0"/>
              <a:t>MERENJA U HIDROTEHNICI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VE</a:t>
            </a:r>
            <a:r>
              <a:rPr lang="sr-Latn-RS" dirty="0" smtClean="0">
                <a:latin typeface="+mj-lt"/>
              </a:rPr>
              <a:t>Ž</a:t>
            </a:r>
            <a:r>
              <a:rPr lang="en-US" dirty="0" smtClean="0">
                <a:latin typeface="+mj-lt"/>
              </a:rPr>
              <a:t>BA BR:1</a:t>
            </a:r>
          </a:p>
          <a:p>
            <a:r>
              <a:rPr lang="en-US" sz="4000" dirty="0" smtClean="0">
                <a:latin typeface="+mj-lt"/>
              </a:rPr>
              <a:t>ANALIZA GRE</a:t>
            </a:r>
            <a:r>
              <a:rPr lang="sr-Latn-RS" sz="4000" dirty="0" smtClean="0">
                <a:latin typeface="+mj-lt"/>
              </a:rPr>
              <a:t>Š</a:t>
            </a:r>
            <a:r>
              <a:rPr lang="en-US" sz="4000" dirty="0" smtClean="0">
                <a:latin typeface="+mj-lt"/>
              </a:rPr>
              <a:t>AKA U MERENJU</a:t>
            </a:r>
          </a:p>
          <a:p>
            <a:endParaRPr lang="en-US" sz="4000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Student:  Aleksandra </a:t>
            </a:r>
            <a:r>
              <a:rPr lang="en-US" sz="3000" dirty="0" err="1" smtClean="0">
                <a:latin typeface="+mj-lt"/>
              </a:rPr>
              <a:t>Topalovi</a:t>
            </a:r>
            <a:r>
              <a:rPr lang="sr-Latn-RS" sz="3000" dirty="0" smtClean="0">
                <a:latin typeface="+mj-lt"/>
              </a:rPr>
              <a:t>ć</a:t>
            </a:r>
            <a:r>
              <a:rPr lang="en-US" sz="3000" dirty="0" smtClean="0">
                <a:latin typeface="+mj-lt"/>
              </a:rPr>
              <a:t> 129/07</a:t>
            </a:r>
          </a:p>
          <a:p>
            <a:r>
              <a:rPr lang="en-US" sz="3000" dirty="0" err="1" smtClean="0">
                <a:latin typeface="+mj-lt"/>
              </a:rPr>
              <a:t>Asi</a:t>
            </a:r>
            <a:r>
              <a:rPr lang="sr-Latn-RS" sz="3000" dirty="0" smtClean="0">
                <a:latin typeface="+mj-lt"/>
              </a:rPr>
              <a:t>stent: </a:t>
            </a:r>
            <a:r>
              <a:rPr lang="en-US" sz="3000" dirty="0" err="1" smtClean="0">
                <a:latin typeface="+mj-lt"/>
              </a:rPr>
              <a:t>Nemanja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Branisavljevi</a:t>
            </a:r>
            <a:r>
              <a:rPr lang="sr-Latn-RS" sz="3000" dirty="0" smtClean="0">
                <a:latin typeface="+mj-lt"/>
              </a:rPr>
              <a:t>ć</a:t>
            </a:r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Prof</a:t>
            </a:r>
            <a:r>
              <a:rPr lang="sr-Latn-RS" sz="3000" dirty="0" smtClean="0">
                <a:latin typeface="+mj-lt"/>
              </a:rPr>
              <a:t>esor: Dušan Prodanović</a:t>
            </a:r>
            <a:endParaRPr lang="en-US" sz="3000" dirty="0" smtClean="0">
              <a:latin typeface="+mj-lt"/>
            </a:endParaRPr>
          </a:p>
          <a:p>
            <a:endParaRPr lang="en-US" sz="3000" dirty="0" smtClean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Pri merenju su greske neminovne.</a:t>
            </a:r>
          </a:p>
          <a:p>
            <a:pPr>
              <a:buNone/>
            </a:pPr>
            <a:r>
              <a:rPr lang="sr-Latn-RS" dirty="0" smtClean="0"/>
              <a:t>U vežbi su određene:</a:t>
            </a:r>
          </a:p>
          <a:p>
            <a:pPr>
              <a:buNone/>
            </a:pPr>
            <a:r>
              <a:rPr lang="sr-Latn-RS" dirty="0" smtClean="0"/>
              <a:t>-statističke karakteristike serije merenja</a:t>
            </a:r>
          </a:p>
          <a:p>
            <a:pPr>
              <a:buNone/>
            </a:pPr>
            <a:r>
              <a:rPr lang="sr-Latn-RS" dirty="0" smtClean="0"/>
              <a:t>-apsolutna greška</a:t>
            </a:r>
          </a:p>
          <a:p>
            <a:pPr>
              <a:buNone/>
            </a:pPr>
            <a:r>
              <a:rPr lang="sr-Latn-RS" dirty="0" smtClean="0"/>
              <a:t>-relativne greške</a:t>
            </a:r>
          </a:p>
          <a:p>
            <a:pPr>
              <a:buNone/>
            </a:pPr>
            <a:r>
              <a:rPr lang="sr-Latn-RS" dirty="0" smtClean="0"/>
              <a:t>Jedan od ciljeva:prepoznavanje slučajne greške, kao i sistematske i grube</a:t>
            </a:r>
            <a:r>
              <a:rPr lang="en-US" dirty="0" smtClean="0"/>
              <a:t>,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sr-Latn-RS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Teorijske osnove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      Definisanje neodređenosti:</a:t>
            </a:r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  <a:latin typeface="Calibri"/>
                <a:cs typeface="Calibri"/>
              </a:rPr>
              <a:t>                      </a:t>
            </a:r>
            <a:r>
              <a:rPr lang="sr-Latn-RS" sz="3600" dirty="0" smtClean="0">
                <a:solidFill>
                  <a:srgbClr val="FF0000"/>
                </a:solidFill>
                <a:latin typeface="Calibri"/>
                <a:cs typeface="Calibri"/>
              </a:rPr>
              <a:t>ϕ=</a:t>
            </a:r>
            <a:r>
              <a:rPr lang="el-GR" sz="3600" dirty="0" smtClean="0">
                <a:solidFill>
                  <a:srgbClr val="FF0000"/>
                </a:solidFill>
                <a:latin typeface="Calibri"/>
                <a:cs typeface="Calibri"/>
              </a:rPr>
              <a:t>ϕ</a:t>
            </a:r>
            <a:r>
              <a:rPr lang="sr-Latn-RS" sz="3600" dirty="0" smtClean="0">
                <a:solidFill>
                  <a:srgbClr val="FF0000"/>
                </a:solidFill>
                <a:latin typeface="Calibri"/>
                <a:cs typeface="Calibri"/>
              </a:rPr>
              <a:t>,sr ± </a:t>
            </a:r>
            <a:r>
              <a:rPr lang="el-GR" sz="3600" dirty="0" smtClean="0">
                <a:solidFill>
                  <a:srgbClr val="FF0000"/>
                </a:solidFill>
                <a:latin typeface="Calibri"/>
                <a:cs typeface="Calibri"/>
              </a:rPr>
              <a:t>δϕ</a:t>
            </a:r>
            <a:endParaRPr lang="sr-Latn-RS" sz="36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P</a:t>
            </a:r>
            <a:r>
              <a:rPr lang="sr-Latn-RS" sz="2800" dirty="0" smtClean="0">
                <a:latin typeface="Calibri"/>
                <a:cs typeface="Calibri"/>
              </a:rPr>
              <a:t>ri čemu je: </a:t>
            </a:r>
            <a:r>
              <a:rPr lang="el-GR" sz="2800" dirty="0" smtClean="0">
                <a:latin typeface="Calibri"/>
                <a:cs typeface="Calibri"/>
              </a:rPr>
              <a:t>ϕ</a:t>
            </a:r>
            <a:r>
              <a:rPr lang="sr-Latn-RS" sz="2800" dirty="0" smtClean="0">
                <a:latin typeface="Calibri"/>
                <a:cs typeface="Calibri"/>
              </a:rPr>
              <a:t>-merena veličina</a:t>
            </a:r>
          </a:p>
          <a:p>
            <a:pPr>
              <a:buNone/>
            </a:pPr>
            <a:r>
              <a:rPr lang="el-GR" sz="2800" dirty="0" smtClean="0">
                <a:latin typeface="Calibri"/>
                <a:cs typeface="Calibri"/>
              </a:rPr>
              <a:t>ϕ</a:t>
            </a:r>
            <a:r>
              <a:rPr lang="sr-Latn-RS" sz="2800" dirty="0" smtClean="0">
                <a:latin typeface="Calibri"/>
                <a:cs typeface="Calibri"/>
              </a:rPr>
              <a:t>,sr-najverovatnija procena merene veličine</a:t>
            </a:r>
          </a:p>
          <a:p>
            <a:pPr>
              <a:buNone/>
            </a:pPr>
            <a:r>
              <a:rPr lang="el-GR" sz="2800" dirty="0" smtClean="0">
                <a:latin typeface="Calibri"/>
                <a:cs typeface="Calibri"/>
              </a:rPr>
              <a:t>δϕ</a:t>
            </a:r>
            <a:r>
              <a:rPr lang="sr-Latn-RS" sz="2800" dirty="0" smtClean="0">
                <a:latin typeface="Calibri"/>
                <a:cs typeface="Calibri"/>
              </a:rPr>
              <a:t>-neodređenost merne veličine(standardna greška srednje vrednosti)</a:t>
            </a:r>
          </a:p>
          <a:p>
            <a:pPr>
              <a:buNone/>
            </a:pPr>
            <a:r>
              <a:rPr lang="sr-Latn-RS" dirty="0" smtClean="0">
                <a:latin typeface="Calibri"/>
                <a:cs typeface="Calibri"/>
              </a:rPr>
              <a:t>                  </a:t>
            </a:r>
            <a:r>
              <a:rPr lang="sr-Latn-RS" dirty="0" smtClean="0">
                <a:solidFill>
                  <a:srgbClr val="FF0000"/>
                </a:solidFill>
                <a:latin typeface="Calibri"/>
                <a:cs typeface="Calibri"/>
              </a:rPr>
              <a:t>ϕ</a:t>
            </a:r>
            <a:r>
              <a:rPr lang="sr-Latn-RS" sz="2800" dirty="0" smtClean="0">
                <a:solidFill>
                  <a:srgbClr val="FF0000"/>
                </a:solidFill>
                <a:latin typeface="Calibri"/>
                <a:cs typeface="Calibri"/>
              </a:rPr>
              <a:t>,sr=1/N*</a:t>
            </a:r>
            <a:r>
              <a:rPr lang="el-GR" sz="2800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lang="sr-Latn-RS" dirty="0" smtClean="0">
                <a:solidFill>
                  <a:srgbClr val="FF0000"/>
                </a:solidFill>
                <a:latin typeface="Calibri"/>
                <a:cs typeface="Calibri"/>
              </a:rPr>
              <a:t>ϕ</a:t>
            </a:r>
            <a:r>
              <a:rPr lang="sr-Latn-RS" sz="280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</a:p>
          <a:p>
            <a:pPr>
              <a:buNone/>
            </a:pPr>
            <a:r>
              <a:rPr lang="sr-Latn-RS" sz="2800" dirty="0" smtClean="0">
                <a:solidFill>
                  <a:srgbClr val="FF0000"/>
                </a:solidFill>
                <a:latin typeface="Calibri"/>
                <a:cs typeface="Calibri"/>
              </a:rPr>
              <a:t>                     </a:t>
            </a:r>
            <a:r>
              <a:rPr lang="el-GR" sz="2800" dirty="0" smtClean="0">
                <a:solidFill>
                  <a:srgbClr val="FF0000"/>
                </a:solidFill>
                <a:latin typeface="Calibri"/>
                <a:cs typeface="Calibri"/>
              </a:rPr>
              <a:t>δϕ</a:t>
            </a:r>
            <a:r>
              <a:rPr lang="sr-Latn-RS" sz="2800" dirty="0" smtClean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lang="el-GR" sz="2800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lang="el-GR" sz="2400" dirty="0" smtClean="0">
                <a:solidFill>
                  <a:srgbClr val="FF0000"/>
                </a:solidFill>
                <a:latin typeface="Calibri"/>
                <a:cs typeface="Calibri"/>
              </a:rPr>
              <a:t>ϕ</a:t>
            </a:r>
            <a:r>
              <a:rPr lang="sr-Latn-RS" sz="2400" dirty="0" smtClean="0">
                <a:solidFill>
                  <a:srgbClr val="FF0000"/>
                </a:solidFill>
                <a:latin typeface="Calibri"/>
                <a:cs typeface="Calibri"/>
              </a:rPr>
              <a:t>/sqrt(N)</a:t>
            </a:r>
          </a:p>
          <a:p>
            <a:pPr>
              <a:buNone/>
            </a:pPr>
            <a:r>
              <a:rPr lang="sr-Latn-RS" sz="2800" dirty="0" smtClean="0">
                <a:latin typeface="Calibri"/>
                <a:cs typeface="Calibri"/>
              </a:rPr>
              <a:t>σ</a:t>
            </a:r>
            <a:r>
              <a:rPr lang="el-GR" sz="2400" dirty="0" smtClean="0">
                <a:latin typeface="Calibri"/>
                <a:cs typeface="Calibri"/>
              </a:rPr>
              <a:t>ϕ</a:t>
            </a:r>
            <a:r>
              <a:rPr lang="sr-Latn-RS" sz="2800" dirty="0" smtClean="0">
                <a:latin typeface="Calibri"/>
                <a:cs typeface="Calibri"/>
              </a:rPr>
              <a:t>-standardna devijacija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Greške pri merenju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1)</a:t>
            </a:r>
            <a:r>
              <a:rPr lang="sr-Latn-RS" dirty="0" smtClean="0">
                <a:solidFill>
                  <a:srgbClr val="FF0000"/>
                </a:solidFill>
              </a:rPr>
              <a:t>Slučajne greške</a:t>
            </a:r>
            <a:r>
              <a:rPr lang="sr-Latn-RS" dirty="0" smtClean="0"/>
              <a:t>-neizbežne su,smanjuju se ponavljanjem mernog postupka više puta</a:t>
            </a:r>
          </a:p>
          <a:p>
            <a:pPr>
              <a:buNone/>
            </a:pPr>
            <a:r>
              <a:rPr lang="sr-Latn-RS" dirty="0" smtClean="0"/>
              <a:t>II)</a:t>
            </a:r>
            <a:r>
              <a:rPr lang="sr-Latn-RS" dirty="0" smtClean="0">
                <a:solidFill>
                  <a:srgbClr val="FF0000"/>
                </a:solidFill>
              </a:rPr>
              <a:t>Sistematske greške</a:t>
            </a:r>
            <a:r>
              <a:rPr lang="sr-Latn-RS" dirty="0" smtClean="0"/>
              <a:t>-rezultati merenja mogu da se poprave ukoliko se greška prepozna</a:t>
            </a:r>
          </a:p>
          <a:p>
            <a:pPr>
              <a:buNone/>
            </a:pPr>
            <a:r>
              <a:rPr lang="sr-Latn-RS" dirty="0" smtClean="0"/>
              <a:t>III)</a:t>
            </a:r>
            <a:r>
              <a:rPr lang="sr-Latn-RS" dirty="0" smtClean="0">
                <a:solidFill>
                  <a:srgbClr val="FF0000"/>
                </a:solidFill>
              </a:rPr>
              <a:t>Grube greške</a:t>
            </a:r>
            <a:r>
              <a:rPr lang="sr-Latn-RS" dirty="0" smtClean="0"/>
              <a:t>-usled nepažljivog merenja korišćenjem neadekvatne opreme, merenje se ponavlja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Postupak izrade 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U jednom potezu se sipa voda iz česme u posudu određene zapremine, i to do određene crte.Zatim se ta posuda meri na elektronskoj vagi sa rezolucijom od 0,001 kg i beleži izmerena masa.Postupak merenja je ponovljen 25 puta za dva slučaja:</a:t>
            </a:r>
          </a:p>
          <a:p>
            <a:pPr>
              <a:buNone/>
            </a:pPr>
            <a:r>
              <a:rPr lang="sr-Latn-RS" dirty="0" smtClean="0"/>
              <a:t>-kad student </a:t>
            </a:r>
            <a:r>
              <a:rPr lang="sr-Latn-RS" dirty="0" smtClean="0">
                <a:solidFill>
                  <a:srgbClr val="FF0000"/>
                </a:solidFill>
              </a:rPr>
              <a:t>pažljivo</a:t>
            </a:r>
            <a:r>
              <a:rPr lang="sr-Latn-RS" dirty="0" smtClean="0"/>
              <a:t> drži čašu za obod</a:t>
            </a:r>
          </a:p>
          <a:p>
            <a:pPr>
              <a:buNone/>
            </a:pPr>
            <a:r>
              <a:rPr lang="sr-Latn-RS" dirty="0" smtClean="0"/>
              <a:t>-kad student </a:t>
            </a:r>
            <a:r>
              <a:rPr lang="sr-Latn-RS" dirty="0" smtClean="0">
                <a:solidFill>
                  <a:srgbClr val="FF0000"/>
                </a:solidFill>
              </a:rPr>
              <a:t>drzi stisnuto čašu</a:t>
            </a:r>
            <a:r>
              <a:rPr lang="sr-Latn-RS" dirty="0" smtClean="0"/>
              <a:t>(sa sistematskom greškom)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Obrada rezultata merenja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1)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sr-Latn-RS" dirty="0" smtClean="0">
                <a:solidFill>
                  <a:srgbClr val="FF0000"/>
                </a:solidFill>
              </a:rPr>
              <a:t>tatistički parametri</a:t>
            </a:r>
            <a:r>
              <a:rPr lang="sr-Latn-RS" dirty="0" smtClean="0"/>
              <a:t>:srednja vrednost,  standardna devijacija,maksimalna i minimalna vrednost, standardno odstupanje srednje vrednosti</a:t>
            </a:r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2)Apsolutna greska </a:t>
            </a:r>
            <a:r>
              <a:rPr lang="sr-Latn-RS" dirty="0" smtClean="0"/>
              <a:t>merenja u odnosu na stvarnu merenu vrednost</a:t>
            </a:r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3)Relativna greška</a:t>
            </a:r>
            <a:r>
              <a:rPr lang="sr-Latn-RS" dirty="0" smtClean="0"/>
              <a:t> merenja u odnosu na srednju vrednost merenja, maksimalnu i minimalnu vrednost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Grafički prikaz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0993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4000" dirty="0" smtClean="0"/>
              <a:t>Grafik empirijske i teorijske       raspodele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0980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</a:t>
            </a:r>
            <a:endParaRPr lang="sr-Latn-RS" dirty="0" smtClean="0"/>
          </a:p>
          <a:p>
            <a:pPr>
              <a:buNone/>
            </a:pPr>
            <a:r>
              <a:rPr lang="sr-Latn-RS" sz="4000" dirty="0" smtClean="0"/>
              <a:t>                  </a:t>
            </a:r>
            <a:r>
              <a:rPr lang="en-US" sz="4000" dirty="0" smtClean="0"/>
              <a:t>K</a:t>
            </a:r>
            <a:r>
              <a:rPr lang="sr-Latn-RS" sz="4000" dirty="0" smtClean="0"/>
              <a:t>RAJ</a:t>
            </a:r>
            <a:endParaRPr lang="en-US" sz="4000" dirty="0" smtClean="0"/>
          </a:p>
          <a:p>
            <a:pPr>
              <a:buNone/>
            </a:pPr>
            <a:r>
              <a:rPr lang="sr-Latn-RS" sz="4000" dirty="0" smtClean="0"/>
              <a:t>        </a:t>
            </a:r>
            <a:r>
              <a:rPr lang="en-US" sz="4000" dirty="0" smtClean="0"/>
              <a:t>HVALA NA PA</a:t>
            </a:r>
            <a:r>
              <a:rPr lang="sr-Latn-RS" sz="4000" dirty="0" smtClean="0"/>
              <a:t>ŽNJI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409</TotalTime>
  <Words>287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       MERENJA U HIDROTEHNICI</vt:lpstr>
      <vt:lpstr>Uvod</vt:lpstr>
      <vt:lpstr>Teorijske osnove</vt:lpstr>
      <vt:lpstr>Greške pri merenju</vt:lpstr>
      <vt:lpstr>Postupak izrade vežbe</vt:lpstr>
      <vt:lpstr>Obrada rezultata merenja</vt:lpstr>
      <vt:lpstr>Grafički prikaz</vt:lpstr>
      <vt:lpstr>Grafik empirijske i teorijske       raspodele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MERENJA U HIDROTEHNICI</dc:title>
  <dc:creator>ASUS</dc:creator>
  <cp:lastModifiedBy>Zeljko</cp:lastModifiedBy>
  <cp:revision>42</cp:revision>
  <dcterms:created xsi:type="dcterms:W3CDTF">2011-03-06T20:19:20Z</dcterms:created>
  <dcterms:modified xsi:type="dcterms:W3CDTF">2011-04-21T10:45:58Z</dcterms:modified>
</cp:coreProperties>
</file>