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8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3" r:id="rId27"/>
    <p:sldId id="282" r:id="rId28"/>
    <p:sldId id="285" r:id="rId29"/>
    <p:sldId id="279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ezba%201%20Novak%20merenj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Aca%20vezba%201%20merenja%20novak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Aca%20vezba%201%20merenja%20novak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Aca%20vezba%201%20merenja%20novak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Aca%20vezba%201%20merenja%20novak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zentacija\Aca%20vezba%201%20merenja%20novak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ezba%201%20Novak%20merenje%20svi%20podaci7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ezba%201%20Novak%20merenje%20svi%20podaci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ezba%201%20Novak%20merenje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ezba%201%20Novak%20merenje%20svi%20podaci7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ezba%201%20Novak%20merenje%20svi%20podaci7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ezba%201%20Novak%20merenje%20svi%20podaci77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ezba%201%20Novak%20merenj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ezba%201%20Novak%20merenj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ezba%201%20Novak%20merenj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%20Petrovic\Desktop\v13%20zi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/>
              <a:t>HISTOGRAM</a:t>
            </a:r>
            <a:r>
              <a:rPr lang="en-US" baseline="0"/>
              <a:t> MERENIH VREDNOSTI</a:t>
            </a:r>
            <a:endParaRPr lang="en-US"/>
          </a:p>
        </c:rich>
      </c:tx>
      <c:layout>
        <c:manualLayout>
          <c:xMode val="edge"/>
          <c:yMode val="edge"/>
          <c:x val="0.37658137177297479"/>
          <c:y val="3.1223874793428678E-3"/>
        </c:manualLayout>
      </c:layout>
      <c:overlay val="1"/>
    </c:title>
    <c:plotArea>
      <c:layout>
        <c:manualLayout>
          <c:layoutTarget val="inner"/>
          <c:xMode val="edge"/>
          <c:yMode val="edge"/>
          <c:x val="8.2117098919039691E-2"/>
          <c:y val="9.3996938907227462E-2"/>
          <c:w val="0.8955901802212578"/>
          <c:h val="0.78520398064995856"/>
        </c:manualLayout>
      </c:layout>
      <c:barChart>
        <c:barDir val="col"/>
        <c:grouping val="clustered"/>
        <c:ser>
          <c:idx val="0"/>
          <c:order val="0"/>
          <c:val>
            <c:numRef>
              <c:f>'Serija 1'!$B$17:$B$31</c:f>
              <c:numCache>
                <c:formatCode>General</c:formatCode>
                <c:ptCount val="15"/>
                <c:pt idx="0">
                  <c:v>3.8699999999999997</c:v>
                </c:pt>
                <c:pt idx="1">
                  <c:v>3.96</c:v>
                </c:pt>
                <c:pt idx="2">
                  <c:v>3.82</c:v>
                </c:pt>
                <c:pt idx="3">
                  <c:v>3.82</c:v>
                </c:pt>
                <c:pt idx="4">
                  <c:v>3.8699999999999997</c:v>
                </c:pt>
                <c:pt idx="5">
                  <c:v>3.9099999999999997</c:v>
                </c:pt>
                <c:pt idx="6">
                  <c:v>4.18</c:v>
                </c:pt>
                <c:pt idx="7">
                  <c:v>3.7800000000000002</c:v>
                </c:pt>
                <c:pt idx="8">
                  <c:v>4.09</c:v>
                </c:pt>
                <c:pt idx="9">
                  <c:v>3.96</c:v>
                </c:pt>
                <c:pt idx="10">
                  <c:v>4.2699999999999996</c:v>
                </c:pt>
                <c:pt idx="11">
                  <c:v>3.96</c:v>
                </c:pt>
                <c:pt idx="12">
                  <c:v>4.45</c:v>
                </c:pt>
                <c:pt idx="13">
                  <c:v>4.2300000000000004</c:v>
                </c:pt>
                <c:pt idx="14">
                  <c:v>3.82</c:v>
                </c:pt>
              </c:numCache>
            </c:numRef>
          </c:val>
        </c:ser>
        <c:axId val="100083200"/>
        <c:axId val="100085120"/>
      </c:barChart>
      <c:catAx>
        <c:axId val="1000832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958266327820405"/>
              <c:y val="0.943153772445113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085120"/>
        <c:crosses val="autoZero"/>
        <c:auto val="1"/>
        <c:lblAlgn val="ctr"/>
        <c:lblOffset val="100"/>
        <c:tickLblSkip val="1"/>
      </c:catAx>
      <c:valAx>
        <c:axId val="100085120"/>
        <c:scaling>
          <c:orientation val="minMax"/>
          <c:max val="4.5"/>
          <c:min val="3.7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Izmerena vrednost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0008320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sr-Latn-RS" dirty="0" smtClean="0"/>
              <a:t>relativnih</a:t>
            </a:r>
            <a:r>
              <a:rPr lang="en-US" dirty="0" smtClean="0"/>
              <a:t> </a:t>
            </a:r>
            <a:r>
              <a:rPr lang="en-US" dirty="0" err="1"/>
              <a:t>gresaka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
</a:t>
            </a:r>
            <a:r>
              <a:rPr lang="en-US" dirty="0" err="1"/>
              <a:t>maksimalnu</a:t>
            </a:r>
            <a:r>
              <a:rPr lang="en-US" dirty="0"/>
              <a:t> </a:t>
            </a:r>
            <a:r>
              <a:rPr lang="en-US" dirty="0" err="1"/>
              <a:t>vrednost</a:t>
            </a:r>
            <a:endParaRPr lang="en-US" dirty="0"/>
          </a:p>
        </c:rich>
      </c:tx>
      <c:layout>
        <c:manualLayout>
          <c:xMode val="edge"/>
          <c:yMode val="edge"/>
          <c:x val="0.22724620674278628"/>
          <c:y val="7.39320422784989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56741499578572"/>
          <c:y val="0.30919220055710306"/>
          <c:w val="0.83963753400796459"/>
          <c:h val="0.49860724233983345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chemeClr val="accent3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'Obrada pod.'!$G$16:$G$30</c:f>
              <c:numCache>
                <c:formatCode>0.00</c:formatCode>
                <c:ptCount val="15"/>
                <c:pt idx="0">
                  <c:v>23.600000000000005</c:v>
                </c:pt>
                <c:pt idx="1">
                  <c:v>6.4000000000000083</c:v>
                </c:pt>
                <c:pt idx="2">
                  <c:v>15</c:v>
                </c:pt>
                <c:pt idx="3">
                  <c:v>13.600000000000001</c:v>
                </c:pt>
                <c:pt idx="4">
                  <c:v>20.599999999999987</c:v>
                </c:pt>
                <c:pt idx="5">
                  <c:v>0</c:v>
                </c:pt>
                <c:pt idx="6">
                  <c:v>13.600000000000001</c:v>
                </c:pt>
                <c:pt idx="7">
                  <c:v>19.000000000000004</c:v>
                </c:pt>
                <c:pt idx="8">
                  <c:v>7.4000000000000021</c:v>
                </c:pt>
                <c:pt idx="9">
                  <c:v>15.400000000000002</c:v>
                </c:pt>
                <c:pt idx="10">
                  <c:v>20.8</c:v>
                </c:pt>
                <c:pt idx="11">
                  <c:v>23.600000000000005</c:v>
                </c:pt>
                <c:pt idx="12">
                  <c:v>11.8</c:v>
                </c:pt>
                <c:pt idx="13">
                  <c:v>25</c:v>
                </c:pt>
                <c:pt idx="14">
                  <c:v>24.400000000000006</c:v>
                </c:pt>
              </c:numCache>
            </c:numRef>
          </c:yVal>
        </c:ser>
        <c:axId val="100864000"/>
        <c:axId val="100865920"/>
      </c:scatterChart>
      <c:valAx>
        <c:axId val="100864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45839664229750732"/>
              <c:y val="0.894150528481236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65920"/>
        <c:crosses val="autoZero"/>
        <c:crossBetween val="midCat"/>
        <c:majorUnit val="1"/>
      </c:valAx>
      <c:valAx>
        <c:axId val="100865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δφ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rel2 (s)</a:t>
                </a:r>
              </a:p>
            </c:rich>
          </c:tx>
          <c:layout>
            <c:manualLayout>
              <c:xMode val="edge"/>
              <c:yMode val="edge"/>
              <c:x val="2.4205811829408092E-2"/>
              <c:y val="0.4679665176988017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64000"/>
        <c:crosses val="autoZero"/>
        <c:crossBetween val="midCat"/>
      </c:valAx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Empirijska i teorijska f-ja raspodele</a:t>
            </a:r>
            <a:endParaRPr lang="en-US" sz="1125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125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025239756907781"/>
          <c:y val="3.675949902235378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9744245524297073E-2"/>
          <c:y val="0.18439758883160873"/>
          <c:w val="0.87723785166240464"/>
          <c:h val="0.64302748925894204"/>
        </c:manualLayout>
      </c:layout>
      <c:barChart>
        <c:barDir val="col"/>
        <c:grouping val="clustered"/>
        <c:ser>
          <c:idx val="0"/>
          <c:order val="0"/>
          <c:tx>
            <c:v>empirijska raspodela</c:v>
          </c:tx>
          <c:spPr>
            <a:solidFill>
              <a:schemeClr val="bg2">
                <a:lumMod val="9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'Obrada pod.'!$J$28:$J$44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'Obrada pod.'!$N$28:$N$42</c:f>
              <c:numCache>
                <c:formatCode>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</c:ser>
        <c:gapWidth val="0"/>
        <c:axId val="100899456"/>
        <c:axId val="100909824"/>
      </c:barChart>
      <c:lineChart>
        <c:grouping val="standard"/>
        <c:ser>
          <c:idx val="1"/>
          <c:order val="1"/>
          <c:tx>
            <c:v>teorijska raspodela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'Obrada pod.'!$J$28:$J$44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'Obrada pod.'!$P$28:$P$42</c:f>
              <c:numCache>
                <c:formatCode>0.000</c:formatCode>
                <c:ptCount val="15"/>
                <c:pt idx="0">
                  <c:v>0.27389462515421142</c:v>
                </c:pt>
                <c:pt idx="1">
                  <c:v>0.43843142942030355</c:v>
                </c:pt>
                <c:pt idx="2">
                  <c:v>0.65276071860592921</c:v>
                </c:pt>
                <c:pt idx="3">
                  <c:v>0.90394187821446959</c:v>
                </c:pt>
                <c:pt idx="4">
                  <c:v>1.1642899937640565</c:v>
                </c:pt>
                <c:pt idx="5">
                  <c:v>1.394812997901766</c:v>
                </c:pt>
                <c:pt idx="6">
                  <c:v>1.5541930743503287</c:v>
                </c:pt>
                <c:pt idx="7">
                  <c:v>1.6107499098890041</c:v>
                </c:pt>
                <c:pt idx="8">
                  <c:v>1.5526923914609556</c:v>
                </c:pt>
                <c:pt idx="9">
                  <c:v>1.392120717924648</c:v>
                </c:pt>
                <c:pt idx="10">
                  <c:v>1.1609206372085459</c:v>
                </c:pt>
                <c:pt idx="11">
                  <c:v>0.90045565334745314</c:v>
                </c:pt>
                <c:pt idx="12">
                  <c:v>0.64961536632340033</c:v>
                </c:pt>
                <c:pt idx="13">
                  <c:v>0.43589753438223888</c:v>
                </c:pt>
                <c:pt idx="14">
                  <c:v>0.27204872720044893</c:v>
                </c:pt>
              </c:numCache>
            </c:numRef>
          </c:val>
        </c:ser>
        <c:marker val="1"/>
        <c:axId val="100899456"/>
        <c:axId val="100909824"/>
      </c:lineChart>
      <c:catAx>
        <c:axId val="100899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klasa</a:t>
                </a:r>
              </a:p>
            </c:rich>
          </c:tx>
          <c:layout>
            <c:manualLayout>
              <c:xMode val="edge"/>
              <c:yMode val="edge"/>
              <c:x val="0.50127881524388096"/>
              <c:y val="0.9030752699536719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09824"/>
        <c:crosses val="autoZero"/>
        <c:auto val="1"/>
        <c:lblAlgn val="ctr"/>
        <c:lblOffset val="100"/>
        <c:tickLblSkip val="1"/>
        <c:tickMarkSkip val="1"/>
      </c:catAx>
      <c:valAx>
        <c:axId val="100909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</a:t>
                </a:r>
              </a:p>
            </c:rich>
          </c:tx>
          <c:layout>
            <c:manualLayout>
              <c:xMode val="edge"/>
              <c:yMode val="edge"/>
              <c:x val="1.150900198777836E-2"/>
              <c:y val="0.49172682273776225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68817020477906"/>
          <c:y val="3.0033527688233662E-2"/>
          <c:w val="0.24168796908049345"/>
          <c:h val="0.1330876593445953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error bar dijagram</a:t>
            </a:r>
          </a:p>
        </c:rich>
      </c:tx>
      <c:layout>
        <c:manualLayout>
          <c:xMode val="edge"/>
          <c:yMode val="edge"/>
          <c:x val="0.39339379914788836"/>
          <c:y val="8.08811983424082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10921576773626"/>
          <c:y val="0.22638185575050088"/>
          <c:w val="0.86286370634668563"/>
          <c:h val="0.6024965924698382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'Obrada pod.'!$S$16:$S$65</c:f>
                <c:numCache>
                  <c:formatCode>General</c:formatCode>
                  <c:ptCount val="50"/>
                  <c:pt idx="0">
                    <c:v>0.34506747102714702</c:v>
                  </c:pt>
                  <c:pt idx="1">
                    <c:v>0.53568502936974161</c:v>
                  </c:pt>
                  <c:pt idx="2">
                    <c:v>5.1277980631846992E-2</c:v>
                  </c:pt>
                  <c:pt idx="3">
                    <c:v>0.12413398952214739</c:v>
                  </c:pt>
                  <c:pt idx="4">
                    <c:v>0.21680901730433341</c:v>
                  </c:pt>
                  <c:pt idx="5">
                    <c:v>0.95332592474996058</c:v>
                  </c:pt>
                  <c:pt idx="6">
                    <c:v>0.12413398952214739</c:v>
                  </c:pt>
                  <c:pt idx="7">
                    <c:v>0.14402286077155063</c:v>
                  </c:pt>
                  <c:pt idx="8">
                    <c:v>0.47483410065089776</c:v>
                  </c:pt>
                  <c:pt idx="9">
                    <c:v>3.0890617558343703E-2</c:v>
                  </c:pt>
                  <c:pt idx="10">
                    <c:v>0.22569296713764039</c:v>
                  </c:pt>
                  <c:pt idx="11">
                    <c:v>0.34506747102714702</c:v>
                  </c:pt>
                  <c:pt idx="12">
                    <c:v>0.22123511668518897</c:v>
                  </c:pt>
                  <c:pt idx="13">
                    <c:v>0.40125416732814706</c:v>
                  </c:pt>
                  <c:pt idx="14">
                    <c:v>0.37745991427210662</c:v>
                  </c:pt>
                </c:numCache>
              </c:numRef>
            </c:plus>
            <c:minus>
              <c:numRef>
                <c:f>'Obrada pod.'!$S$16:$S$65</c:f>
                <c:numCache>
                  <c:formatCode>General</c:formatCode>
                  <c:ptCount val="50"/>
                  <c:pt idx="0">
                    <c:v>0.34506747102714702</c:v>
                  </c:pt>
                  <c:pt idx="1">
                    <c:v>0.53568502936974161</c:v>
                  </c:pt>
                  <c:pt idx="2">
                    <c:v>5.1277980631846992E-2</c:v>
                  </c:pt>
                  <c:pt idx="3">
                    <c:v>0.12413398952214739</c:v>
                  </c:pt>
                  <c:pt idx="4">
                    <c:v>0.21680901730433341</c:v>
                  </c:pt>
                  <c:pt idx="5">
                    <c:v>0.95332592474996058</c:v>
                  </c:pt>
                  <c:pt idx="6">
                    <c:v>0.12413398952214739</c:v>
                  </c:pt>
                  <c:pt idx="7">
                    <c:v>0.14402286077155063</c:v>
                  </c:pt>
                  <c:pt idx="8">
                    <c:v>0.47483410065089776</c:v>
                  </c:pt>
                  <c:pt idx="9">
                    <c:v>3.0890617558343703E-2</c:v>
                  </c:pt>
                  <c:pt idx="10">
                    <c:v>0.22569296713764039</c:v>
                  </c:pt>
                  <c:pt idx="11">
                    <c:v>0.34506747102714702</c:v>
                  </c:pt>
                  <c:pt idx="12">
                    <c:v>0.22123511668518897</c:v>
                  </c:pt>
                  <c:pt idx="13">
                    <c:v>0.40125416732814706</c:v>
                  </c:pt>
                  <c:pt idx="14">
                    <c:v>0.37745991427210662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'Obrada pod.'!$C$16:$C$30</c:f>
              <c:numCache>
                <c:formatCode>0.00</c:formatCode>
                <c:ptCount val="15"/>
                <c:pt idx="0">
                  <c:v>3.82</c:v>
                </c:pt>
                <c:pt idx="1">
                  <c:v>4.68</c:v>
                </c:pt>
                <c:pt idx="2">
                  <c:v>4.25</c:v>
                </c:pt>
                <c:pt idx="3">
                  <c:v>4.3199999999999985</c:v>
                </c:pt>
                <c:pt idx="4">
                  <c:v>3.9699999999999998</c:v>
                </c:pt>
                <c:pt idx="5">
                  <c:v>5</c:v>
                </c:pt>
                <c:pt idx="6">
                  <c:v>4.3199999999999985</c:v>
                </c:pt>
                <c:pt idx="7">
                  <c:v>4.05</c:v>
                </c:pt>
                <c:pt idx="8">
                  <c:v>4.63</c:v>
                </c:pt>
                <c:pt idx="9">
                  <c:v>4.2300000000000004</c:v>
                </c:pt>
                <c:pt idx="10">
                  <c:v>3.96</c:v>
                </c:pt>
                <c:pt idx="11">
                  <c:v>3.82</c:v>
                </c:pt>
                <c:pt idx="12">
                  <c:v>4.41</c:v>
                </c:pt>
                <c:pt idx="13">
                  <c:v>3.75</c:v>
                </c:pt>
                <c:pt idx="14">
                  <c:v>3.7800000000000002</c:v>
                </c:pt>
              </c:numCache>
            </c:numRef>
          </c:yVal>
        </c:ser>
        <c:axId val="102450688"/>
        <c:axId val="102452608"/>
      </c:scatterChart>
      <c:valAx>
        <c:axId val="102450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45745784735488004"/>
              <c:y val="0.9090922820089429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52608"/>
        <c:crosses val="autoZero"/>
        <c:crossBetween val="midCat"/>
        <c:majorUnit val="1"/>
      </c:valAx>
      <c:valAx>
        <c:axId val="102452608"/>
        <c:scaling>
          <c:orientation val="minMax"/>
          <c:min val="2.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t(s)</a:t>
                </a:r>
              </a:p>
            </c:rich>
          </c:tx>
          <c:layout>
            <c:manualLayout>
              <c:xMode val="edge"/>
              <c:yMode val="edge"/>
              <c:x val="1.6015986167409544E-2"/>
              <c:y val="0.4937621965365247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50688"/>
        <c:crosses val="autoZero"/>
        <c:crossBetween val="midCat"/>
        <c:majorUnit val="0.4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Latn-RS"/>
              <a:t>HISTOGRAM MERENIH VREDNOSTI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37658137177297457"/>
          <c:y val="3.1223874793428652E-3"/>
        </c:manualLayout>
      </c:layout>
      <c:overlay val="1"/>
    </c:title>
    <c:plotArea>
      <c:layout>
        <c:manualLayout>
          <c:layoutTarget val="inner"/>
          <c:xMode val="edge"/>
          <c:yMode val="edge"/>
          <c:x val="8.7760807676818223E-2"/>
          <c:y val="0.11516088266744438"/>
          <c:w val="0.89559018022125825"/>
          <c:h val="0.78520398064995856"/>
        </c:manualLayout>
      </c:layout>
      <c:barChart>
        <c:barDir val="col"/>
        <c:grouping val="clustered"/>
        <c:ser>
          <c:idx val="0"/>
          <c:order val="0"/>
          <c:cat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'Serija 1'!$B$17:$B$31</c:f>
              <c:numCache>
                <c:formatCode>0.00</c:formatCode>
                <c:ptCount val="15"/>
                <c:pt idx="0">
                  <c:v>3.64</c:v>
                </c:pt>
                <c:pt idx="1">
                  <c:v>3.82</c:v>
                </c:pt>
                <c:pt idx="2">
                  <c:v>3.82</c:v>
                </c:pt>
                <c:pt idx="3">
                  <c:v>4.2699999999999996</c:v>
                </c:pt>
                <c:pt idx="4">
                  <c:v>4.72</c:v>
                </c:pt>
                <c:pt idx="5">
                  <c:v>4</c:v>
                </c:pt>
                <c:pt idx="6">
                  <c:v>4</c:v>
                </c:pt>
                <c:pt idx="7">
                  <c:v>3.42</c:v>
                </c:pt>
                <c:pt idx="8">
                  <c:v>3.9099999999999997</c:v>
                </c:pt>
                <c:pt idx="9">
                  <c:v>3.9099999999999997</c:v>
                </c:pt>
                <c:pt idx="10">
                  <c:v>3.46</c:v>
                </c:pt>
                <c:pt idx="11">
                  <c:v>3.6</c:v>
                </c:pt>
                <c:pt idx="12">
                  <c:v>4.24</c:v>
                </c:pt>
                <c:pt idx="13">
                  <c:v>3.82</c:v>
                </c:pt>
                <c:pt idx="14">
                  <c:v>3.69</c:v>
                </c:pt>
              </c:numCache>
            </c:numRef>
          </c:val>
        </c:ser>
        <c:axId val="102481280"/>
        <c:axId val="102491648"/>
      </c:barChart>
      <c:catAx>
        <c:axId val="10248128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958266327820372"/>
              <c:y val="0.9431537724451127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491648"/>
        <c:crosses val="autoZero"/>
        <c:auto val="1"/>
        <c:lblAlgn val="ctr"/>
        <c:lblOffset val="100"/>
        <c:tickLblSkip val="1"/>
      </c:catAx>
      <c:valAx>
        <c:axId val="102491648"/>
        <c:scaling>
          <c:orientation val="minMax"/>
          <c:max val="5"/>
          <c:min val="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Izmerena vrednost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102481280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apsolutnih grešaka</a:t>
            </a:r>
            <a:endParaRPr lang="en-US"/>
          </a:p>
        </c:rich>
      </c:tx>
      <c:layout>
        <c:manualLayout>
          <c:xMode val="edge"/>
          <c:yMode val="edge"/>
          <c:x val="0.31127264647474706"/>
          <c:y val="1.0583399297310128E-2"/>
        </c:manualLayout>
      </c:layout>
      <c:overlay val="1"/>
    </c:title>
    <c:plotArea>
      <c:layout>
        <c:manualLayout>
          <c:layoutTarget val="inner"/>
          <c:xMode val="edge"/>
          <c:yMode val="edge"/>
          <c:x val="7.2556003492264196E-2"/>
          <c:y val="9.3823588793482959E-2"/>
          <c:w val="0.90510478161032759"/>
          <c:h val="0.77439389080890053"/>
        </c:manualLayout>
      </c:layout>
      <c:scatterChart>
        <c:scatterStyle val="lineMarker"/>
        <c:ser>
          <c:idx val="0"/>
          <c:order val="0"/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1'!$D$17:$D$31</c:f>
              <c:numCache>
                <c:formatCode>0.00</c:formatCode>
                <c:ptCount val="15"/>
                <c:pt idx="0">
                  <c:v>0.3600000000000001</c:v>
                </c:pt>
                <c:pt idx="1">
                  <c:v>0.18000000000000024</c:v>
                </c:pt>
                <c:pt idx="2">
                  <c:v>0.18000000000000024</c:v>
                </c:pt>
                <c:pt idx="3">
                  <c:v>0.26999999999999985</c:v>
                </c:pt>
                <c:pt idx="4">
                  <c:v>0.71999999999999975</c:v>
                </c:pt>
                <c:pt idx="5">
                  <c:v>0</c:v>
                </c:pt>
                <c:pt idx="6">
                  <c:v>0</c:v>
                </c:pt>
                <c:pt idx="7">
                  <c:v>0.58000000000000007</c:v>
                </c:pt>
                <c:pt idx="8">
                  <c:v>8.9999999999999955E-2</c:v>
                </c:pt>
                <c:pt idx="9">
                  <c:v>8.9999999999999955E-2</c:v>
                </c:pt>
                <c:pt idx="10">
                  <c:v>0.54</c:v>
                </c:pt>
                <c:pt idx="11">
                  <c:v>0.4</c:v>
                </c:pt>
                <c:pt idx="12">
                  <c:v>0.24000000000000021</c:v>
                </c:pt>
                <c:pt idx="13">
                  <c:v>0.18000000000000024</c:v>
                </c:pt>
                <c:pt idx="14">
                  <c:v>0.31000000000000022</c:v>
                </c:pt>
              </c:numCache>
            </c:numRef>
          </c:yVal>
        </c:ser>
        <c:axId val="102393344"/>
        <c:axId val="102395264"/>
      </c:scatterChart>
      <c:valAx>
        <c:axId val="102393344"/>
        <c:scaling>
          <c:orientation val="minMax"/>
          <c:max val="15"/>
          <c:min val="1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395264"/>
        <c:crosses val="autoZero"/>
        <c:crossBetween val="midCat"/>
        <c:majorUnit val="1"/>
      </c:valAx>
      <c:valAx>
        <c:axId val="102395264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δϕ</a:t>
                </a:r>
                <a:r>
                  <a:rPr lang="x-none"/>
                  <a:t>aps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102393344"/>
        <c:crosses val="autoZero"/>
        <c:crossBetween val="midCat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</a:t>
            </a:r>
            <a:r>
              <a:rPr lang="sr-Latn-RS"/>
              <a:t>relativnih</a:t>
            </a:r>
            <a:r>
              <a:rPr lang="x-none"/>
              <a:t> grešaka</a:t>
            </a:r>
            <a:endParaRPr lang="en-US"/>
          </a:p>
        </c:rich>
      </c:tx>
      <c:layout>
        <c:manualLayout>
          <c:xMode val="edge"/>
          <c:yMode val="edge"/>
          <c:x val="0.30774489523555454"/>
          <c:y val="7.0555069505200754E-3"/>
        </c:manualLayout>
      </c:layout>
      <c:overlay val="1"/>
    </c:title>
    <c:plotArea>
      <c:layout>
        <c:manualLayout>
          <c:layoutTarget val="inner"/>
          <c:xMode val="edge"/>
          <c:yMode val="edge"/>
          <c:x val="7.3966976350178626E-2"/>
          <c:y val="0.1008782235553889"/>
          <c:w val="0.90510478161032759"/>
          <c:h val="0.7060179016084529"/>
        </c:manualLayout>
      </c:layout>
      <c:scatterChart>
        <c:scatterStyle val="lineMarker"/>
        <c:ser>
          <c:idx val="0"/>
          <c:order val="0"/>
          <c:tx>
            <c:v>u odnosu na srednju vrednost</c:v>
          </c:tx>
          <c:spPr>
            <a:ln w="15875">
              <a:solidFill>
                <a:sysClr val="windowText" lastClr="000000"/>
              </a:solidFill>
            </a:ln>
          </c:spPr>
          <c:marker>
            <c:symbol val="circle"/>
            <c:size val="4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1'!$E$17:$E$31</c:f>
              <c:numCache>
                <c:formatCode>0.00</c:formatCode>
                <c:ptCount val="15"/>
                <c:pt idx="0">
                  <c:v>6.3786008230452509E-2</c:v>
                </c:pt>
                <c:pt idx="1">
                  <c:v>1.7489711934156282E-2</c:v>
                </c:pt>
                <c:pt idx="2">
                  <c:v>1.7489711934156282E-2</c:v>
                </c:pt>
                <c:pt idx="3">
                  <c:v>9.8251028806584456E-2</c:v>
                </c:pt>
                <c:pt idx="4">
                  <c:v>0.21399176954732543</c:v>
                </c:pt>
                <c:pt idx="5">
                  <c:v>2.8806584362140043E-2</c:v>
                </c:pt>
                <c:pt idx="6">
                  <c:v>2.8806584362140043E-2</c:v>
                </c:pt>
                <c:pt idx="7">
                  <c:v>0.12037037037037027</c:v>
                </c:pt>
                <c:pt idx="8">
                  <c:v>5.6584362139919468E-3</c:v>
                </c:pt>
                <c:pt idx="9">
                  <c:v>5.6584362139919468E-3</c:v>
                </c:pt>
                <c:pt idx="10">
                  <c:v>0.11008230452674882</c:v>
                </c:pt>
                <c:pt idx="11">
                  <c:v>7.4074074074073917E-2</c:v>
                </c:pt>
                <c:pt idx="12">
                  <c:v>9.0534979423868608E-2</c:v>
                </c:pt>
                <c:pt idx="13">
                  <c:v>1.7489711934156282E-2</c:v>
                </c:pt>
                <c:pt idx="14">
                  <c:v>5.0925925925925833E-2</c:v>
                </c:pt>
              </c:numCache>
            </c:numRef>
          </c:yVal>
        </c:ser>
        <c:ser>
          <c:idx val="1"/>
          <c:order val="1"/>
          <c:tx>
            <c:v>u odnosu na maksimum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squar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1'!$F$17:$F$31</c:f>
              <c:numCache>
                <c:formatCode>0.00</c:formatCode>
                <c:ptCount val="15"/>
                <c:pt idx="0">
                  <c:v>0.22881355932203384</c:v>
                </c:pt>
                <c:pt idx="1">
                  <c:v>0.19067796610169488</c:v>
                </c:pt>
                <c:pt idx="2">
                  <c:v>0.19067796610169488</c:v>
                </c:pt>
                <c:pt idx="3">
                  <c:v>9.5338983050847523E-2</c:v>
                </c:pt>
                <c:pt idx="4">
                  <c:v>0</c:v>
                </c:pt>
                <c:pt idx="5">
                  <c:v>0.15254237288135603</c:v>
                </c:pt>
                <c:pt idx="6">
                  <c:v>0.15254237288135603</c:v>
                </c:pt>
                <c:pt idx="7">
                  <c:v>0.27542372881355931</c:v>
                </c:pt>
                <c:pt idx="8">
                  <c:v>0.17161016949152541</c:v>
                </c:pt>
                <c:pt idx="9">
                  <c:v>0.17161016949152541</c:v>
                </c:pt>
                <c:pt idx="10">
                  <c:v>0.26694915254237273</c:v>
                </c:pt>
                <c:pt idx="11">
                  <c:v>0.23728813559322048</c:v>
                </c:pt>
                <c:pt idx="12">
                  <c:v>0.10169491525423724</c:v>
                </c:pt>
                <c:pt idx="13">
                  <c:v>0.19067796610169488</c:v>
                </c:pt>
                <c:pt idx="14">
                  <c:v>0.2182203389830509</c:v>
                </c:pt>
              </c:numCache>
            </c:numRef>
          </c:yVal>
        </c:ser>
        <c:ser>
          <c:idx val="2"/>
          <c:order val="2"/>
          <c:tx>
            <c:v>u odnosu na minimum</c:v>
          </c:tx>
          <c:spPr>
            <a:ln w="15875">
              <a:solidFill>
                <a:schemeClr val="tx1"/>
              </a:solidFill>
              <a:prstDash val="sysDash"/>
            </a:ln>
          </c:spPr>
          <c:marker>
            <c:symbol val="triangl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1'!$G$17:$G$31</c:f>
              <c:numCache>
                <c:formatCode>0.00</c:formatCode>
                <c:ptCount val="15"/>
                <c:pt idx="0">
                  <c:v>6.4327485380117039E-2</c:v>
                </c:pt>
                <c:pt idx="1">
                  <c:v>0.11695906432748535</c:v>
                </c:pt>
                <c:pt idx="2">
                  <c:v>0.11695906432748535</c:v>
                </c:pt>
                <c:pt idx="3">
                  <c:v>0.24853801169590642</c:v>
                </c:pt>
                <c:pt idx="4">
                  <c:v>0.38011695906432763</c:v>
                </c:pt>
                <c:pt idx="5">
                  <c:v>0.16959064327485382</c:v>
                </c:pt>
                <c:pt idx="6">
                  <c:v>0.16959064327485382</c:v>
                </c:pt>
                <c:pt idx="7">
                  <c:v>0</c:v>
                </c:pt>
                <c:pt idx="8">
                  <c:v>0.14327485380116978</c:v>
                </c:pt>
                <c:pt idx="9">
                  <c:v>0.14327485380116978</c:v>
                </c:pt>
                <c:pt idx="10">
                  <c:v>1.169590643274855E-2</c:v>
                </c:pt>
                <c:pt idx="11">
                  <c:v>5.2631578947368474E-2</c:v>
                </c:pt>
                <c:pt idx="12">
                  <c:v>0.23976608187134535</c:v>
                </c:pt>
                <c:pt idx="13">
                  <c:v>0.11695906432748535</c:v>
                </c:pt>
                <c:pt idx="14">
                  <c:v>7.8947368421052641E-2</c:v>
                </c:pt>
              </c:numCache>
            </c:numRef>
          </c:yVal>
        </c:ser>
        <c:axId val="102605568"/>
        <c:axId val="102607872"/>
      </c:scatterChart>
      <c:valAx>
        <c:axId val="102605568"/>
        <c:scaling>
          <c:orientation val="minMax"/>
          <c:max val="15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4940655723119366"/>
              <c:y val="0.87562110291769268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607872"/>
        <c:crosses val="autoZero"/>
        <c:crossBetween val="midCat"/>
        <c:majorUnit val="1"/>
      </c:valAx>
      <c:valAx>
        <c:axId val="102607872"/>
        <c:scaling>
          <c:orientation val="minMax"/>
          <c:max val="0.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>
                    <a:latin typeface="Calibri"/>
                    <a:cs typeface="Calibri"/>
                  </a:rPr>
                  <a:t>δϕ</a:t>
                </a:r>
                <a:r>
                  <a:rPr lang="x-none" baseline="-25000">
                    <a:latin typeface="Calibri"/>
                    <a:cs typeface="Calibri"/>
                  </a:rPr>
                  <a:t>rel</a:t>
                </a:r>
                <a:endParaRPr lang="en-US" baseline="-25000"/>
              </a:p>
            </c:rich>
          </c:tx>
          <c:layout/>
        </c:title>
        <c:numFmt formatCode="0.00" sourceLinked="1"/>
        <c:tickLblPos val="nextTo"/>
        <c:spPr>
          <a:ln>
            <a:solidFill>
              <a:sysClr val="windowText" lastClr="000000"/>
            </a:solidFill>
          </a:ln>
        </c:spPr>
        <c:crossAx val="10260556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7.2369767338404889E-2"/>
          <c:y val="0.92562429696288184"/>
          <c:w val="0.85526046532319222"/>
          <c:h val="6.3792581482870356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Grafički prikaz empirijske i teorijske</a:t>
            </a:r>
            <a:r>
              <a:rPr lang="x-none" baseline="0"/>
              <a:t> raspodele</a:t>
            </a:r>
            <a:endParaRPr lang="en-US"/>
          </a:p>
        </c:rich>
      </c:tx>
      <c:layout>
        <c:manualLayout>
          <c:xMode val="edge"/>
          <c:yMode val="edge"/>
          <c:x val="0.11889419301766152"/>
          <c:y val="2.1228203184230486E-2"/>
        </c:manualLayout>
      </c:layout>
      <c:overlay val="1"/>
    </c:title>
    <c:plotArea>
      <c:layout>
        <c:manualLayout>
          <c:layoutTarget val="inner"/>
          <c:xMode val="edge"/>
          <c:yMode val="edge"/>
          <c:x val="3.0023250264964281E-2"/>
          <c:y val="0.12967932798131288"/>
          <c:w val="0.94157780452472661"/>
          <c:h val="0.78028176284300899"/>
        </c:manualLayout>
      </c:layout>
      <c:barChart>
        <c:barDir val="col"/>
        <c:grouping val="clustered"/>
        <c:ser>
          <c:idx val="1"/>
          <c:order val="1"/>
          <c:tx>
            <c:v>Empirijska raspodela</c:v>
          </c:tx>
          <c:spPr>
            <a:noFill/>
            <a:ln w="19050">
              <a:solidFill>
                <a:sysClr val="windowText" lastClr="000000"/>
              </a:solidFill>
            </a:ln>
          </c:spPr>
          <c:cat>
            <c:numRef>
              <c:f>'Serija 1'!$I$28:$I$53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'Serija 1'!$M$28:$M$53</c:f>
              <c:numCache>
                <c:formatCode>0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</c:numCache>
            </c:numRef>
          </c:val>
        </c:ser>
        <c:gapWidth val="0"/>
        <c:axId val="102505856"/>
        <c:axId val="102528512"/>
      </c:barChart>
      <c:scatterChart>
        <c:scatterStyle val="smoothMarker"/>
        <c:ser>
          <c:idx val="0"/>
          <c:order val="0"/>
          <c:tx>
            <c:v>Teorijska raspodela</c:v>
          </c:tx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'Serija 1'!$I$28:$I$53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xVal>
          <c:yVal>
            <c:numRef>
              <c:f>'Serija 1'!$O$28:$O$53</c:f>
              <c:numCache>
                <c:formatCode>0.00</c:formatCode>
                <c:ptCount val="26"/>
                <c:pt idx="0">
                  <c:v>0.21966787165911866</c:v>
                </c:pt>
                <c:pt idx="1">
                  <c:v>0.27846552978690886</c:v>
                </c:pt>
                <c:pt idx="2">
                  <c:v>0.34530542213226317</c:v>
                </c:pt>
                <c:pt idx="3">
                  <c:v>0.41885374845902246</c:v>
                </c:pt>
                <c:pt idx="4">
                  <c:v>0.49699093664986083</c:v>
                </c:pt>
                <c:pt idx="5">
                  <c:v>0.57684825740267653</c:v>
                </c:pt>
                <c:pt idx="6">
                  <c:v>0.65494036126016864</c:v>
                </c:pt>
                <c:pt idx="7">
                  <c:v>0.72739276803904418</c:v>
                </c:pt>
                <c:pt idx="8">
                  <c:v>0.79024772909628438</c:v>
                </c:pt>
                <c:pt idx="9">
                  <c:v>0.8398168576050683</c:v>
                </c:pt>
                <c:pt idx="10">
                  <c:v>0.87303765012051648</c:v>
                </c:pt>
                <c:pt idx="11">
                  <c:v>0.88778624578460319</c:v>
                </c:pt>
                <c:pt idx="12">
                  <c:v>0.88310207508635463</c:v>
                </c:pt>
                <c:pt idx="13">
                  <c:v>0.85929137369340924</c:v>
                </c:pt>
                <c:pt idx="14">
                  <c:v>0.81789405704009832</c:v>
                </c:pt>
                <c:pt idx="15">
                  <c:v>0.76151893582250829</c:v>
                </c:pt>
                <c:pt idx="16">
                  <c:v>0.69357178129869412</c:v>
                </c:pt>
                <c:pt idx="17">
                  <c:v>0.61791562486596951</c:v>
                </c:pt>
                <c:pt idx="18">
                  <c:v>0.53851027337379109</c:v>
                </c:pt>
                <c:pt idx="19">
                  <c:v>0.45907734632640207</c:v>
                </c:pt>
                <c:pt idx="20">
                  <c:v>0.38282896214694651</c:v>
                </c:pt>
                <c:pt idx="21">
                  <c:v>0.31228474044897098</c:v>
                </c:pt>
                <c:pt idx="22">
                  <c:v>0.24918608930251321</c:v>
                </c:pt>
                <c:pt idx="23">
                  <c:v>0.19450191396302385</c:v>
                </c:pt>
                <c:pt idx="24">
                  <c:v>0.1485083996230076</c:v>
                </c:pt>
                <c:pt idx="25">
                  <c:v>0.11091881229289761</c:v>
                </c:pt>
              </c:numCache>
            </c:numRef>
          </c:yVal>
          <c:smooth val="1"/>
        </c:ser>
        <c:axId val="102505856"/>
        <c:axId val="102528512"/>
      </c:scatterChart>
      <c:catAx>
        <c:axId val="102505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Broj klase K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499079281756564"/>
              <c:y val="0.9463667041619781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102528512"/>
        <c:crosses val="autoZero"/>
        <c:lblAlgn val="ctr"/>
        <c:lblOffset val="100"/>
        <c:tickLblSkip val="1"/>
      </c:catAx>
      <c:valAx>
        <c:axId val="1025285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f</a:t>
                </a:r>
                <a:r>
                  <a:rPr lang="x-none" baseline="-25000"/>
                  <a:t>e</a:t>
                </a:r>
                <a:r>
                  <a:rPr lang="x-none"/>
                  <a:t>,</a:t>
                </a:r>
                <a:r>
                  <a:rPr lang="x-none" baseline="0"/>
                  <a:t> f</a:t>
                </a:r>
                <a:r>
                  <a:rPr lang="x-none" baseline="-25000"/>
                  <a:t>t</a:t>
                </a:r>
                <a:endParaRPr lang="en-US" baseline="-25000"/>
              </a:p>
            </c:rich>
          </c:tx>
          <c:layout/>
        </c:title>
        <c:numFmt formatCode="0" sourceLinked="1"/>
        <c:tickLblPos val="nextTo"/>
        <c:spPr>
          <a:ln>
            <a:solidFill>
              <a:sysClr val="windowText" lastClr="000000"/>
            </a:solidFill>
          </a:ln>
        </c:spPr>
        <c:crossAx val="10250585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71582493552770177"/>
          <c:y val="0.21001416452553601"/>
          <c:w val="0.1650542571067507"/>
          <c:h val="0.19218264383618716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EEROR</a:t>
            </a:r>
            <a:r>
              <a:rPr lang="en-US" baseline="0"/>
              <a:t> BARS dijagram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'Serija 1'!$Q$17:$Q$31</c:f>
                <c:numCache>
                  <c:formatCode>General</c:formatCode>
                  <c:ptCount val="15"/>
                  <c:pt idx="0">
                    <c:v>0.24812757201646027</c:v>
                  </c:pt>
                  <c:pt idx="1">
                    <c:v>6.8034979423867936E-2</c:v>
                  </c:pt>
                  <c:pt idx="2">
                    <c:v>6.8034979423867936E-2</c:v>
                  </c:pt>
                  <c:pt idx="3">
                    <c:v>0.38219650205761335</c:v>
                  </c:pt>
                  <c:pt idx="4">
                    <c:v>0.83242798353909508</c:v>
                  </c:pt>
                  <c:pt idx="5">
                    <c:v>0.11205761316872484</c:v>
                  </c:pt>
                  <c:pt idx="6">
                    <c:v>0.11205761316872484</c:v>
                  </c:pt>
                  <c:pt idx="7">
                    <c:v>0.46824074074074035</c:v>
                  </c:pt>
                  <c:pt idx="8">
                    <c:v>2.2011316872428674E-2</c:v>
                  </c:pt>
                  <c:pt idx="9">
                    <c:v>2.2011316872428674E-2</c:v>
                  </c:pt>
                  <c:pt idx="10">
                    <c:v>0.4282201646090531</c:v>
                  </c:pt>
                  <c:pt idx="11">
                    <c:v>0.28814814814814754</c:v>
                  </c:pt>
                  <c:pt idx="12">
                    <c:v>0.35218106995884857</c:v>
                  </c:pt>
                  <c:pt idx="13">
                    <c:v>6.8034979423867936E-2</c:v>
                  </c:pt>
                  <c:pt idx="14">
                    <c:v>0.19810185185185139</c:v>
                  </c:pt>
                </c:numCache>
              </c:numRef>
            </c:plus>
            <c:minus>
              <c:numRef>
                <c:f>'Serija 1'!$Q$17:$Q$31</c:f>
                <c:numCache>
                  <c:formatCode>General</c:formatCode>
                  <c:ptCount val="15"/>
                  <c:pt idx="0">
                    <c:v>0.24812757201646027</c:v>
                  </c:pt>
                  <c:pt idx="1">
                    <c:v>6.8034979423867936E-2</c:v>
                  </c:pt>
                  <c:pt idx="2">
                    <c:v>6.8034979423867936E-2</c:v>
                  </c:pt>
                  <c:pt idx="3">
                    <c:v>0.38219650205761335</c:v>
                  </c:pt>
                  <c:pt idx="4">
                    <c:v>0.83242798353909508</c:v>
                  </c:pt>
                  <c:pt idx="5">
                    <c:v>0.11205761316872484</c:v>
                  </c:pt>
                  <c:pt idx="6">
                    <c:v>0.11205761316872484</c:v>
                  </c:pt>
                  <c:pt idx="7">
                    <c:v>0.46824074074074035</c:v>
                  </c:pt>
                  <c:pt idx="8">
                    <c:v>2.2011316872428674E-2</c:v>
                  </c:pt>
                  <c:pt idx="9">
                    <c:v>2.2011316872428674E-2</c:v>
                  </c:pt>
                  <c:pt idx="10">
                    <c:v>0.4282201646090531</c:v>
                  </c:pt>
                  <c:pt idx="11">
                    <c:v>0.28814814814814754</c:v>
                  </c:pt>
                  <c:pt idx="12">
                    <c:v>0.35218106995884857</c:v>
                  </c:pt>
                  <c:pt idx="13">
                    <c:v>6.8034979423867936E-2</c:v>
                  </c:pt>
                  <c:pt idx="14">
                    <c:v>0.19810185185185139</c:v>
                  </c:pt>
                </c:numCache>
              </c:numRef>
            </c:minus>
          </c:errBars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1'!$B$17:$B$31</c:f>
              <c:numCache>
                <c:formatCode>0.00</c:formatCode>
                <c:ptCount val="15"/>
                <c:pt idx="0">
                  <c:v>3.64</c:v>
                </c:pt>
                <c:pt idx="1">
                  <c:v>3.82</c:v>
                </c:pt>
                <c:pt idx="2">
                  <c:v>3.82</c:v>
                </c:pt>
                <c:pt idx="3">
                  <c:v>4.2699999999999996</c:v>
                </c:pt>
                <c:pt idx="4">
                  <c:v>4.72</c:v>
                </c:pt>
                <c:pt idx="5">
                  <c:v>4</c:v>
                </c:pt>
                <c:pt idx="6">
                  <c:v>4</c:v>
                </c:pt>
                <c:pt idx="7">
                  <c:v>3.42</c:v>
                </c:pt>
                <c:pt idx="8">
                  <c:v>3.91</c:v>
                </c:pt>
                <c:pt idx="9">
                  <c:v>3.91</c:v>
                </c:pt>
                <c:pt idx="10">
                  <c:v>3.46</c:v>
                </c:pt>
                <c:pt idx="11">
                  <c:v>3.6</c:v>
                </c:pt>
                <c:pt idx="12">
                  <c:v>4.24</c:v>
                </c:pt>
                <c:pt idx="13">
                  <c:v>3.82</c:v>
                </c:pt>
                <c:pt idx="14">
                  <c:v>3.69</c:v>
                </c:pt>
              </c:numCache>
            </c:numRef>
          </c:yVal>
        </c:ser>
        <c:axId val="132855296"/>
        <c:axId val="132857216"/>
      </c:scatterChart>
      <c:valAx>
        <c:axId val="132855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50471981627296592"/>
              <c:y val="0.88803110319981393"/>
            </c:manualLayout>
          </c:layout>
        </c:title>
        <c:numFmt formatCode="General" sourceLinked="1"/>
        <c:majorTickMark val="none"/>
        <c:tickLblPos val="nextTo"/>
        <c:crossAx val="132857216"/>
        <c:crosses val="autoZero"/>
        <c:crossBetween val="midCat"/>
      </c:valAx>
      <c:valAx>
        <c:axId val="1328572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t(s)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132855296"/>
        <c:crosses val="autoZero"/>
        <c:crossBetween val="midCat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x-none"/>
              <a:t>Grafički prikaz merenja</a:t>
            </a:r>
            <a:endParaRPr lang="en-US"/>
          </a:p>
        </c:rich>
      </c:tx>
      <c:layout>
        <c:manualLayout>
          <c:xMode val="edge"/>
          <c:yMode val="edge"/>
          <c:x val="0.37658137177297418"/>
          <c:y val="3.1223874793428652E-3"/>
        </c:manualLayout>
      </c:layout>
      <c:overlay val="1"/>
    </c:title>
    <c:plotArea>
      <c:layout>
        <c:manualLayout>
          <c:layoutTarget val="inner"/>
          <c:xMode val="edge"/>
          <c:yMode val="edge"/>
          <c:x val="8.2117098919039636E-2"/>
          <c:y val="9.3996938907227254E-2"/>
          <c:w val="0.89559018022125847"/>
          <c:h val="0.78520398064995856"/>
        </c:manualLayout>
      </c:layout>
      <c:barChart>
        <c:barDir val="col"/>
        <c:grouping val="clustered"/>
        <c:ser>
          <c:idx val="0"/>
          <c:order val="0"/>
          <c:val>
            <c:numRef>
              <c:f>'Serija 1'!$B$17:$B$61</c:f>
              <c:numCache>
                <c:formatCode>General</c:formatCode>
                <c:ptCount val="45"/>
                <c:pt idx="0">
                  <c:v>3.8699999999999997</c:v>
                </c:pt>
                <c:pt idx="1">
                  <c:v>3.96</c:v>
                </c:pt>
                <c:pt idx="2">
                  <c:v>3.82</c:v>
                </c:pt>
                <c:pt idx="3">
                  <c:v>3.82</c:v>
                </c:pt>
                <c:pt idx="4">
                  <c:v>3.8699999999999997</c:v>
                </c:pt>
                <c:pt idx="5">
                  <c:v>3.9099999999999997</c:v>
                </c:pt>
                <c:pt idx="6">
                  <c:v>4.18</c:v>
                </c:pt>
                <c:pt idx="7">
                  <c:v>3.7800000000000002</c:v>
                </c:pt>
                <c:pt idx="8">
                  <c:v>4.09</c:v>
                </c:pt>
                <c:pt idx="9">
                  <c:v>3.96</c:v>
                </c:pt>
                <c:pt idx="10">
                  <c:v>4.2699999999999996</c:v>
                </c:pt>
                <c:pt idx="11">
                  <c:v>3.96</c:v>
                </c:pt>
                <c:pt idx="12">
                  <c:v>4.45</c:v>
                </c:pt>
                <c:pt idx="13">
                  <c:v>4.2300000000000004</c:v>
                </c:pt>
                <c:pt idx="14">
                  <c:v>3.82</c:v>
                </c:pt>
                <c:pt idx="15" formatCode="0.00">
                  <c:v>3.82</c:v>
                </c:pt>
                <c:pt idx="16" formatCode="0.00">
                  <c:v>4.68</c:v>
                </c:pt>
                <c:pt idx="17" formatCode="0.00">
                  <c:v>4.25</c:v>
                </c:pt>
                <c:pt idx="18" formatCode="0.00">
                  <c:v>4.3199999999999985</c:v>
                </c:pt>
                <c:pt idx="19" formatCode="0.00">
                  <c:v>3.9699999999999998</c:v>
                </c:pt>
                <c:pt idx="20" formatCode="0.00">
                  <c:v>5</c:v>
                </c:pt>
                <c:pt idx="21" formatCode="0.00">
                  <c:v>4.3199999999999985</c:v>
                </c:pt>
                <c:pt idx="22" formatCode="0.00">
                  <c:v>4.05</c:v>
                </c:pt>
                <c:pt idx="23" formatCode="0.00">
                  <c:v>4.63</c:v>
                </c:pt>
                <c:pt idx="24" formatCode="0.00">
                  <c:v>4.2300000000000004</c:v>
                </c:pt>
                <c:pt idx="25" formatCode="0.00">
                  <c:v>3.96</c:v>
                </c:pt>
                <c:pt idx="26" formatCode="0.00">
                  <c:v>3.82</c:v>
                </c:pt>
                <c:pt idx="27" formatCode="0.00">
                  <c:v>4.41</c:v>
                </c:pt>
                <c:pt idx="28" formatCode="0.00">
                  <c:v>3.75</c:v>
                </c:pt>
                <c:pt idx="29" formatCode="0.00">
                  <c:v>3.7800000000000002</c:v>
                </c:pt>
                <c:pt idx="30" formatCode="0.00">
                  <c:v>3.64</c:v>
                </c:pt>
                <c:pt idx="31" formatCode="0.00">
                  <c:v>3.82</c:v>
                </c:pt>
                <c:pt idx="32" formatCode="0.00">
                  <c:v>3.82</c:v>
                </c:pt>
                <c:pt idx="33" formatCode="0.00">
                  <c:v>4.2699999999999996</c:v>
                </c:pt>
                <c:pt idx="34" formatCode="0.00">
                  <c:v>4.72</c:v>
                </c:pt>
                <c:pt idx="35" formatCode="0.00">
                  <c:v>4</c:v>
                </c:pt>
                <c:pt idx="36" formatCode="0.00">
                  <c:v>4</c:v>
                </c:pt>
                <c:pt idx="37" formatCode="0.00">
                  <c:v>3.42</c:v>
                </c:pt>
                <c:pt idx="38" formatCode="0.00">
                  <c:v>3.9099999999999997</c:v>
                </c:pt>
                <c:pt idx="39" formatCode="0.00">
                  <c:v>3.9099999999999997</c:v>
                </c:pt>
                <c:pt idx="40" formatCode="0.00">
                  <c:v>3.46</c:v>
                </c:pt>
                <c:pt idx="41" formatCode="0.00">
                  <c:v>3.6</c:v>
                </c:pt>
                <c:pt idx="42" formatCode="0.00">
                  <c:v>4.24</c:v>
                </c:pt>
                <c:pt idx="43" formatCode="0.00">
                  <c:v>3.82</c:v>
                </c:pt>
                <c:pt idx="44" formatCode="0.00">
                  <c:v>3.69</c:v>
                </c:pt>
              </c:numCache>
            </c:numRef>
          </c:val>
        </c:ser>
        <c:axId val="102546816"/>
        <c:axId val="102589952"/>
      </c:barChart>
      <c:catAx>
        <c:axId val="10254681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958266327820322"/>
              <c:y val="0.9431537724451123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589952"/>
        <c:crosses val="autoZero"/>
        <c:auto val="1"/>
        <c:lblAlgn val="ctr"/>
        <c:lblOffset val="100"/>
        <c:tickLblSkip val="5"/>
      </c:catAx>
      <c:valAx>
        <c:axId val="102589952"/>
        <c:scaling>
          <c:orientation val="minMax"/>
          <c:max val="5.2"/>
          <c:min val="3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Izmerena vrednost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02546816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apsolutnih grešaka</a:t>
            </a:r>
            <a:endParaRPr lang="en-US"/>
          </a:p>
        </c:rich>
      </c:tx>
      <c:layout>
        <c:manualLayout>
          <c:xMode val="edge"/>
          <c:yMode val="edge"/>
          <c:x val="0.31127264647474689"/>
          <c:y val="1.0583399297310113E-2"/>
        </c:manualLayout>
      </c:layout>
      <c:overlay val="1"/>
    </c:title>
    <c:plotArea>
      <c:layout>
        <c:manualLayout>
          <c:layoutTarget val="inner"/>
          <c:xMode val="edge"/>
          <c:yMode val="edge"/>
          <c:x val="7.2556003492264196E-2"/>
          <c:y val="9.3823588793482821E-2"/>
          <c:w val="0.90510478161032759"/>
          <c:h val="0.7743938908089002"/>
        </c:manualLayout>
      </c:layout>
      <c:scatterChart>
        <c:scatterStyle val="lineMarker"/>
        <c:ser>
          <c:idx val="0"/>
          <c:order val="0"/>
          <c:xVal>
            <c:numRef>
              <c:f>'Serija 1'!$A$17:$A$61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'Serija 1'!$D$17:$D$61</c:f>
              <c:numCache>
                <c:formatCode>0.00</c:formatCode>
                <c:ptCount val="45"/>
                <c:pt idx="0">
                  <c:v>0.16000000000000014</c:v>
                </c:pt>
                <c:pt idx="1">
                  <c:v>7.0000000000000312E-2</c:v>
                </c:pt>
                <c:pt idx="2">
                  <c:v>0.21000000000000041</c:v>
                </c:pt>
                <c:pt idx="3">
                  <c:v>0.21000000000000041</c:v>
                </c:pt>
                <c:pt idx="4">
                  <c:v>0.16000000000000014</c:v>
                </c:pt>
                <c:pt idx="5">
                  <c:v>0.12000000000000012</c:v>
                </c:pt>
                <c:pt idx="6">
                  <c:v>0.14999999999999963</c:v>
                </c:pt>
                <c:pt idx="7">
                  <c:v>0.25000000000000044</c:v>
                </c:pt>
                <c:pt idx="8">
                  <c:v>5.9999999999999651E-2</c:v>
                </c:pt>
                <c:pt idx="9">
                  <c:v>7.0000000000000312E-2</c:v>
                </c:pt>
                <c:pt idx="10">
                  <c:v>0.23999999999999946</c:v>
                </c:pt>
                <c:pt idx="11">
                  <c:v>7.0000000000000312E-2</c:v>
                </c:pt>
                <c:pt idx="12">
                  <c:v>0.42000000000000015</c:v>
                </c:pt>
                <c:pt idx="13">
                  <c:v>0.20000000000000021</c:v>
                </c:pt>
                <c:pt idx="14">
                  <c:v>0.21000000000000041</c:v>
                </c:pt>
                <c:pt idx="15">
                  <c:v>0.21000000000000041</c:v>
                </c:pt>
                <c:pt idx="16">
                  <c:v>0.64999999999999991</c:v>
                </c:pt>
                <c:pt idx="17">
                  <c:v>0.21999999999999992</c:v>
                </c:pt>
                <c:pt idx="18">
                  <c:v>0.2900000000000002</c:v>
                </c:pt>
                <c:pt idx="19">
                  <c:v>6.0000000000000081E-2</c:v>
                </c:pt>
                <c:pt idx="20">
                  <c:v>0.96999999999999975</c:v>
                </c:pt>
                <c:pt idx="21">
                  <c:v>0.2900000000000002</c:v>
                </c:pt>
                <c:pt idx="22">
                  <c:v>1.9999999999999577E-2</c:v>
                </c:pt>
                <c:pt idx="23">
                  <c:v>0.59999999999999953</c:v>
                </c:pt>
                <c:pt idx="24">
                  <c:v>0.20000000000000021</c:v>
                </c:pt>
                <c:pt idx="25">
                  <c:v>7.0000000000000312E-2</c:v>
                </c:pt>
                <c:pt idx="26">
                  <c:v>0.21000000000000041</c:v>
                </c:pt>
                <c:pt idx="27">
                  <c:v>0.38000000000000012</c:v>
                </c:pt>
                <c:pt idx="28">
                  <c:v>0.2800000000000003</c:v>
                </c:pt>
                <c:pt idx="29">
                  <c:v>0.25000000000000044</c:v>
                </c:pt>
                <c:pt idx="30">
                  <c:v>0.39000000000000035</c:v>
                </c:pt>
                <c:pt idx="31">
                  <c:v>0.21000000000000041</c:v>
                </c:pt>
                <c:pt idx="32">
                  <c:v>0.21000000000000041</c:v>
                </c:pt>
                <c:pt idx="33">
                  <c:v>0.23999999999999946</c:v>
                </c:pt>
                <c:pt idx="34">
                  <c:v>0.68999999999999961</c:v>
                </c:pt>
                <c:pt idx="35">
                  <c:v>3.0000000000000252E-2</c:v>
                </c:pt>
                <c:pt idx="36">
                  <c:v>3.0000000000000252E-2</c:v>
                </c:pt>
                <c:pt idx="37">
                  <c:v>0.61000000000000065</c:v>
                </c:pt>
                <c:pt idx="38">
                  <c:v>0.12000000000000012</c:v>
                </c:pt>
                <c:pt idx="39">
                  <c:v>0.12000000000000012</c:v>
                </c:pt>
                <c:pt idx="40">
                  <c:v>0.57000000000000062</c:v>
                </c:pt>
                <c:pt idx="41">
                  <c:v>0.43000000000000033</c:v>
                </c:pt>
                <c:pt idx="42">
                  <c:v>0.21000000000000005</c:v>
                </c:pt>
                <c:pt idx="43">
                  <c:v>0.21000000000000041</c:v>
                </c:pt>
                <c:pt idx="44">
                  <c:v>0.3400000000000003</c:v>
                </c:pt>
              </c:numCache>
            </c:numRef>
          </c:yVal>
        </c:ser>
        <c:axId val="102664448"/>
        <c:axId val="102670720"/>
      </c:scatterChart>
      <c:valAx>
        <c:axId val="102664448"/>
        <c:scaling>
          <c:orientation val="minMax"/>
          <c:max val="45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670720"/>
        <c:crosses val="autoZero"/>
        <c:crossBetween val="midCat"/>
        <c:majorUnit val="5"/>
      </c:valAx>
      <c:valAx>
        <c:axId val="102670720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δϕ</a:t>
                </a:r>
                <a:r>
                  <a:rPr lang="x-none"/>
                  <a:t>aps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102664448"/>
        <c:crosses val="autoZero"/>
        <c:crossBetween val="midCat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apsolutnih grešaka</a:t>
            </a:r>
            <a:endParaRPr lang="en-US"/>
          </a:p>
        </c:rich>
      </c:tx>
      <c:layout>
        <c:manualLayout>
          <c:xMode val="edge"/>
          <c:yMode val="edge"/>
          <c:x val="0.31127264647474701"/>
          <c:y val="1.0583399297310125E-2"/>
        </c:manualLayout>
      </c:layout>
      <c:overlay val="1"/>
    </c:title>
    <c:plotArea>
      <c:layout>
        <c:manualLayout>
          <c:layoutTarget val="inner"/>
          <c:xMode val="edge"/>
          <c:yMode val="edge"/>
          <c:x val="7.2556003492264196E-2"/>
          <c:y val="9.382358879348289E-2"/>
          <c:w val="0.90510478161032759"/>
          <c:h val="0.77439389080890042"/>
        </c:manualLayout>
      </c:layout>
      <c:scatterChart>
        <c:scatterStyle val="lineMarker"/>
        <c:ser>
          <c:idx val="0"/>
          <c:order val="0"/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1'!$D$17:$D$31</c:f>
              <c:numCache>
                <c:formatCode>0.00</c:formatCode>
                <c:ptCount val="15"/>
                <c:pt idx="0">
                  <c:v>0.13</c:v>
                </c:pt>
                <c:pt idx="1">
                  <c:v>4.0000000000000063E-2</c:v>
                </c:pt>
                <c:pt idx="2">
                  <c:v>0.18000000000000024</c:v>
                </c:pt>
                <c:pt idx="3">
                  <c:v>0.18000000000000024</c:v>
                </c:pt>
                <c:pt idx="4">
                  <c:v>0.13</c:v>
                </c:pt>
                <c:pt idx="5">
                  <c:v>9.0000000000000011E-2</c:v>
                </c:pt>
                <c:pt idx="6">
                  <c:v>0.17999999999999997</c:v>
                </c:pt>
                <c:pt idx="7">
                  <c:v>0.2200000000000002</c:v>
                </c:pt>
                <c:pt idx="8">
                  <c:v>9.0000000000000011E-2</c:v>
                </c:pt>
                <c:pt idx="9">
                  <c:v>4.0000000000000063E-2</c:v>
                </c:pt>
                <c:pt idx="10">
                  <c:v>0.26999999999999996</c:v>
                </c:pt>
                <c:pt idx="11">
                  <c:v>4.0000000000000063E-2</c:v>
                </c:pt>
                <c:pt idx="12">
                  <c:v>0.45000000000000018</c:v>
                </c:pt>
                <c:pt idx="13">
                  <c:v>0.23000000000000043</c:v>
                </c:pt>
                <c:pt idx="14">
                  <c:v>0.18000000000000024</c:v>
                </c:pt>
              </c:numCache>
            </c:numRef>
          </c:yVal>
        </c:ser>
        <c:axId val="100109696"/>
        <c:axId val="100128256"/>
      </c:scatterChart>
      <c:valAx>
        <c:axId val="100109696"/>
        <c:scaling>
          <c:orientation val="minMax"/>
          <c:max val="15"/>
          <c:min val="1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128256"/>
        <c:crosses val="autoZero"/>
        <c:crossBetween val="midCat"/>
        <c:majorUnit val="1"/>
      </c:valAx>
      <c:valAx>
        <c:axId val="100128256"/>
        <c:scaling>
          <c:orientation val="minMax"/>
          <c:max val="0.5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δϕ</a:t>
                </a:r>
                <a:r>
                  <a:rPr lang="x-none"/>
                  <a:t>aps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100109696"/>
        <c:crosses val="autoZero"/>
        <c:crossBetween val="midCat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</a:t>
            </a:r>
            <a:r>
              <a:rPr lang="en-US"/>
              <a:t>relativnih</a:t>
            </a:r>
            <a:r>
              <a:rPr lang="x-none"/>
              <a:t> grešaka</a:t>
            </a:r>
            <a:endParaRPr lang="en-US"/>
          </a:p>
        </c:rich>
      </c:tx>
      <c:layout>
        <c:manualLayout>
          <c:xMode val="edge"/>
          <c:yMode val="edge"/>
          <c:x val="0.30774489523555426"/>
          <c:y val="7.0555069505200754E-3"/>
        </c:manualLayout>
      </c:layout>
      <c:overlay val="1"/>
    </c:title>
    <c:plotArea>
      <c:layout>
        <c:manualLayout>
          <c:layoutTarget val="inner"/>
          <c:xMode val="edge"/>
          <c:yMode val="edge"/>
          <c:x val="7.3966976350178584E-2"/>
          <c:y val="0.1008782235553889"/>
          <c:w val="0.90510478161032759"/>
          <c:h val="0.7060179016084529"/>
        </c:manualLayout>
      </c:layout>
      <c:scatterChart>
        <c:scatterStyle val="lineMarker"/>
        <c:ser>
          <c:idx val="0"/>
          <c:order val="0"/>
          <c:tx>
            <c:v>u odnosu na srednju vrednost</c:v>
          </c:tx>
          <c:spPr>
            <a:ln w="15875">
              <a:solidFill>
                <a:sysClr val="windowText" lastClr="000000"/>
              </a:solidFill>
            </a:ln>
          </c:spPr>
          <c:marker>
            <c:symbol val="circle"/>
            <c:size val="4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'Serija 1'!$A$17:$A$61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'Serija 1'!$E$17:$E$61</c:f>
              <c:numCache>
                <c:formatCode>0.00</c:formatCode>
                <c:ptCount val="45"/>
                <c:pt idx="0">
                  <c:v>3.9437396580253546E-2</c:v>
                </c:pt>
                <c:pt idx="1">
                  <c:v>1.7098731384445481E-2</c:v>
                </c:pt>
                <c:pt idx="2">
                  <c:v>5.1847766133480272E-2</c:v>
                </c:pt>
                <c:pt idx="3">
                  <c:v>5.1847766133480272E-2</c:v>
                </c:pt>
                <c:pt idx="4">
                  <c:v>3.9437396580253546E-2</c:v>
                </c:pt>
                <c:pt idx="5">
                  <c:v>2.9509100937672141E-2</c:v>
                </c:pt>
                <c:pt idx="6">
                  <c:v>3.7506894649751932E-2</c:v>
                </c:pt>
                <c:pt idx="7">
                  <c:v>6.1776061776061632E-2</c:v>
                </c:pt>
                <c:pt idx="8">
                  <c:v>1.5168229453943909E-2</c:v>
                </c:pt>
                <c:pt idx="9">
                  <c:v>1.7098731384445481E-2</c:v>
                </c:pt>
                <c:pt idx="10">
                  <c:v>5.9845559845559962E-2</c:v>
                </c:pt>
                <c:pt idx="11">
                  <c:v>1.7098731384445481E-2</c:v>
                </c:pt>
                <c:pt idx="12">
                  <c:v>0.10452289023717622</c:v>
                </c:pt>
                <c:pt idx="13">
                  <c:v>4.9917264202978838E-2</c:v>
                </c:pt>
                <c:pt idx="14">
                  <c:v>5.1847766133480272E-2</c:v>
                </c:pt>
                <c:pt idx="15">
                  <c:v>5.1847766133480272E-2</c:v>
                </c:pt>
                <c:pt idx="16">
                  <c:v>0.16161059018201893</c:v>
                </c:pt>
                <c:pt idx="17">
                  <c:v>5.4881412024269403E-2</c:v>
                </c:pt>
                <c:pt idx="18">
                  <c:v>7.2255929398786833E-2</c:v>
                </c:pt>
                <c:pt idx="19">
                  <c:v>1.4616657473800079E-2</c:v>
                </c:pt>
                <c:pt idx="20">
                  <c:v>0.24103695532266994</c:v>
                </c:pt>
                <c:pt idx="21">
                  <c:v>7.2255929398786833E-2</c:v>
                </c:pt>
                <c:pt idx="22">
                  <c:v>5.2399338113625453E-3</c:v>
                </c:pt>
                <c:pt idx="23">
                  <c:v>0.14920022062879226</c:v>
                </c:pt>
                <c:pt idx="24">
                  <c:v>4.9917264202978838E-2</c:v>
                </c:pt>
                <c:pt idx="25">
                  <c:v>1.7098731384445481E-2</c:v>
                </c:pt>
                <c:pt idx="26">
                  <c:v>5.1847766133480272E-2</c:v>
                </c:pt>
                <c:pt idx="27">
                  <c:v>9.4594594594594975E-2</c:v>
                </c:pt>
                <c:pt idx="28">
                  <c:v>6.9222283507997653E-2</c:v>
                </c:pt>
                <c:pt idx="29">
                  <c:v>6.1776061776061632E-2</c:v>
                </c:pt>
                <c:pt idx="30">
                  <c:v>9.6525096525096499E-2</c:v>
                </c:pt>
                <c:pt idx="31">
                  <c:v>5.1847766133480272E-2</c:v>
                </c:pt>
                <c:pt idx="32">
                  <c:v>5.1847766133480272E-2</c:v>
                </c:pt>
                <c:pt idx="33">
                  <c:v>5.9845559845559962E-2</c:v>
                </c:pt>
                <c:pt idx="34">
                  <c:v>0.17153888582460036</c:v>
                </c:pt>
                <c:pt idx="35">
                  <c:v>7.1704357418641163E-3</c:v>
                </c:pt>
                <c:pt idx="36">
                  <c:v>7.1704357418641163E-3</c:v>
                </c:pt>
                <c:pt idx="37">
                  <c:v>0.15113072255929391</c:v>
                </c:pt>
                <c:pt idx="38">
                  <c:v>2.9509100937672141E-2</c:v>
                </c:pt>
                <c:pt idx="39">
                  <c:v>2.9509100937672141E-2</c:v>
                </c:pt>
                <c:pt idx="40">
                  <c:v>0.14120242691671248</c:v>
                </c:pt>
                <c:pt idx="41">
                  <c:v>0.10645339216767764</c:v>
                </c:pt>
                <c:pt idx="42">
                  <c:v>5.2399338113624093E-2</c:v>
                </c:pt>
                <c:pt idx="43">
                  <c:v>5.1847766133480272E-2</c:v>
                </c:pt>
                <c:pt idx="44">
                  <c:v>8.4114726971869738E-2</c:v>
                </c:pt>
              </c:numCache>
            </c:numRef>
          </c:yVal>
        </c:ser>
        <c:ser>
          <c:idx val="1"/>
          <c:order val="1"/>
          <c:tx>
            <c:v>u odnosu na maksimum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squar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1'!$A$17:$A$61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'Serija 1'!$F$17:$F$61</c:f>
              <c:numCache>
                <c:formatCode>0.00</c:formatCode>
                <c:ptCount val="45"/>
                <c:pt idx="0">
                  <c:v>0.22600000000000001</c:v>
                </c:pt>
                <c:pt idx="1">
                  <c:v>0.2080000000000001</c:v>
                </c:pt>
                <c:pt idx="2">
                  <c:v>0.23600000000000004</c:v>
                </c:pt>
                <c:pt idx="3">
                  <c:v>0.23600000000000004</c:v>
                </c:pt>
                <c:pt idx="4">
                  <c:v>0.22600000000000001</c:v>
                </c:pt>
                <c:pt idx="5">
                  <c:v>0.21800000000000008</c:v>
                </c:pt>
                <c:pt idx="6">
                  <c:v>0.16400000000000006</c:v>
                </c:pt>
                <c:pt idx="7">
                  <c:v>0.24400000000000013</c:v>
                </c:pt>
                <c:pt idx="8">
                  <c:v>0.18200000000000011</c:v>
                </c:pt>
                <c:pt idx="9">
                  <c:v>0.2080000000000001</c:v>
                </c:pt>
                <c:pt idx="10">
                  <c:v>0.14600000000000016</c:v>
                </c:pt>
                <c:pt idx="11">
                  <c:v>0.2080000000000001</c:v>
                </c:pt>
                <c:pt idx="12">
                  <c:v>0.10999999999999996</c:v>
                </c:pt>
                <c:pt idx="13">
                  <c:v>0.15400000000000003</c:v>
                </c:pt>
                <c:pt idx="14">
                  <c:v>0.23600000000000004</c:v>
                </c:pt>
                <c:pt idx="15">
                  <c:v>0.23600000000000004</c:v>
                </c:pt>
                <c:pt idx="16">
                  <c:v>6.4000000000000098E-2</c:v>
                </c:pt>
                <c:pt idx="17">
                  <c:v>0.15000000000000008</c:v>
                </c:pt>
                <c:pt idx="18">
                  <c:v>0.13600000000000001</c:v>
                </c:pt>
                <c:pt idx="19">
                  <c:v>0.20600000000000004</c:v>
                </c:pt>
                <c:pt idx="20">
                  <c:v>0</c:v>
                </c:pt>
                <c:pt idx="21">
                  <c:v>0.13600000000000001</c:v>
                </c:pt>
                <c:pt idx="22">
                  <c:v>0.19000000000000003</c:v>
                </c:pt>
                <c:pt idx="23">
                  <c:v>7.4000000000000024E-2</c:v>
                </c:pt>
                <c:pt idx="24">
                  <c:v>0.15400000000000003</c:v>
                </c:pt>
                <c:pt idx="25">
                  <c:v>0.2080000000000001</c:v>
                </c:pt>
                <c:pt idx="26">
                  <c:v>0.23600000000000004</c:v>
                </c:pt>
                <c:pt idx="27">
                  <c:v>0.11799999999999997</c:v>
                </c:pt>
                <c:pt idx="28">
                  <c:v>0.25</c:v>
                </c:pt>
                <c:pt idx="29">
                  <c:v>0.24400000000000013</c:v>
                </c:pt>
                <c:pt idx="30">
                  <c:v>0.27200000000000002</c:v>
                </c:pt>
                <c:pt idx="31">
                  <c:v>0.23600000000000004</c:v>
                </c:pt>
                <c:pt idx="32">
                  <c:v>0.23600000000000004</c:v>
                </c:pt>
                <c:pt idx="33">
                  <c:v>0.14600000000000016</c:v>
                </c:pt>
                <c:pt idx="34">
                  <c:v>5.6000000000000064E-2</c:v>
                </c:pt>
                <c:pt idx="35">
                  <c:v>0.2</c:v>
                </c:pt>
                <c:pt idx="36">
                  <c:v>0.2</c:v>
                </c:pt>
                <c:pt idx="37">
                  <c:v>0.31600000000000017</c:v>
                </c:pt>
                <c:pt idx="38">
                  <c:v>0.21800000000000008</c:v>
                </c:pt>
                <c:pt idx="39">
                  <c:v>0.21800000000000008</c:v>
                </c:pt>
                <c:pt idx="40">
                  <c:v>0.30800000000000016</c:v>
                </c:pt>
                <c:pt idx="41">
                  <c:v>0.28000000000000008</c:v>
                </c:pt>
                <c:pt idx="42">
                  <c:v>0.15200000000000008</c:v>
                </c:pt>
                <c:pt idx="43">
                  <c:v>0.23600000000000004</c:v>
                </c:pt>
                <c:pt idx="44">
                  <c:v>0.26200000000000001</c:v>
                </c:pt>
              </c:numCache>
            </c:numRef>
          </c:yVal>
        </c:ser>
        <c:ser>
          <c:idx val="2"/>
          <c:order val="2"/>
          <c:tx>
            <c:v>u odnosu na minimum</c:v>
          </c:tx>
          <c:spPr>
            <a:ln w="15875">
              <a:solidFill>
                <a:schemeClr val="tx1"/>
              </a:solidFill>
              <a:prstDash val="sysDash"/>
            </a:ln>
          </c:spPr>
          <c:marker>
            <c:symbol val="triangl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1'!$A$17:$A$61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'Serija 1'!$G$17:$G$61</c:f>
              <c:numCache>
                <c:formatCode>0.00</c:formatCode>
                <c:ptCount val="45"/>
                <c:pt idx="0">
                  <c:v>0.13157894736842118</c:v>
                </c:pt>
                <c:pt idx="1">
                  <c:v>0.15789473684210545</c:v>
                </c:pt>
                <c:pt idx="2">
                  <c:v>0.11695906432748535</c:v>
                </c:pt>
                <c:pt idx="3">
                  <c:v>0.11695906432748535</c:v>
                </c:pt>
                <c:pt idx="4">
                  <c:v>0.13157894736842118</c:v>
                </c:pt>
                <c:pt idx="5">
                  <c:v>0.14327485380116978</c:v>
                </c:pt>
                <c:pt idx="6">
                  <c:v>0.22222222222222221</c:v>
                </c:pt>
                <c:pt idx="7">
                  <c:v>0.10526315789473682</c:v>
                </c:pt>
                <c:pt idx="8">
                  <c:v>0.19590643274853808</c:v>
                </c:pt>
                <c:pt idx="9">
                  <c:v>0.15789473684210545</c:v>
                </c:pt>
                <c:pt idx="10">
                  <c:v>0.24853801169590642</c:v>
                </c:pt>
                <c:pt idx="11">
                  <c:v>0.15789473684210545</c:v>
                </c:pt>
                <c:pt idx="12">
                  <c:v>0.30116959064327492</c:v>
                </c:pt>
                <c:pt idx="13">
                  <c:v>0.23684210526315805</c:v>
                </c:pt>
                <c:pt idx="14">
                  <c:v>0.11695906432748535</c:v>
                </c:pt>
                <c:pt idx="15">
                  <c:v>0.11695906432748535</c:v>
                </c:pt>
                <c:pt idx="16">
                  <c:v>0.36842105263157876</c:v>
                </c:pt>
                <c:pt idx="17">
                  <c:v>0.24269005847953221</c:v>
                </c:pt>
                <c:pt idx="18">
                  <c:v>0.26315789473684231</c:v>
                </c:pt>
                <c:pt idx="19">
                  <c:v>0.16081871345029256</c:v>
                </c:pt>
                <c:pt idx="20">
                  <c:v>0.46198830409356745</c:v>
                </c:pt>
                <c:pt idx="21">
                  <c:v>0.26315789473684231</c:v>
                </c:pt>
                <c:pt idx="22">
                  <c:v>0.18421052631578938</c:v>
                </c:pt>
                <c:pt idx="23">
                  <c:v>0.35380116959064362</c:v>
                </c:pt>
                <c:pt idx="24">
                  <c:v>0.23684210526315805</c:v>
                </c:pt>
                <c:pt idx="25">
                  <c:v>0.15789473684210545</c:v>
                </c:pt>
                <c:pt idx="26">
                  <c:v>0.11695906432748535</c:v>
                </c:pt>
                <c:pt idx="27">
                  <c:v>0.28947368421052638</c:v>
                </c:pt>
                <c:pt idx="28">
                  <c:v>9.6491228070175461E-2</c:v>
                </c:pt>
                <c:pt idx="29">
                  <c:v>0.10526315789473682</c:v>
                </c:pt>
                <c:pt idx="30">
                  <c:v>6.4327485380117039E-2</c:v>
                </c:pt>
                <c:pt idx="31">
                  <c:v>0.11695906432748535</c:v>
                </c:pt>
                <c:pt idx="32">
                  <c:v>0.11695906432748535</c:v>
                </c:pt>
                <c:pt idx="33">
                  <c:v>0.24853801169590642</c:v>
                </c:pt>
                <c:pt idx="34">
                  <c:v>0.38011695906432763</c:v>
                </c:pt>
                <c:pt idx="35">
                  <c:v>0.16959064327485382</c:v>
                </c:pt>
                <c:pt idx="36">
                  <c:v>0.16959064327485382</c:v>
                </c:pt>
                <c:pt idx="37">
                  <c:v>0</c:v>
                </c:pt>
                <c:pt idx="38">
                  <c:v>0.14327485380116978</c:v>
                </c:pt>
                <c:pt idx="39">
                  <c:v>0.14327485380116978</c:v>
                </c:pt>
                <c:pt idx="40">
                  <c:v>1.169590643274855E-2</c:v>
                </c:pt>
                <c:pt idx="41">
                  <c:v>5.2631578947368474E-2</c:v>
                </c:pt>
                <c:pt idx="42">
                  <c:v>0.23976608187134535</c:v>
                </c:pt>
                <c:pt idx="43">
                  <c:v>0.11695906432748535</c:v>
                </c:pt>
                <c:pt idx="44">
                  <c:v>7.8947368421052641E-2</c:v>
                </c:pt>
              </c:numCache>
            </c:numRef>
          </c:yVal>
        </c:ser>
        <c:axId val="102796288"/>
        <c:axId val="102807808"/>
      </c:scatterChart>
      <c:valAx>
        <c:axId val="102796288"/>
        <c:scaling>
          <c:orientation val="minMax"/>
          <c:max val="45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4940655723119366"/>
              <c:y val="0.87562110291769224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807808"/>
        <c:crosses val="autoZero"/>
        <c:crossBetween val="midCat"/>
        <c:majorUnit val="5"/>
      </c:valAx>
      <c:valAx>
        <c:axId val="102807808"/>
        <c:scaling>
          <c:orientation val="minMax"/>
          <c:max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>
                    <a:latin typeface="Calibri"/>
                    <a:cs typeface="Calibri"/>
                  </a:rPr>
                  <a:t>δϕ</a:t>
                </a:r>
                <a:r>
                  <a:rPr lang="x-none" baseline="-25000">
                    <a:latin typeface="Calibri"/>
                    <a:cs typeface="Calibri"/>
                  </a:rPr>
                  <a:t>rel</a:t>
                </a:r>
                <a:endParaRPr lang="en-US" baseline="-25000"/>
              </a:p>
            </c:rich>
          </c:tx>
          <c:layout/>
        </c:title>
        <c:numFmt formatCode="0.00" sourceLinked="1"/>
        <c:tickLblPos val="nextTo"/>
        <c:spPr>
          <a:ln>
            <a:solidFill>
              <a:sysClr val="windowText" lastClr="000000"/>
            </a:solidFill>
          </a:ln>
        </c:spPr>
        <c:crossAx val="10279628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8.5068144259745279E-2"/>
          <c:y val="0.92562429696288084"/>
          <c:w val="0.85526046532319189"/>
          <c:h val="6.3792581482870314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Grafički prikaz empirijske i teorijske</a:t>
            </a:r>
            <a:r>
              <a:rPr lang="x-none" baseline="0"/>
              <a:t> raspodele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5.8212099216886276E-2"/>
          <c:y val="0.11011951665830336"/>
          <c:w val="0.94157780452472661"/>
          <c:h val="0.78028176284300899"/>
        </c:manualLayout>
      </c:layout>
      <c:barChart>
        <c:barDir val="col"/>
        <c:grouping val="clustered"/>
        <c:ser>
          <c:idx val="1"/>
          <c:order val="1"/>
          <c:tx>
            <c:v>Empirijska raspodela</c:v>
          </c:tx>
          <c:spPr>
            <a:noFill/>
            <a:ln w="19050">
              <a:solidFill>
                <a:sysClr val="windowText" lastClr="000000"/>
              </a:solidFill>
            </a:ln>
          </c:spPr>
          <c:cat>
            <c:numRef>
              <c:f>'Serija 1'!$I$28:$I$53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'Serija 1'!$M$28:$M$53</c:f>
              <c:numCache>
                <c:formatCode>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8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  <c:pt idx="22">
                  <c:v>4</c:v>
                </c:pt>
                <c:pt idx="23">
                  <c:v>8</c:v>
                </c:pt>
                <c:pt idx="24">
                  <c:v>2</c:v>
                </c:pt>
                <c:pt idx="25">
                  <c:v>4</c:v>
                </c:pt>
              </c:numCache>
            </c:numRef>
          </c:val>
        </c:ser>
        <c:gapWidth val="0"/>
        <c:axId val="102820480"/>
        <c:axId val="102851328"/>
      </c:barChart>
      <c:scatterChart>
        <c:scatterStyle val="smoothMarker"/>
        <c:ser>
          <c:idx val="0"/>
          <c:order val="0"/>
          <c:tx>
            <c:v>Teorijska raspodela</c:v>
          </c:tx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'Serija 1'!$I$28:$I$53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xVal>
          <c:yVal>
            <c:numRef>
              <c:f>'Serija 1'!$O$28:$O$53</c:f>
              <c:numCache>
                <c:formatCode>0.00</c:formatCode>
                <c:ptCount val="26"/>
                <c:pt idx="0">
                  <c:v>0.51430867303987582</c:v>
                </c:pt>
                <c:pt idx="1">
                  <c:v>0.66955776488648444</c:v>
                </c:pt>
                <c:pt idx="2">
                  <c:v>0.85203428973056639</c:v>
                </c:pt>
                <c:pt idx="3">
                  <c:v>1.0598170806832969</c:v>
                </c:pt>
                <c:pt idx="4">
                  <c:v>1.2885746267636375</c:v>
                </c:pt>
                <c:pt idx="5">
                  <c:v>1.5314155605338622</c:v>
                </c:pt>
                <c:pt idx="6">
                  <c:v>1.7790221488643219</c:v>
                </c:pt>
                <c:pt idx="7">
                  <c:v>2.0201074669099359</c:v>
                </c:pt>
                <c:pt idx="8">
                  <c:v>2.2421900039825431</c:v>
                </c:pt>
                <c:pt idx="9">
                  <c:v>2.4326250219970986</c:v>
                </c:pt>
                <c:pt idx="10">
                  <c:v>2.5797804448815214</c:v>
                </c:pt>
                <c:pt idx="11">
                  <c:v>2.6742077469075416</c:v>
                </c:pt>
                <c:pt idx="12">
                  <c:v>2.7096447622974997</c:v>
                </c:pt>
                <c:pt idx="13">
                  <c:v>2.6837026369132717</c:v>
                </c:pt>
                <c:pt idx="14">
                  <c:v>2.5981322101040876</c:v>
                </c:pt>
                <c:pt idx="15">
                  <c:v>2.4586285508437595</c:v>
                </c:pt>
                <c:pt idx="16">
                  <c:v>2.27420397032324</c:v>
                </c:pt>
                <c:pt idx="17">
                  <c:v>2.0562254283328971</c:v>
                </c:pt>
                <c:pt idx="18">
                  <c:v>1.817259119946361</c:v>
                </c:pt>
                <c:pt idx="19">
                  <c:v>1.5698848843716937</c:v>
                </c:pt>
                <c:pt idx="20">
                  <c:v>1.325633828010776</c:v>
                </c:pt>
                <c:pt idx="21">
                  <c:v>1.0941683987420683</c:v>
                </c:pt>
                <c:pt idx="22">
                  <c:v>0.88277408697714022</c:v>
                </c:pt>
                <c:pt idx="23">
                  <c:v>0.69617721379791841</c:v>
                </c:pt>
                <c:pt idx="24">
                  <c:v>0.5366545946807576</c:v>
                </c:pt>
                <c:pt idx="25">
                  <c:v>0.40436608085787418</c:v>
                </c:pt>
              </c:numCache>
            </c:numRef>
          </c:yVal>
          <c:smooth val="1"/>
        </c:ser>
        <c:axId val="102820480"/>
        <c:axId val="102851328"/>
      </c:scatterChart>
      <c:catAx>
        <c:axId val="102820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Broj klase K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499079281756542"/>
              <c:y val="0.94636670416197843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102851328"/>
        <c:crosses val="autoZero"/>
        <c:auto val="1"/>
        <c:lblAlgn val="ctr"/>
        <c:lblOffset val="100"/>
      </c:catAx>
      <c:valAx>
        <c:axId val="102851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f</a:t>
                </a:r>
                <a:r>
                  <a:rPr lang="x-none" baseline="-25000"/>
                  <a:t>e</a:t>
                </a:r>
                <a:r>
                  <a:rPr lang="x-none"/>
                  <a:t>,</a:t>
                </a:r>
                <a:r>
                  <a:rPr lang="x-none" baseline="0"/>
                  <a:t> f</a:t>
                </a:r>
                <a:r>
                  <a:rPr lang="x-none" baseline="-25000"/>
                  <a:t>t</a:t>
                </a:r>
                <a:endParaRPr lang="en-US" baseline="-25000"/>
              </a:p>
            </c:rich>
          </c:tx>
          <c:layout/>
        </c:title>
        <c:numFmt formatCode="0" sourceLinked="1"/>
        <c:tickLblPos val="nextTo"/>
        <c:spPr>
          <a:ln>
            <a:solidFill>
              <a:sysClr val="windowText" lastClr="000000"/>
            </a:solidFill>
          </a:ln>
        </c:spPr>
        <c:crossAx val="10282048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8523867849852205"/>
          <c:y val="0.16254829257453957"/>
          <c:w val="0.1650542571067507"/>
          <c:h val="0.19218264383618716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EEROR BARS </a:t>
            </a:r>
            <a:r>
              <a:rPr lang="en-US" dirty="0" err="1" smtClean="0"/>
              <a:t>dijagram</a:t>
            </a:r>
            <a:endParaRPr lang="en-US" dirty="0"/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'Serija 1'!$Q$17:$Q$61</c:f>
                <c:numCache>
                  <c:formatCode>General</c:formatCode>
                  <c:ptCount val="45"/>
                  <c:pt idx="0">
                    <c:v>0.15893270821842173</c:v>
                  </c:pt>
                  <c:pt idx="1">
                    <c:v>6.8907887479315311E-2</c:v>
                  </c:pt>
                  <c:pt idx="2">
                    <c:v>0.20894649751792568</c:v>
                  </c:pt>
                  <c:pt idx="3">
                    <c:v>0.20894649751792568</c:v>
                  </c:pt>
                  <c:pt idx="4">
                    <c:v>0.15893270821842173</c:v>
                  </c:pt>
                  <c:pt idx="5">
                    <c:v>0.11892167677881876</c:v>
                  </c:pt>
                  <c:pt idx="6">
                    <c:v>0.1511527854385003</c:v>
                  </c:pt>
                  <c:pt idx="7">
                    <c:v>0.2489575289575284</c:v>
                  </c:pt>
                  <c:pt idx="8">
                    <c:v>6.1127964699393952E-2</c:v>
                  </c:pt>
                  <c:pt idx="9">
                    <c:v>6.8907887479315311E-2</c:v>
                  </c:pt>
                  <c:pt idx="10">
                    <c:v>0.24117760617760664</c:v>
                  </c:pt>
                  <c:pt idx="11">
                    <c:v>6.8907887479315311E-2</c:v>
                  </c:pt>
                  <c:pt idx="12">
                    <c:v>0.42122724765582031</c:v>
                  </c:pt>
                  <c:pt idx="13">
                    <c:v>0.20116657473800453</c:v>
                  </c:pt>
                  <c:pt idx="14">
                    <c:v>0.20894649751792568</c:v>
                  </c:pt>
                  <c:pt idx="15">
                    <c:v>0.20894649751792568</c:v>
                  </c:pt>
                  <c:pt idx="16">
                    <c:v>0.65129067843353683</c:v>
                  </c:pt>
                  <c:pt idx="17">
                    <c:v>0.22117209045780561</c:v>
                  </c:pt>
                  <c:pt idx="18">
                    <c:v>0.29119139547711093</c:v>
                  </c:pt>
                  <c:pt idx="19">
                    <c:v>5.890512961941434E-2</c:v>
                  </c:pt>
                  <c:pt idx="20">
                    <c:v>0.97137892995035957</c:v>
                  </c:pt>
                  <c:pt idx="21">
                    <c:v>0.29119139547711093</c:v>
                  </c:pt>
                  <c:pt idx="22">
                    <c:v>2.1116933259791044E-2</c:v>
                  </c:pt>
                  <c:pt idx="23">
                    <c:v>0.60127688913403288</c:v>
                  </c:pt>
                  <c:pt idx="24">
                    <c:v>0.20116657473800453</c:v>
                  </c:pt>
                  <c:pt idx="25">
                    <c:v>6.8907887479315311E-2</c:v>
                  </c:pt>
                  <c:pt idx="26">
                    <c:v>0.20894649751792568</c:v>
                  </c:pt>
                  <c:pt idx="27">
                    <c:v>0.38121621621621732</c:v>
                  </c:pt>
                  <c:pt idx="28">
                    <c:v>0.27896580253723041</c:v>
                  </c:pt>
                  <c:pt idx="29">
                    <c:v>0.2489575289575284</c:v>
                  </c:pt>
                  <c:pt idx="30">
                    <c:v>0.38899613899613816</c:v>
                  </c:pt>
                  <c:pt idx="31">
                    <c:v>0.20894649751792568</c:v>
                  </c:pt>
                  <c:pt idx="32">
                    <c:v>0.20894649751792568</c:v>
                  </c:pt>
                  <c:pt idx="33">
                    <c:v>0.24117760617760664</c:v>
                  </c:pt>
                  <c:pt idx="34">
                    <c:v>0.69130170987313921</c:v>
                  </c:pt>
                  <c:pt idx="35">
                    <c:v>2.8896856039712378E-2</c:v>
                  </c:pt>
                  <c:pt idx="36">
                    <c:v>2.8896856039712378E-2</c:v>
                  </c:pt>
                  <c:pt idx="37">
                    <c:v>0.60905681191395422</c:v>
                  </c:pt>
                  <c:pt idx="38">
                    <c:v>0.11892167677881876</c:v>
                  </c:pt>
                  <c:pt idx="39">
                    <c:v>0.11892167677881876</c:v>
                  </c:pt>
                  <c:pt idx="40">
                    <c:v>0.5690457804743515</c:v>
                  </c:pt>
                  <c:pt idx="41">
                    <c:v>0.42900717043574121</c:v>
                  </c:pt>
                  <c:pt idx="42">
                    <c:v>0.21116933259790527</c:v>
                  </c:pt>
                  <c:pt idx="43">
                    <c:v>0.20894649751792568</c:v>
                  </c:pt>
                  <c:pt idx="44">
                    <c:v>0.33898234969663488</c:v>
                  </c:pt>
                </c:numCache>
              </c:numRef>
            </c:plus>
            <c:minus>
              <c:numRef>
                <c:f>'Serija 1'!$Q$17:$Q$61</c:f>
                <c:numCache>
                  <c:formatCode>General</c:formatCode>
                  <c:ptCount val="45"/>
                  <c:pt idx="0">
                    <c:v>0.15893270821842173</c:v>
                  </c:pt>
                  <c:pt idx="1">
                    <c:v>6.8907887479315311E-2</c:v>
                  </c:pt>
                  <c:pt idx="2">
                    <c:v>0.20894649751792568</c:v>
                  </c:pt>
                  <c:pt idx="3">
                    <c:v>0.20894649751792568</c:v>
                  </c:pt>
                  <c:pt idx="4">
                    <c:v>0.15893270821842173</c:v>
                  </c:pt>
                  <c:pt idx="5">
                    <c:v>0.11892167677881876</c:v>
                  </c:pt>
                  <c:pt idx="6">
                    <c:v>0.1511527854385003</c:v>
                  </c:pt>
                  <c:pt idx="7">
                    <c:v>0.2489575289575284</c:v>
                  </c:pt>
                  <c:pt idx="8">
                    <c:v>6.1127964699393952E-2</c:v>
                  </c:pt>
                  <c:pt idx="9">
                    <c:v>6.8907887479315311E-2</c:v>
                  </c:pt>
                  <c:pt idx="10">
                    <c:v>0.24117760617760664</c:v>
                  </c:pt>
                  <c:pt idx="11">
                    <c:v>6.8907887479315311E-2</c:v>
                  </c:pt>
                  <c:pt idx="12">
                    <c:v>0.42122724765582031</c:v>
                  </c:pt>
                  <c:pt idx="13">
                    <c:v>0.20116657473800453</c:v>
                  </c:pt>
                  <c:pt idx="14">
                    <c:v>0.20894649751792568</c:v>
                  </c:pt>
                  <c:pt idx="15">
                    <c:v>0.20894649751792568</c:v>
                  </c:pt>
                  <c:pt idx="16">
                    <c:v>0.65129067843353683</c:v>
                  </c:pt>
                  <c:pt idx="17">
                    <c:v>0.22117209045780561</c:v>
                  </c:pt>
                  <c:pt idx="18">
                    <c:v>0.29119139547711093</c:v>
                  </c:pt>
                  <c:pt idx="19">
                    <c:v>5.890512961941434E-2</c:v>
                  </c:pt>
                  <c:pt idx="20">
                    <c:v>0.97137892995035957</c:v>
                  </c:pt>
                  <c:pt idx="21">
                    <c:v>0.29119139547711093</c:v>
                  </c:pt>
                  <c:pt idx="22">
                    <c:v>2.1116933259791044E-2</c:v>
                  </c:pt>
                  <c:pt idx="23">
                    <c:v>0.60127688913403288</c:v>
                  </c:pt>
                  <c:pt idx="24">
                    <c:v>0.20116657473800453</c:v>
                  </c:pt>
                  <c:pt idx="25">
                    <c:v>6.8907887479315311E-2</c:v>
                  </c:pt>
                  <c:pt idx="26">
                    <c:v>0.20894649751792568</c:v>
                  </c:pt>
                  <c:pt idx="27">
                    <c:v>0.38121621621621732</c:v>
                  </c:pt>
                  <c:pt idx="28">
                    <c:v>0.27896580253723041</c:v>
                  </c:pt>
                  <c:pt idx="29">
                    <c:v>0.2489575289575284</c:v>
                  </c:pt>
                  <c:pt idx="30">
                    <c:v>0.38899613899613816</c:v>
                  </c:pt>
                  <c:pt idx="31">
                    <c:v>0.20894649751792568</c:v>
                  </c:pt>
                  <c:pt idx="32">
                    <c:v>0.20894649751792568</c:v>
                  </c:pt>
                  <c:pt idx="33">
                    <c:v>0.24117760617760664</c:v>
                  </c:pt>
                  <c:pt idx="34">
                    <c:v>0.69130170987313921</c:v>
                  </c:pt>
                  <c:pt idx="35">
                    <c:v>2.8896856039712378E-2</c:v>
                  </c:pt>
                  <c:pt idx="36">
                    <c:v>2.8896856039712378E-2</c:v>
                  </c:pt>
                  <c:pt idx="37">
                    <c:v>0.60905681191395422</c:v>
                  </c:pt>
                  <c:pt idx="38">
                    <c:v>0.11892167677881876</c:v>
                  </c:pt>
                  <c:pt idx="39">
                    <c:v>0.11892167677881876</c:v>
                  </c:pt>
                  <c:pt idx="40">
                    <c:v>0.5690457804743515</c:v>
                  </c:pt>
                  <c:pt idx="41">
                    <c:v>0.42900717043574121</c:v>
                  </c:pt>
                  <c:pt idx="42">
                    <c:v>0.21116933259790527</c:v>
                  </c:pt>
                  <c:pt idx="43">
                    <c:v>0.20894649751792568</c:v>
                  </c:pt>
                  <c:pt idx="44">
                    <c:v>0.33898234969663488</c:v>
                  </c:pt>
                </c:numCache>
              </c:numRef>
            </c:minus>
          </c:errBars>
          <c:xVal>
            <c:numRef>
              <c:f>'Serija 1'!$A$17:$A$61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'Serija 1'!$B$17:$B$61</c:f>
              <c:numCache>
                <c:formatCode>General</c:formatCode>
                <c:ptCount val="45"/>
                <c:pt idx="0">
                  <c:v>3.8699999999999997</c:v>
                </c:pt>
                <c:pt idx="1">
                  <c:v>3.96</c:v>
                </c:pt>
                <c:pt idx="2">
                  <c:v>3.82</c:v>
                </c:pt>
                <c:pt idx="3">
                  <c:v>3.82</c:v>
                </c:pt>
                <c:pt idx="4">
                  <c:v>3.8699999999999997</c:v>
                </c:pt>
                <c:pt idx="5">
                  <c:v>3.9099999999999997</c:v>
                </c:pt>
                <c:pt idx="6">
                  <c:v>4.18</c:v>
                </c:pt>
                <c:pt idx="7">
                  <c:v>3.7800000000000002</c:v>
                </c:pt>
                <c:pt idx="8">
                  <c:v>4.09</c:v>
                </c:pt>
                <c:pt idx="9">
                  <c:v>3.96</c:v>
                </c:pt>
                <c:pt idx="10">
                  <c:v>4.2699999999999996</c:v>
                </c:pt>
                <c:pt idx="11">
                  <c:v>3.96</c:v>
                </c:pt>
                <c:pt idx="12">
                  <c:v>4.45</c:v>
                </c:pt>
                <c:pt idx="13">
                  <c:v>4.2300000000000004</c:v>
                </c:pt>
                <c:pt idx="14">
                  <c:v>3.82</c:v>
                </c:pt>
                <c:pt idx="15" formatCode="0.00">
                  <c:v>3.82</c:v>
                </c:pt>
                <c:pt idx="16" formatCode="0.00">
                  <c:v>4.68</c:v>
                </c:pt>
                <c:pt idx="17" formatCode="0.00">
                  <c:v>4.25</c:v>
                </c:pt>
                <c:pt idx="18" formatCode="0.00">
                  <c:v>4.3199999999999985</c:v>
                </c:pt>
                <c:pt idx="19" formatCode="0.00">
                  <c:v>3.9699999999999998</c:v>
                </c:pt>
                <c:pt idx="20" formatCode="0.00">
                  <c:v>5</c:v>
                </c:pt>
                <c:pt idx="21" formatCode="0.00">
                  <c:v>4.3199999999999985</c:v>
                </c:pt>
                <c:pt idx="22" formatCode="0.00">
                  <c:v>4.05</c:v>
                </c:pt>
                <c:pt idx="23" formatCode="0.00">
                  <c:v>4.63</c:v>
                </c:pt>
                <c:pt idx="24" formatCode="0.00">
                  <c:v>4.2300000000000004</c:v>
                </c:pt>
                <c:pt idx="25" formatCode="0.00">
                  <c:v>3.96</c:v>
                </c:pt>
                <c:pt idx="26" formatCode="0.00">
                  <c:v>3.82</c:v>
                </c:pt>
                <c:pt idx="27" formatCode="0.00">
                  <c:v>4.41</c:v>
                </c:pt>
                <c:pt idx="28" formatCode="0.00">
                  <c:v>3.75</c:v>
                </c:pt>
                <c:pt idx="29" formatCode="0.00">
                  <c:v>3.7800000000000002</c:v>
                </c:pt>
                <c:pt idx="30" formatCode="0.00">
                  <c:v>3.64</c:v>
                </c:pt>
                <c:pt idx="31" formatCode="0.00">
                  <c:v>3.82</c:v>
                </c:pt>
                <c:pt idx="32" formatCode="0.00">
                  <c:v>3.82</c:v>
                </c:pt>
                <c:pt idx="33" formatCode="0.00">
                  <c:v>4.2699999999999996</c:v>
                </c:pt>
                <c:pt idx="34" formatCode="0.00">
                  <c:v>4.72</c:v>
                </c:pt>
                <c:pt idx="35" formatCode="0.00">
                  <c:v>4</c:v>
                </c:pt>
                <c:pt idx="36" formatCode="0.00">
                  <c:v>4</c:v>
                </c:pt>
                <c:pt idx="37" formatCode="0.00">
                  <c:v>3.42</c:v>
                </c:pt>
                <c:pt idx="38" formatCode="0.00">
                  <c:v>3.9099999999999997</c:v>
                </c:pt>
                <c:pt idx="39" formatCode="0.00">
                  <c:v>3.9099999999999997</c:v>
                </c:pt>
                <c:pt idx="40" formatCode="0.00">
                  <c:v>3.46</c:v>
                </c:pt>
                <c:pt idx="41" formatCode="0.00">
                  <c:v>3.6</c:v>
                </c:pt>
                <c:pt idx="42" formatCode="0.00">
                  <c:v>4.24</c:v>
                </c:pt>
                <c:pt idx="43" formatCode="0.00">
                  <c:v>3.82</c:v>
                </c:pt>
                <c:pt idx="44" formatCode="0.00">
                  <c:v>3.69</c:v>
                </c:pt>
              </c:numCache>
            </c:numRef>
          </c:yVal>
        </c:ser>
        <c:axId val="102861824"/>
        <c:axId val="102876288"/>
      </c:scatterChart>
      <c:valAx>
        <c:axId val="102861824"/>
        <c:scaling>
          <c:orientation val="minMax"/>
          <c:max val="45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Redni</a:t>
                </a:r>
                <a:r>
                  <a:rPr lang="en-US" baseline="0"/>
                  <a:t> br.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6267125984251967"/>
              <c:y val="0.87868037328667303"/>
            </c:manualLayout>
          </c:layout>
        </c:title>
        <c:numFmt formatCode="General" sourceLinked="1"/>
        <c:tickLblPos val="nextTo"/>
        <c:crossAx val="102876288"/>
        <c:crosses val="autoZero"/>
        <c:crossBetween val="midCat"/>
        <c:majorUnit val="5"/>
      </c:valAx>
      <c:valAx>
        <c:axId val="102876288"/>
        <c:scaling>
          <c:orientation val="minMax"/>
          <c:max val="6"/>
          <c:min val="2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 (s)</a:t>
                </a:r>
              </a:p>
            </c:rich>
          </c:tx>
          <c:layout>
            <c:manualLayout>
              <c:xMode val="edge"/>
              <c:yMode val="edge"/>
              <c:x val="4.722222222222227E-2"/>
              <c:y val="0.30022346165062735"/>
            </c:manualLayout>
          </c:layout>
        </c:title>
        <c:numFmt formatCode="General" sourceLinked="1"/>
        <c:tickLblPos val="nextTo"/>
        <c:crossAx val="102861824"/>
        <c:crosses val="autoZero"/>
        <c:crossBetween val="midCat"/>
        <c:majorUnit val="0.5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Dijagram </a:t>
            </a:r>
            <a:r>
              <a:rPr lang="en-US" dirty="0" err="1" smtClean="0"/>
              <a:t>relativnih</a:t>
            </a:r>
            <a:r>
              <a:rPr lang="en-US" dirty="0" smtClean="0"/>
              <a:t> </a:t>
            </a:r>
            <a:r>
              <a:rPr lang="x-none" smtClean="0"/>
              <a:t>grešaka</a:t>
            </a:r>
            <a:endParaRPr lang="en-US" dirty="0"/>
          </a:p>
        </c:rich>
      </c:tx>
      <c:layout>
        <c:manualLayout>
          <c:xMode val="edge"/>
          <c:yMode val="edge"/>
          <c:x val="0.30774489523555443"/>
          <c:y val="7.0555069505200754E-3"/>
        </c:manualLayout>
      </c:layout>
      <c:overlay val="1"/>
    </c:title>
    <c:plotArea>
      <c:layout>
        <c:manualLayout>
          <c:layoutTarget val="inner"/>
          <c:xMode val="edge"/>
          <c:yMode val="edge"/>
          <c:x val="7.3966976350178612E-2"/>
          <c:y val="0.1008782235553889"/>
          <c:w val="0.90510478161032759"/>
          <c:h val="0.7060179016084529"/>
        </c:manualLayout>
      </c:layout>
      <c:scatterChart>
        <c:scatterStyle val="lineMarker"/>
        <c:ser>
          <c:idx val="0"/>
          <c:order val="0"/>
          <c:tx>
            <c:v>u odnosu na srednju vrednost</c:v>
          </c:tx>
          <c:spPr>
            <a:ln w="15875">
              <a:solidFill>
                <a:sysClr val="windowText" lastClr="000000"/>
              </a:solidFill>
            </a:ln>
          </c:spPr>
          <c:marker>
            <c:symbol val="circle"/>
            <c:size val="4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1'!$E$17:$E$31</c:f>
              <c:numCache>
                <c:formatCode>0.00</c:formatCode>
                <c:ptCount val="15"/>
                <c:pt idx="0">
                  <c:v>3.2338723120520114E-2</c:v>
                </c:pt>
                <c:pt idx="1">
                  <c:v>9.8349724954159296E-3</c:v>
                </c:pt>
                <c:pt idx="2">
                  <c:v>4.4840806801133594E-2</c:v>
                </c:pt>
                <c:pt idx="3">
                  <c:v>4.4840806801133594E-2</c:v>
                </c:pt>
                <c:pt idx="4">
                  <c:v>3.2338723120520114E-2</c:v>
                </c:pt>
                <c:pt idx="5">
                  <c:v>2.2337056176029366E-2</c:v>
                </c:pt>
                <c:pt idx="6">
                  <c:v>4.5174195699283069E-2</c:v>
                </c:pt>
                <c:pt idx="7">
                  <c:v>5.4842473745624405E-2</c:v>
                </c:pt>
                <c:pt idx="8">
                  <c:v>2.2670445074179021E-2</c:v>
                </c:pt>
                <c:pt idx="9">
                  <c:v>9.8349724954159296E-3</c:v>
                </c:pt>
                <c:pt idx="10">
                  <c:v>6.767794632438727E-2</c:v>
                </c:pt>
                <c:pt idx="11">
                  <c:v>9.8349724954159296E-3</c:v>
                </c:pt>
                <c:pt idx="12">
                  <c:v>0.11268544757459582</c:v>
                </c:pt>
                <c:pt idx="13">
                  <c:v>5.7676279379896778E-2</c:v>
                </c:pt>
                <c:pt idx="14">
                  <c:v>4.4840806801133594E-2</c:v>
                </c:pt>
              </c:numCache>
            </c:numRef>
          </c:yVal>
        </c:ser>
        <c:ser>
          <c:idx val="1"/>
          <c:order val="1"/>
          <c:tx>
            <c:v>u odnosu na maksimum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squar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1'!$F$17:$F$31</c:f>
              <c:numCache>
                <c:formatCode>0.00</c:formatCode>
                <c:ptCount val="15"/>
                <c:pt idx="0">
                  <c:v>0.13033707865168537</c:v>
                </c:pt>
                <c:pt idx="1">
                  <c:v>0.11011235955056184</c:v>
                </c:pt>
                <c:pt idx="2">
                  <c:v>0.14157303370786536</c:v>
                </c:pt>
                <c:pt idx="3">
                  <c:v>0.14157303370786536</c:v>
                </c:pt>
                <c:pt idx="4">
                  <c:v>0.13033707865168537</c:v>
                </c:pt>
                <c:pt idx="5">
                  <c:v>0.12134831460674143</c:v>
                </c:pt>
                <c:pt idx="6">
                  <c:v>6.0674157303370856E-2</c:v>
                </c:pt>
                <c:pt idx="7">
                  <c:v>0.15056179775280926</c:v>
                </c:pt>
                <c:pt idx="8">
                  <c:v>8.0898876404494557E-2</c:v>
                </c:pt>
                <c:pt idx="9">
                  <c:v>0.11011235955056184</c:v>
                </c:pt>
                <c:pt idx="10">
                  <c:v>4.0449438202247327E-2</c:v>
                </c:pt>
                <c:pt idx="11">
                  <c:v>0.11011235955056184</c:v>
                </c:pt>
                <c:pt idx="12">
                  <c:v>0</c:v>
                </c:pt>
                <c:pt idx="13">
                  <c:v>4.9438202247190983E-2</c:v>
                </c:pt>
                <c:pt idx="14">
                  <c:v>0.14157303370786536</c:v>
                </c:pt>
              </c:numCache>
            </c:numRef>
          </c:yVal>
        </c:ser>
        <c:ser>
          <c:idx val="2"/>
          <c:order val="2"/>
          <c:tx>
            <c:v>u odnosu na minimum</c:v>
          </c:tx>
          <c:spPr>
            <a:ln w="15875">
              <a:solidFill>
                <a:schemeClr val="tx1"/>
              </a:solidFill>
              <a:prstDash val="sysDash"/>
            </a:ln>
          </c:spPr>
          <c:marker>
            <c:symbol val="triangle"/>
            <c:size val="4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1'!$G$17:$G$31</c:f>
              <c:numCache>
                <c:formatCode>0.00</c:formatCode>
                <c:ptCount val="15"/>
                <c:pt idx="0">
                  <c:v>2.3809523809523891E-2</c:v>
                </c:pt>
                <c:pt idx="1">
                  <c:v>4.7619047619047693E-2</c:v>
                </c:pt>
                <c:pt idx="2">
                  <c:v>1.0582010582010595E-2</c:v>
                </c:pt>
                <c:pt idx="3">
                  <c:v>1.0582010582010595E-2</c:v>
                </c:pt>
                <c:pt idx="4">
                  <c:v>2.3809523809523891E-2</c:v>
                </c:pt>
                <c:pt idx="5">
                  <c:v>3.4391534391534473E-2</c:v>
                </c:pt>
                <c:pt idx="6">
                  <c:v>0.10582010582010587</c:v>
                </c:pt>
                <c:pt idx="7">
                  <c:v>0</c:v>
                </c:pt>
                <c:pt idx="8">
                  <c:v>8.2010582010582034E-2</c:v>
                </c:pt>
                <c:pt idx="9">
                  <c:v>4.7619047619047693E-2</c:v>
                </c:pt>
                <c:pt idx="10">
                  <c:v>0.12962962962962934</c:v>
                </c:pt>
                <c:pt idx="11">
                  <c:v>4.7619047619047693E-2</c:v>
                </c:pt>
                <c:pt idx="12">
                  <c:v>0.17724867724867735</c:v>
                </c:pt>
                <c:pt idx="13">
                  <c:v>0.11904761904761922</c:v>
                </c:pt>
                <c:pt idx="14">
                  <c:v>1.0582010582010595E-2</c:v>
                </c:pt>
              </c:numCache>
            </c:numRef>
          </c:yVal>
        </c:ser>
        <c:axId val="100694656"/>
        <c:axId val="100717696"/>
      </c:scatterChart>
      <c:valAx>
        <c:axId val="100694656"/>
        <c:scaling>
          <c:orientation val="minMax"/>
          <c:max val="15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4940655723119366"/>
              <c:y val="0.87562110291769246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0717696"/>
        <c:crosses val="autoZero"/>
        <c:crossBetween val="midCat"/>
        <c:majorUnit val="1"/>
      </c:valAx>
      <c:valAx>
        <c:axId val="100717696"/>
        <c:scaling>
          <c:orientation val="minMax"/>
          <c:max val="0.1800000000000002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>
                    <a:latin typeface="Calibri"/>
                    <a:cs typeface="Calibri"/>
                  </a:rPr>
                  <a:t>δϕ</a:t>
                </a:r>
                <a:r>
                  <a:rPr lang="x-none" baseline="-25000">
                    <a:latin typeface="Calibri"/>
                    <a:cs typeface="Calibri"/>
                  </a:rPr>
                  <a:t>rel</a:t>
                </a:r>
                <a:endParaRPr lang="en-US" baseline="-25000"/>
              </a:p>
            </c:rich>
          </c:tx>
          <c:layout/>
        </c:title>
        <c:numFmt formatCode="0.00" sourceLinked="1"/>
        <c:tickLblPos val="nextTo"/>
        <c:spPr>
          <a:ln>
            <a:solidFill>
              <a:sysClr val="windowText" lastClr="000000"/>
            </a:solidFill>
          </a:ln>
        </c:spPr>
        <c:crossAx val="100694656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7.2369767338404903E-2"/>
          <c:y val="0.92562429696288173"/>
          <c:w val="0.85526046532319211"/>
          <c:h val="6.3792581482870342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x-none"/>
              <a:t>Grafički prikaz empirijske i teorijske</a:t>
            </a:r>
            <a:r>
              <a:rPr lang="x-none" baseline="0"/>
              <a:t> raspodele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5.8212099216886332E-2"/>
          <c:y val="0.11011951665830332"/>
          <c:w val="0.94157780452472661"/>
          <c:h val="0.78028176284300899"/>
        </c:manualLayout>
      </c:layout>
      <c:barChart>
        <c:barDir val="col"/>
        <c:grouping val="clustered"/>
        <c:ser>
          <c:idx val="1"/>
          <c:order val="1"/>
          <c:tx>
            <c:v>Empirijska raspodela</c:v>
          </c:tx>
          <c:spPr>
            <a:noFill/>
            <a:ln w="19050">
              <a:solidFill>
                <a:sysClr val="windowText" lastClr="000000"/>
              </a:solidFill>
            </a:ln>
          </c:spPr>
          <c:cat>
            <c:numRef>
              <c:f>'Serija 1'!$I$28:$I$43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'Serija 1'!$M$28:$M$43</c:f>
              <c:numCache>
                <c:formatCode>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</c:ser>
        <c:gapWidth val="0"/>
        <c:axId val="100742656"/>
        <c:axId val="100744576"/>
      </c:barChart>
      <c:scatterChart>
        <c:scatterStyle val="smoothMarker"/>
        <c:ser>
          <c:idx val="0"/>
          <c:order val="0"/>
          <c:tx>
            <c:v>Teorijska raspodela</c:v>
          </c:tx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'Serija 1'!$I$28:$I$43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'Serija 1'!$O$28:$O$43</c:f>
              <c:numCache>
                <c:formatCode>0.00</c:formatCode>
                <c:ptCount val="16"/>
                <c:pt idx="0">
                  <c:v>0.2601978637316984</c:v>
                </c:pt>
                <c:pt idx="1">
                  <c:v>0.40232416496007212</c:v>
                </c:pt>
                <c:pt idx="2">
                  <c:v>0.58446431006678257</c:v>
                </c:pt>
                <c:pt idx="3">
                  <c:v>0.79771794191535983</c:v>
                </c:pt>
                <c:pt idx="4">
                  <c:v>1.022940114417052</c:v>
                </c:pt>
                <c:pt idx="5">
                  <c:v>1.2324251297598241</c:v>
                </c:pt>
                <c:pt idx="6">
                  <c:v>1.3950197834415621</c:v>
                </c:pt>
                <c:pt idx="7">
                  <c:v>1.483575572225234</c:v>
                </c:pt>
                <c:pt idx="8">
                  <c:v>1.4823421812814985</c:v>
                </c:pt>
                <c:pt idx="9">
                  <c:v>1.3915433685947551</c:v>
                </c:pt>
                <c:pt idx="10">
                  <c:v>1.2273106729239838</c:v>
                </c:pt>
                <c:pt idx="11">
                  <c:v>1.0170018940333299</c:v>
                </c:pt>
                <c:pt idx="12">
                  <c:v>0.79176900826818908</c:v>
                </c:pt>
                <c:pt idx="13">
                  <c:v>0.5791415458231437</c:v>
                </c:pt>
                <c:pt idx="14">
                  <c:v>0.39799757822854942</c:v>
                </c:pt>
                <c:pt idx="15">
                  <c:v>0.25697189299881817</c:v>
                </c:pt>
              </c:numCache>
            </c:numRef>
          </c:yVal>
          <c:smooth val="1"/>
        </c:ser>
        <c:axId val="100742656"/>
        <c:axId val="100744576"/>
      </c:scatterChart>
      <c:catAx>
        <c:axId val="100742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Broj klase K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499079281756564"/>
              <c:y val="0.9463667041619781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100744576"/>
        <c:crosses val="autoZero"/>
        <c:auto val="1"/>
        <c:lblAlgn val="ctr"/>
        <c:lblOffset val="100"/>
      </c:catAx>
      <c:valAx>
        <c:axId val="100744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x-none"/>
                  <a:t>f</a:t>
                </a:r>
                <a:r>
                  <a:rPr lang="x-none" baseline="-25000"/>
                  <a:t>e</a:t>
                </a:r>
                <a:r>
                  <a:rPr lang="x-none"/>
                  <a:t>,</a:t>
                </a:r>
                <a:r>
                  <a:rPr lang="x-none" baseline="0"/>
                  <a:t> f</a:t>
                </a:r>
                <a:r>
                  <a:rPr lang="x-none" baseline="-25000"/>
                  <a:t>t</a:t>
                </a:r>
                <a:endParaRPr lang="en-US" baseline="-25000"/>
              </a:p>
            </c:rich>
          </c:tx>
          <c:layout/>
        </c:title>
        <c:numFmt formatCode="0" sourceLinked="1"/>
        <c:tickLblPos val="nextTo"/>
        <c:spPr>
          <a:ln>
            <a:solidFill>
              <a:sysClr val="windowText" lastClr="000000"/>
            </a:solidFill>
          </a:ln>
        </c:spPr>
        <c:crossAx val="10074265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80375719701703952"/>
          <c:y val="0.24014970350928391"/>
          <c:w val="0.1650542571067507"/>
          <c:h val="0.19218264383618716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ERROR</a:t>
            </a:r>
            <a:r>
              <a:rPr lang="en-US" baseline="0" dirty="0"/>
              <a:t> BARS </a:t>
            </a:r>
            <a:r>
              <a:rPr lang="en-US" baseline="0" dirty="0" err="1" smtClean="0"/>
              <a:t>dijagram</a:t>
            </a:r>
            <a:endParaRPr lang="en-US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171815061578841"/>
          <c:y val="3.5844462173505856E-2"/>
          <c:w val="0.85476837270341266"/>
          <c:h val="0.7982250656167978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'Serija 1'!$Q$17:$Q$31</c:f>
                <c:numCache>
                  <c:formatCode>General</c:formatCode>
                  <c:ptCount val="15"/>
                  <c:pt idx="0">
                    <c:v>0.12935489248208037</c:v>
                  </c:pt>
                  <c:pt idx="1">
                    <c:v>3.9339889981663732E-2</c:v>
                  </c:pt>
                  <c:pt idx="2">
                    <c:v>0.17936322720453432</c:v>
                  </c:pt>
                  <c:pt idx="3">
                    <c:v>0.17936322720453432</c:v>
                  </c:pt>
                  <c:pt idx="4">
                    <c:v>0.12935489248208037</c:v>
                  </c:pt>
                  <c:pt idx="5">
                    <c:v>8.9348224704117241E-2</c:v>
                  </c:pt>
                  <c:pt idx="6">
                    <c:v>0.18069678279713261</c:v>
                  </c:pt>
                  <c:pt idx="7">
                    <c:v>0.21936989498249745</c:v>
                  </c:pt>
                  <c:pt idx="8">
                    <c:v>9.0681780296715864E-2</c:v>
                  </c:pt>
                  <c:pt idx="9">
                    <c:v>3.9339889981663732E-2</c:v>
                  </c:pt>
                  <c:pt idx="10">
                    <c:v>0.27071178529754925</c:v>
                  </c:pt>
                  <c:pt idx="11">
                    <c:v>3.9339889981663732E-2</c:v>
                  </c:pt>
                  <c:pt idx="12">
                    <c:v>0.45074179029838313</c:v>
                  </c:pt>
                  <c:pt idx="13">
                    <c:v>0.23070511751958692</c:v>
                  </c:pt>
                  <c:pt idx="14">
                    <c:v>0.17936322720453432</c:v>
                  </c:pt>
                </c:numCache>
              </c:numRef>
            </c:plus>
            <c:minus>
              <c:numRef>
                <c:f>'Serija 1'!$Q$17:$Q$31</c:f>
                <c:numCache>
                  <c:formatCode>General</c:formatCode>
                  <c:ptCount val="15"/>
                  <c:pt idx="0">
                    <c:v>0.12935489248208037</c:v>
                  </c:pt>
                  <c:pt idx="1">
                    <c:v>3.9339889981663732E-2</c:v>
                  </c:pt>
                  <c:pt idx="2">
                    <c:v>0.17936322720453432</c:v>
                  </c:pt>
                  <c:pt idx="3">
                    <c:v>0.17936322720453432</c:v>
                  </c:pt>
                  <c:pt idx="4">
                    <c:v>0.12935489248208037</c:v>
                  </c:pt>
                  <c:pt idx="5">
                    <c:v>8.9348224704117241E-2</c:v>
                  </c:pt>
                  <c:pt idx="6">
                    <c:v>0.18069678279713261</c:v>
                  </c:pt>
                  <c:pt idx="7">
                    <c:v>0.21936989498249745</c:v>
                  </c:pt>
                  <c:pt idx="8">
                    <c:v>9.0681780296715864E-2</c:v>
                  </c:pt>
                  <c:pt idx="9">
                    <c:v>3.9339889981663732E-2</c:v>
                  </c:pt>
                  <c:pt idx="10">
                    <c:v>0.27071178529754925</c:v>
                  </c:pt>
                  <c:pt idx="11">
                    <c:v>3.9339889981663732E-2</c:v>
                  </c:pt>
                  <c:pt idx="12">
                    <c:v>0.45074179029838313</c:v>
                  </c:pt>
                  <c:pt idx="13">
                    <c:v>0.23070511751958692</c:v>
                  </c:pt>
                  <c:pt idx="14">
                    <c:v>0.17936322720453432</c:v>
                  </c:pt>
                </c:numCache>
              </c:numRef>
            </c:minus>
          </c:errBars>
          <c:xVal>
            <c:numRef>
              <c:f>'Serija 1'!$A$17:$A$31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'Serija 1'!$B$17:$B$31</c:f>
              <c:numCache>
                <c:formatCode>General</c:formatCode>
                <c:ptCount val="15"/>
                <c:pt idx="0">
                  <c:v>3.8699999999999997</c:v>
                </c:pt>
                <c:pt idx="1">
                  <c:v>3.96</c:v>
                </c:pt>
                <c:pt idx="2">
                  <c:v>3.82</c:v>
                </c:pt>
                <c:pt idx="3">
                  <c:v>3.82</c:v>
                </c:pt>
                <c:pt idx="4">
                  <c:v>3.8699999999999997</c:v>
                </c:pt>
                <c:pt idx="5">
                  <c:v>3.9099999999999997</c:v>
                </c:pt>
                <c:pt idx="6">
                  <c:v>4.18</c:v>
                </c:pt>
                <c:pt idx="7">
                  <c:v>3.7800000000000002</c:v>
                </c:pt>
                <c:pt idx="8">
                  <c:v>4.09</c:v>
                </c:pt>
                <c:pt idx="9">
                  <c:v>3.96</c:v>
                </c:pt>
                <c:pt idx="10">
                  <c:v>4.2699999999999996</c:v>
                </c:pt>
                <c:pt idx="11">
                  <c:v>3.96</c:v>
                </c:pt>
                <c:pt idx="12">
                  <c:v>4.45</c:v>
                </c:pt>
                <c:pt idx="13">
                  <c:v>4.2300000000000004</c:v>
                </c:pt>
                <c:pt idx="14">
                  <c:v>3.82</c:v>
                </c:pt>
              </c:numCache>
            </c:numRef>
          </c:yVal>
        </c:ser>
        <c:axId val="100790272"/>
        <c:axId val="100792192"/>
      </c:scatterChart>
      <c:valAx>
        <c:axId val="100790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Redni</a:t>
                </a:r>
                <a:r>
                  <a:rPr lang="en-US" dirty="0" smtClean="0"/>
                  <a:t> br. </a:t>
                </a:r>
                <a:r>
                  <a:rPr lang="en-US" dirty="0" err="1" smtClean="0"/>
                  <a:t>merenja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792192"/>
        <c:crosses val="autoZero"/>
        <c:crossBetween val="midCat"/>
      </c:valAx>
      <c:valAx>
        <c:axId val="100792192"/>
        <c:scaling>
          <c:orientation val="minMax"/>
          <c:max val="5"/>
          <c:min val="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t(s)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790272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7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Histogram merenih vrednosti </a:t>
            </a:r>
          </a:p>
        </c:rich>
      </c:tx>
      <c:layout>
        <c:manualLayout>
          <c:xMode val="edge"/>
          <c:yMode val="edge"/>
          <c:x val="0.27655310621242485"/>
          <c:y val="3.110034322632752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162324649298595E-2"/>
          <c:y val="0.21531125629772618"/>
          <c:w val="0.90480961923847936"/>
          <c:h val="0.55502457178969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bg2">
                <a:lumMod val="9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'Obrada pod.'!$C$16:$C$65</c:f>
              <c:numCache>
                <c:formatCode>0.00</c:formatCode>
                <c:ptCount val="50"/>
                <c:pt idx="0">
                  <c:v>3.82</c:v>
                </c:pt>
                <c:pt idx="1">
                  <c:v>4.68</c:v>
                </c:pt>
                <c:pt idx="2">
                  <c:v>4.25</c:v>
                </c:pt>
                <c:pt idx="3">
                  <c:v>4.3199999999999985</c:v>
                </c:pt>
                <c:pt idx="4">
                  <c:v>3.9699999999999998</c:v>
                </c:pt>
                <c:pt idx="5">
                  <c:v>5</c:v>
                </c:pt>
                <c:pt idx="6">
                  <c:v>4.3199999999999985</c:v>
                </c:pt>
                <c:pt idx="7">
                  <c:v>4.05</c:v>
                </c:pt>
                <c:pt idx="8">
                  <c:v>4.63</c:v>
                </c:pt>
                <c:pt idx="9">
                  <c:v>4.2300000000000004</c:v>
                </c:pt>
                <c:pt idx="10">
                  <c:v>3.96</c:v>
                </c:pt>
                <c:pt idx="11">
                  <c:v>3.82</c:v>
                </c:pt>
                <c:pt idx="12">
                  <c:v>4.41</c:v>
                </c:pt>
                <c:pt idx="13">
                  <c:v>3.75</c:v>
                </c:pt>
                <c:pt idx="14">
                  <c:v>3.7800000000000002</c:v>
                </c:pt>
              </c:numCache>
            </c:numRef>
          </c:val>
        </c:ser>
        <c:gapWidth val="0"/>
        <c:axId val="100822400"/>
        <c:axId val="100849152"/>
      </c:barChart>
      <c:dateAx>
        <c:axId val="100822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broj merenja</a:t>
                </a:r>
              </a:p>
            </c:rich>
          </c:tx>
          <c:layout>
            <c:manualLayout>
              <c:xMode val="edge"/>
              <c:yMode val="edge"/>
              <c:x val="0.44388777555110237"/>
              <c:y val="0.87799147278535961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49152"/>
        <c:crosses val="autoZero"/>
        <c:lblOffset val="100"/>
        <c:baseTimeUnit val="days"/>
        <c:majorUnit val="1"/>
        <c:majorTimeUnit val="days"/>
        <c:minorUnit val="1"/>
        <c:minorTimeUnit val="days"/>
      </c:dateAx>
      <c:valAx>
        <c:axId val="1008491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t(s)</a:t>
                </a:r>
              </a:p>
            </c:rich>
          </c:tx>
          <c:layout>
            <c:manualLayout>
              <c:xMode val="edge"/>
              <c:yMode val="edge"/>
              <c:x val="1.6032064128256515E-2"/>
              <c:y val="0.4473690336219282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22400"/>
        <c:crosses val="autoZero"/>
        <c:crossBetween val="between"/>
      </c:valAx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Dijagram apsolutnih gresaka</a:t>
            </a:r>
          </a:p>
        </c:rich>
      </c:tx>
      <c:layout>
        <c:manualLayout>
          <c:xMode val="edge"/>
          <c:yMode val="edge"/>
          <c:x val="0.28802820542954588"/>
          <c:y val="6.42889557504498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1516855345726"/>
          <c:y val="0.25139699092859491"/>
          <c:w val="0.850001257695992"/>
          <c:h val="0.55586667994211536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diamond"/>
            <c:size val="5"/>
            <c:spPr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'Obrada pod.'!$E$16:$E$30</c:f>
              <c:numCache>
                <c:formatCode>0.00</c:formatCode>
                <c:ptCount val="15"/>
                <c:pt idx="0">
                  <c:v>0.38000000000000056</c:v>
                </c:pt>
                <c:pt idx="1">
                  <c:v>0.47999999999999993</c:v>
                </c:pt>
                <c:pt idx="2">
                  <c:v>4.9999999999999857E-2</c:v>
                </c:pt>
                <c:pt idx="3">
                  <c:v>0.12000000000000012</c:v>
                </c:pt>
                <c:pt idx="4">
                  <c:v>0.23</c:v>
                </c:pt>
                <c:pt idx="5">
                  <c:v>0.79999999999999982</c:v>
                </c:pt>
                <c:pt idx="6">
                  <c:v>0.12000000000000012</c:v>
                </c:pt>
                <c:pt idx="7">
                  <c:v>0.15000000000000041</c:v>
                </c:pt>
                <c:pt idx="8">
                  <c:v>0.4300000000000001</c:v>
                </c:pt>
                <c:pt idx="9">
                  <c:v>3.0000000000000252E-2</c:v>
                </c:pt>
                <c:pt idx="10">
                  <c:v>0.24000000000000021</c:v>
                </c:pt>
                <c:pt idx="11">
                  <c:v>0.38000000000000056</c:v>
                </c:pt>
                <c:pt idx="12">
                  <c:v>0.21000000000000008</c:v>
                </c:pt>
                <c:pt idx="13">
                  <c:v>0.45000000000000018</c:v>
                </c:pt>
                <c:pt idx="14">
                  <c:v>0.42000000000000037</c:v>
                </c:pt>
              </c:numCache>
            </c:numRef>
          </c:yVal>
        </c:ser>
        <c:axId val="100967552"/>
        <c:axId val="100969856"/>
      </c:scatterChart>
      <c:valAx>
        <c:axId val="100967552"/>
        <c:scaling>
          <c:orientation val="minMax"/>
          <c:max val="16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45303090844987681"/>
              <c:y val="0.893855991578289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9856"/>
        <c:crosses val="autoZero"/>
        <c:crossBetween val="midCat"/>
        <c:majorUnit val="1"/>
      </c:valAx>
      <c:valAx>
        <c:axId val="1009698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δφ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aps (s)</a:t>
                </a:r>
              </a:p>
            </c:rich>
          </c:tx>
          <c:layout>
            <c:manualLayout>
              <c:xMode val="edge"/>
              <c:yMode val="edge"/>
              <c:x val="2.4242409997257783E-2"/>
              <c:y val="0.44134149897929437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7552"/>
        <c:crosses val="autoZero"/>
        <c:crossBetween val="midCat"/>
      </c:valAx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Dijagram relativnih gresaka u odnosu
 na srednju vrednost</a:t>
            </a:r>
          </a:p>
        </c:rich>
      </c:tx>
      <c:layout>
        <c:manualLayout>
          <c:xMode val="edge"/>
          <c:yMode val="edge"/>
          <c:x val="0.23451369470346686"/>
          <c:y val="6.42889557504498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18872134933737"/>
          <c:y val="0.31005628881193381"/>
          <c:w val="0.84012190110338603"/>
          <c:h val="0.49720738205877657"/>
        </c:manualLayout>
      </c:layout>
      <c:scatterChart>
        <c:scatterStyle val="lineMarker"/>
        <c:ser>
          <c:idx val="0"/>
          <c:order val="0"/>
          <c:spPr>
            <a:ln>
              <a:solidFill>
                <a:srgbClr val="C0504D"/>
              </a:solidFill>
            </a:ln>
          </c:spPr>
          <c:marker>
            <c:spPr>
              <a:solidFill>
                <a:srgbClr val="92D050"/>
              </a:solidFill>
            </c:spPr>
          </c:marker>
          <c:xVal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'Obrada pod.'!$F$16:$F$30</c:f>
              <c:numCache>
                <c:formatCode>0.00</c:formatCode>
                <c:ptCount val="15"/>
                <c:pt idx="0">
                  <c:v>9.033179869820593</c:v>
                </c:pt>
                <c:pt idx="1">
                  <c:v>11.446261311319267</c:v>
                </c:pt>
                <c:pt idx="2">
                  <c:v>1.2065407207493406</c:v>
                </c:pt>
                <c:pt idx="3">
                  <c:v>2.8734719796793371</c:v>
                </c:pt>
                <c:pt idx="4">
                  <c:v>5.4611843149706116</c:v>
                </c:pt>
                <c:pt idx="5">
                  <c:v>19.066518494999222</c:v>
                </c:pt>
                <c:pt idx="6">
                  <c:v>2.8734719796793371</c:v>
                </c:pt>
                <c:pt idx="7">
                  <c:v>3.5561200190506326</c:v>
                </c:pt>
                <c:pt idx="8">
                  <c:v>10.255596126369293</c:v>
                </c:pt>
                <c:pt idx="9">
                  <c:v>0.73027464676935394</c:v>
                </c:pt>
                <c:pt idx="10">
                  <c:v>5.6993173519606151</c:v>
                </c:pt>
                <c:pt idx="11">
                  <c:v>9.033179869820593</c:v>
                </c:pt>
                <c:pt idx="12">
                  <c:v>5.0166693125893254</c:v>
                </c:pt>
                <c:pt idx="13">
                  <c:v>10.700111128750565</c:v>
                </c:pt>
                <c:pt idx="14">
                  <c:v>9.9857120177805996</c:v>
                </c:pt>
              </c:numCache>
            </c:numRef>
          </c:yVal>
        </c:ser>
        <c:axId val="100977664"/>
        <c:axId val="101131776"/>
      </c:scatterChart>
      <c:valAx>
        <c:axId val="100977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45852261780798997"/>
              <c:y val="0.893855991578289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31776"/>
        <c:crosses val="autoZero"/>
        <c:crossBetween val="midCat"/>
        <c:majorUnit val="1"/>
      </c:valAx>
      <c:valAx>
        <c:axId val="1011317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δφ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rel1 (%)</a:t>
                </a:r>
              </a:p>
            </c:rich>
          </c:tx>
          <c:layout>
            <c:manualLayout>
              <c:xMode val="edge"/>
              <c:yMode val="edge"/>
              <c:x val="2.4132629780861354E-2"/>
              <c:y val="0.46368777073597545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77664"/>
        <c:crosses val="autoZero"/>
        <c:crossBetween val="midCat"/>
      </c:valAx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sr-Latn-RS" dirty="0" smtClean="0"/>
              <a:t>relativnih</a:t>
            </a:r>
            <a:r>
              <a:rPr lang="en-US" dirty="0" smtClean="0"/>
              <a:t> </a:t>
            </a:r>
            <a:r>
              <a:rPr lang="en-US" dirty="0" err="1"/>
              <a:t>gresaka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
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vrednost</a:t>
            </a:r>
            <a:endParaRPr lang="en-US" dirty="0"/>
          </a:p>
        </c:rich>
      </c:tx>
      <c:layout>
        <c:manualLayout>
          <c:xMode val="edge"/>
          <c:yMode val="edge"/>
          <c:x val="0.20553301180124486"/>
          <c:y val="6.745236575157838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56741499578572"/>
          <c:y val="0.30919220055710306"/>
          <c:w val="0.83963753400796459"/>
          <c:h val="0.49860724233983345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chemeClr val="accent3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'Obrada pod.'!$B$16:$B$30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'Obrada pod.'!$H$16:$H$30</c:f>
              <c:numCache>
                <c:formatCode>0.00</c:formatCode>
                <c:ptCount val="15"/>
                <c:pt idx="0">
                  <c:v>1.8666666666666623</c:v>
                </c:pt>
                <c:pt idx="1">
                  <c:v>24.799999999999986</c:v>
                </c:pt>
                <c:pt idx="2">
                  <c:v>13.333333333333334</c:v>
                </c:pt>
                <c:pt idx="3">
                  <c:v>15.200000000000008</c:v>
                </c:pt>
                <c:pt idx="4">
                  <c:v>5.8666666666666725</c:v>
                </c:pt>
                <c:pt idx="5">
                  <c:v>33.333333333333329</c:v>
                </c:pt>
                <c:pt idx="6">
                  <c:v>15.200000000000008</c:v>
                </c:pt>
                <c:pt idx="7">
                  <c:v>7.9999999999999964</c:v>
                </c:pt>
                <c:pt idx="8">
                  <c:v>23.466666666666651</c:v>
                </c:pt>
                <c:pt idx="9">
                  <c:v>12.800000000000018</c:v>
                </c:pt>
                <c:pt idx="10">
                  <c:v>5.5999999999999988</c:v>
                </c:pt>
                <c:pt idx="11">
                  <c:v>1.8666666666666623</c:v>
                </c:pt>
                <c:pt idx="12">
                  <c:v>17.600000000000005</c:v>
                </c:pt>
                <c:pt idx="13">
                  <c:v>0</c:v>
                </c:pt>
                <c:pt idx="14">
                  <c:v>0.79999999999999483</c:v>
                </c:pt>
              </c:numCache>
            </c:numRef>
          </c:yVal>
        </c:ser>
        <c:axId val="100992128"/>
        <c:axId val="100994432"/>
      </c:scatterChart>
      <c:valAx>
        <c:axId val="100992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redni br. merenja</a:t>
                </a:r>
              </a:p>
            </c:rich>
          </c:tx>
          <c:layout>
            <c:manualLayout>
              <c:xMode val="edge"/>
              <c:yMode val="edge"/>
              <c:x val="0.45839679876081108"/>
              <c:y val="0.894150528481236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94432"/>
        <c:crosses val="autoZero"/>
        <c:crossBetween val="midCat"/>
        <c:majorUnit val="1"/>
      </c:valAx>
      <c:valAx>
        <c:axId val="100994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δφ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rel3 (s)</a:t>
                </a:r>
              </a:p>
            </c:rich>
          </c:tx>
          <c:layout>
            <c:manualLayout>
              <c:xMode val="edge"/>
              <c:yMode val="edge"/>
              <c:x val="2.4205655366104601E-2"/>
              <c:y val="0.4679665176988017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92128"/>
        <c:crosses val="autoZero"/>
        <c:crossBetween val="midCat"/>
      </c:valAx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B37629-4EFC-49F4-B098-C9EB5612629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CE5DD2-123A-40C3-83C2-493DF233D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28800"/>
          </a:xfrm>
        </p:spPr>
        <p:txBody>
          <a:bodyPr/>
          <a:lstStyle/>
          <a:p>
            <a:r>
              <a:rPr lang="sr-Latn-RS" dirty="0" smtClean="0"/>
              <a:t>ANALIZA GREŠAKA KOD MERENJA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772400" cy="914400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ovaković Novak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>
            <a:normAutofit/>
          </a:bodyPr>
          <a:lstStyle/>
          <a:p>
            <a:r>
              <a:rPr lang="sr-Latn-RS" dirty="0" smtClean="0"/>
              <a:t>Obrada rezultata merenja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7967539" cy="397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dirty="0" smtClean="0"/>
              <a:t>Obrada rezultata merenja</a:t>
            </a:r>
            <a:r>
              <a:rPr lang="en-US" dirty="0" smtClean="0"/>
              <a:t> </a:t>
            </a: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serija2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 </a:t>
            </a:r>
            <a:r>
              <a:rPr lang="en-US" sz="3200" dirty="0" smtClean="0"/>
              <a:t>serija2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 </a:t>
            </a:r>
            <a:r>
              <a:rPr lang="en-US" dirty="0" smtClean="0"/>
              <a:t>serija2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5573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</a:t>
            </a:r>
            <a:r>
              <a:rPr lang="en-US" dirty="0" smtClean="0"/>
              <a:t> serija2</a:t>
            </a:r>
            <a:r>
              <a:rPr lang="sr-Latn-RS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</a:t>
            </a:r>
            <a:r>
              <a:rPr lang="en-US" dirty="0" smtClean="0"/>
              <a:t> </a:t>
            </a:r>
            <a:r>
              <a:rPr lang="en-US" dirty="0" err="1" smtClean="0"/>
              <a:t>serija</a:t>
            </a:r>
            <a:r>
              <a:rPr lang="en-US" dirty="0" smtClean="0"/>
              <a:t> 2</a:t>
            </a:r>
            <a:r>
              <a:rPr lang="sr-Latn-RS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 </a:t>
            </a:r>
            <a:r>
              <a:rPr lang="en-US" dirty="0" smtClean="0"/>
              <a:t>serija2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 </a:t>
            </a:r>
            <a:r>
              <a:rPr lang="en-US" dirty="0" smtClean="0"/>
              <a:t>serija2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r>
              <a:rPr lang="sr-Latn-RS" dirty="0" smtClean="0"/>
              <a:t>Malo teorije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Merena velicina se uvek zapisuje sa veličinom neodređenosti koju sadrži!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15616" y="2636912"/>
          <a:ext cx="1814602" cy="648072"/>
        </p:xfrm>
        <a:graphic>
          <a:graphicData uri="http://schemas.openxmlformats.org/presentationml/2006/ole">
            <p:oleObj spid="_x0000_s1028" name="Equation" r:id="rId3" imgW="711000" imgH="25380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115616" y="3573016"/>
          <a:ext cx="1684987" cy="936104"/>
        </p:xfrm>
        <a:graphic>
          <a:graphicData uri="http://schemas.openxmlformats.org/presentationml/2006/ole">
            <p:oleObj spid="_x0000_s1030" name="Equation" r:id="rId4" imgW="799920" imgH="4442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187624" y="4653136"/>
          <a:ext cx="1350150" cy="1080120"/>
        </p:xfrm>
        <a:graphic>
          <a:graphicData uri="http://schemas.openxmlformats.org/presentationml/2006/ole">
            <p:oleObj spid="_x0000_s1032" name="Equation" r:id="rId5" imgW="6346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Obrada rezultata merenja</a:t>
            </a:r>
            <a:r>
              <a:rPr lang="en-US" sz="3200" dirty="0" smtClean="0"/>
              <a:t> serija3</a:t>
            </a:r>
            <a:r>
              <a:rPr lang="sr-Latn-RS" sz="3200" dirty="0" smtClean="0"/>
              <a:t>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1879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sr-Latn-RS" sz="144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sr-Latn-RS" sz="14400" dirty="0" smtClean="0">
                <a:solidFill>
                  <a:schemeClr val="accent1"/>
                </a:solidFill>
              </a:rPr>
              <a:t>Ništa nije 100% tačno</a:t>
            </a:r>
            <a:endParaRPr lang="en-US" sz="14400" dirty="0">
              <a:solidFill>
                <a:schemeClr val="accent1"/>
              </a:solidFill>
            </a:endParaRPr>
          </a:p>
        </p:txBody>
      </p:sp>
      <p:pic>
        <p:nvPicPr>
          <p:cNvPr id="26626" name="Picture 2" descr="C:\Users\Milos Petrovic\Desktop\2104716-315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1543819" cy="2057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sr-Latn-RS" dirty="0" smtClean="0"/>
              <a:t>GRŠKE U PROCESU MERENJA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Grube greške</a:t>
            </a:r>
          </a:p>
          <a:p>
            <a:r>
              <a:rPr lang="sr-Latn-RS" dirty="0" smtClean="0"/>
              <a:t>Sistemacke greške</a:t>
            </a:r>
          </a:p>
          <a:p>
            <a:r>
              <a:rPr lang="sr-Latn-RS" dirty="0" smtClean="0"/>
              <a:t>Slučajne grške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183880" cy="1051560"/>
          </a:xfrm>
        </p:spPr>
        <p:txBody>
          <a:bodyPr/>
          <a:lstStyle/>
          <a:p>
            <a:r>
              <a:rPr lang="en-US" dirty="0" smtClean="0"/>
              <a:t>HVALA NA PAZNJI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sz="12000" dirty="0" smtClean="0"/>
          </a:p>
          <a:p>
            <a:pPr>
              <a:buNone/>
            </a:pPr>
            <a:r>
              <a:rPr lang="sr-Latn-RS" sz="12000" dirty="0" smtClean="0">
                <a:solidFill>
                  <a:schemeClr val="accent1"/>
                </a:solidFill>
              </a:rPr>
              <a:t>KRAJ</a:t>
            </a:r>
            <a:endParaRPr lang="en-US" sz="1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83880" cy="4187952"/>
          </a:xfrm>
        </p:spPr>
        <p:txBody>
          <a:bodyPr/>
          <a:lstStyle/>
          <a:p>
            <a:r>
              <a:rPr lang="sr-Latn-RS" dirty="0" smtClean="0"/>
              <a:t>Grube greške (nastaje usled nepažljivog merenja, kada se uoči najbolje je merenje ponoviti)</a:t>
            </a:r>
          </a:p>
          <a:p>
            <a:r>
              <a:rPr lang="sr-Latn-RS" dirty="0" smtClean="0"/>
              <a:t>Sistemacke greške (tokom merenja non-stop imamo grešku, ako se uoči možemo lako prepraviti rezultate)</a:t>
            </a:r>
          </a:p>
          <a:p>
            <a:r>
              <a:rPr lang="sr-Latn-RS" dirty="0" smtClean="0"/>
              <a:t>Slučajne greške (neizbežne tokom svakog merenja, funkcija varijabilnosti prirode)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Obrada rezultata merenja </a:t>
            </a:r>
            <a:br>
              <a:rPr lang="sr-Latn-RS" dirty="0" smtClean="0"/>
            </a:br>
            <a:r>
              <a:rPr lang="sr-Latn-RS" sz="2400" dirty="0" smtClean="0"/>
              <a:t>Merenje vremena plutanja plovka u vodenoj struji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“SPECIFIKACIJA OPREME”</a:t>
            </a:r>
          </a:p>
          <a:p>
            <a:pPr algn="ctr">
              <a:buNone/>
            </a:pPr>
            <a:endParaRPr lang="en-US" b="1" dirty="0"/>
          </a:p>
        </p:txBody>
      </p:sp>
      <p:pic>
        <p:nvPicPr>
          <p:cNvPr id="15362" name="Picture 2" descr="C:\Users\Milos Petrovic\Downloads\i32ruikwjat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307531" cy="301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3" name="Picture 3" descr="C:\Users\Milos Petrovic\Downloads\peloponez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852936"/>
            <a:ext cx="164813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C:\Users\Milos Petrovic\Downloads\oci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573016"/>
            <a:ext cx="1728192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i81.photobucket.com/albums/j224/Dr_Mengelica/OPREMA/d34454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924944"/>
            <a:ext cx="185492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1051560"/>
          </a:xfrm>
        </p:spPr>
        <p:txBody>
          <a:bodyPr>
            <a:normAutofit/>
          </a:bodyPr>
          <a:lstStyle/>
          <a:p>
            <a:r>
              <a:rPr lang="sr-Latn-RS" dirty="0" smtClean="0"/>
              <a:t>Obrada rezultata merenja </a:t>
            </a:r>
            <a:br>
              <a:rPr lang="sr-Latn-RS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14554"/>
            <a:ext cx="8183562" cy="3658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/>
              <a:t>Obrada rezultata merenja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400" dirty="0" smtClean="0"/>
              <a:t>Merenje vremena plutanja plovka u vodenoj struji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11560" y="1700808"/>
          <a:ext cx="7884939" cy="36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/>
              <a:t>Obrada rezultata merenja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400" dirty="0" smtClean="0"/>
              <a:t>Merenje vremena plutanja plovka u vodenoj struji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>
            <a:normAutofit/>
          </a:bodyPr>
          <a:lstStyle/>
          <a:p>
            <a:r>
              <a:rPr lang="sr-Latn-RS" dirty="0" smtClean="0"/>
              <a:t>Obrada rezultata merenja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Merenje vremena plutanja plovka u vodenoj struji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402</Words>
  <Application>Microsoft Office PowerPoint</Application>
  <PresentationFormat>On-screen Show (4:3)</PresentationFormat>
  <Paragraphs>119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Aspect</vt:lpstr>
      <vt:lpstr>Equation</vt:lpstr>
      <vt:lpstr>ANALIZA GREŠAKA KOD MERENJA</vt:lpstr>
      <vt:lpstr>Malo teorije:</vt:lpstr>
      <vt:lpstr>GRŠKE U PROCESU MERENJA:</vt:lpstr>
      <vt:lpstr>Slide 4</vt:lpstr>
      <vt:lpstr>Obrada rezultata merenja  Merenje vremena plutanja plovka u vodenoj struji</vt:lpstr>
      <vt:lpstr>Obrada rezultata merenja  Merenje vremena plutanja plovka u vodenoj struji</vt:lpstr>
      <vt:lpstr>Obrada rezultata merenja  Merenje vremena plutanja plovka u vodenoj struji</vt:lpstr>
      <vt:lpstr>Obrada rezultata merenja  Merenje vremena plutanja plovka u vodenoj struji</vt:lpstr>
      <vt:lpstr>Obrada rezultata merenja  Merenje vremena plutanja plovka u vodenoj struji</vt:lpstr>
      <vt:lpstr>Obrada rezultata merenja  Merenje vremena plutanja plovka u vodenoj struji</vt:lpstr>
      <vt:lpstr>Obrada rezultata merenja Merenje vremena plutanja plovka u vodenoj struji</vt:lpstr>
      <vt:lpstr>Obrada rezultata merenja serija2  Merenje vremena plutanja plovka u vodenoj struji</vt:lpstr>
      <vt:lpstr>Obrada rezultata merenja serija2 Merenje vremena plutanja plovka u vodenoj struji</vt:lpstr>
      <vt:lpstr>Obrada rezultata merenja serija2 Merenje vremena plutanja plovka u vodenoj struji</vt:lpstr>
      <vt:lpstr>Obrada rezultata merenja serija2  Merenje vremena plutanja plovka u vodenoj struji</vt:lpstr>
      <vt:lpstr>Obrada rezultata merenja serija 2  Merenje vremena plutanja plovka u vodenoj struji</vt:lpstr>
      <vt:lpstr>Obrada rezultata merenja serija2 Merenje vremena plutanja plovka u vodenoj struji</vt:lpstr>
      <vt:lpstr>Obrada rezultata merenja serija2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Obrada rezultata merenja serija3  Merenje vremena plutanja plovka u vodenoj struji</vt:lpstr>
      <vt:lpstr>ZAKLJUČAK</vt:lpstr>
      <vt:lpstr>HVALA NA PAZNJI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GREŠAKA KOD MERENJA</dc:title>
  <dc:creator>Milos Petrovic</dc:creator>
  <cp:lastModifiedBy>Новак</cp:lastModifiedBy>
  <cp:revision>28</cp:revision>
  <dcterms:created xsi:type="dcterms:W3CDTF">2011-03-28T17:03:00Z</dcterms:created>
  <dcterms:modified xsi:type="dcterms:W3CDTF">2011-04-04T13:07:05Z</dcterms:modified>
</cp:coreProperties>
</file>