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0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Century Schoolbook" pitchFamily="18" charset="0"/>
      <p:regular r:id="rId15"/>
      <p:bold r:id="rId16"/>
      <p:italic r:id="rId17"/>
      <p:boldItalic r:id="rId18"/>
    </p:embeddedFont>
    <p:embeddedFont>
      <p:font typeface="Wingdings 2" pitchFamily="18" charset="2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1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maki\vezbe%201-4(nasa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maki\vezba%20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maki\vezbe%201-4(nasa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Q-H</a:t>
            </a:r>
            <a:r>
              <a:rPr lang="en-US" sz="16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0" dirty="0" err="1">
                <a:latin typeface="Times New Roman" pitchFamily="18" charset="0"/>
                <a:cs typeface="Times New Roman" pitchFamily="18" charset="0"/>
              </a:rPr>
              <a:t>kriva</a:t>
            </a:r>
            <a:r>
              <a:rPr lang="en-US" sz="16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0" dirty="0" err="1">
                <a:latin typeface="Times New Roman" pitchFamily="18" charset="0"/>
                <a:cs typeface="Times New Roman" pitchFamily="18" charset="0"/>
              </a:rPr>
              <a:t>pumpe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39320555141286"/>
          <c:y val="2.2191491775717203E-2"/>
        </c:manualLayout>
      </c:layout>
    </c:title>
    <c:plotArea>
      <c:layout>
        <c:manualLayout>
          <c:layoutTarget val="inner"/>
          <c:xMode val="edge"/>
          <c:yMode val="edge"/>
          <c:x val="0.13326310926957638"/>
          <c:y val="0.13099100778083234"/>
          <c:w val="0.81518169601612633"/>
          <c:h val="0.68088412329572545"/>
        </c:manualLayout>
      </c:layout>
      <c:scatterChart>
        <c:scatterStyle val="lineMarker"/>
        <c:ser>
          <c:idx val="0"/>
          <c:order val="0"/>
          <c:tx>
            <c:v>merene vrednosti</c:v>
          </c:tx>
          <c:spPr>
            <a:ln w="28575">
              <a:noFill/>
            </a:ln>
          </c:spPr>
          <c:trendline>
            <c:trendlineType val="poly"/>
            <c:order val="2"/>
            <c:dispEq val="1"/>
            <c:trendlineLbl>
              <c:layout>
                <c:manualLayout>
                  <c:x val="-0.22033091631904589"/>
                  <c:y val="-8.056239279117874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050" baseline="0" dirty="0"/>
                      <a:t>y = -1432.x</a:t>
                    </a:r>
                    <a:r>
                      <a:rPr lang="en-US" sz="1050" baseline="30000" dirty="0"/>
                      <a:t>2</a:t>
                    </a:r>
                    <a:r>
                      <a:rPr lang="en-US" sz="1050" baseline="0" dirty="0"/>
                      <a:t> + 382.8x + 188.5</a:t>
                    </a:r>
                    <a:endParaRPr lang="en-US" sz="1050" dirty="0"/>
                  </a:p>
                </c:rich>
              </c:tx>
              <c:numFmt formatCode="General" sourceLinked="0"/>
            </c:trendlineLbl>
          </c:trendline>
          <c:xVal>
            <c:numRef>
              <c:f>'cetvrta vezba'!$M$17:$M$21</c:f>
              <c:numCache>
                <c:formatCode>0.000</c:formatCode>
                <c:ptCount val="5"/>
                <c:pt idx="0">
                  <c:v>0.17029504122548642</c:v>
                </c:pt>
                <c:pt idx="1">
                  <c:v>0.18080505584161929</c:v>
                </c:pt>
                <c:pt idx="2">
                  <c:v>0.19850709893235008</c:v>
                </c:pt>
                <c:pt idx="3">
                  <c:v>0.20754501177516474</c:v>
                </c:pt>
                <c:pt idx="4">
                  <c:v>0.21104138145305229</c:v>
                </c:pt>
              </c:numCache>
            </c:numRef>
          </c:xVal>
          <c:yVal>
            <c:numRef>
              <c:f>'cetvrta vezba'!$I$17:$I$21</c:f>
              <c:numCache>
                <c:formatCode>0.00</c:formatCode>
                <c:ptCount val="5"/>
                <c:pt idx="0">
                  <c:v>212.4</c:v>
                </c:pt>
                <c:pt idx="1">
                  <c:v>210.4</c:v>
                </c:pt>
                <c:pt idx="2">
                  <c:v>208.5</c:v>
                </c:pt>
                <c:pt idx="3">
                  <c:v>206.3</c:v>
                </c:pt>
                <c:pt idx="4">
                  <c:v>205.3</c:v>
                </c:pt>
              </c:numCache>
            </c:numRef>
          </c:yVal>
        </c:ser>
        <c:axId val="65888256"/>
        <c:axId val="65890176"/>
      </c:scatterChart>
      <c:valAx>
        <c:axId val="65888256"/>
        <c:scaling>
          <c:orientation val="minMax"/>
          <c:min val="0.16000000000000014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1200" baseline="0" dirty="0">
                    <a:latin typeface="Times New Roman" pitchFamily="18" charset="0"/>
                    <a:cs typeface="Times New Roman" pitchFamily="18" charset="0"/>
                  </a:rPr>
                  <a:t> [l/s]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2471218456697962"/>
              <c:y val="0.92960640306590669"/>
            </c:manualLayout>
          </c:layout>
        </c:title>
        <c:numFmt formatCode="0.000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890176"/>
        <c:crosses val="autoZero"/>
        <c:crossBetween val="midCat"/>
      </c:valAx>
      <c:valAx>
        <c:axId val="658901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1200" baseline="0" dirty="0">
                    <a:latin typeface="Times New Roman" pitchFamily="18" charset="0"/>
                    <a:cs typeface="Times New Roman" pitchFamily="18" charset="0"/>
                  </a:rPr>
                  <a:t> [cm]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5.5555403400661917E-3"/>
              <c:y val="0.44083515163014281"/>
            </c:manualLayout>
          </c:layout>
        </c:title>
        <c:numFmt formatCode="0" sourceLinked="0"/>
        <c:majorTickMark val="none"/>
        <c:tickLblPos val="nextTo"/>
        <c:crossAx val="65888256"/>
        <c:crosses val="autoZero"/>
        <c:crossBetween val="midCat"/>
      </c:valAx>
      <c:spPr>
        <a:solidFill>
          <a:schemeClr val="bg1"/>
        </a:solidFill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6421270748425601"/>
          <c:y val="0.39932155622124588"/>
          <c:w val="0.28807468647015327"/>
          <c:h val="0.14884141959927977"/>
        </c:manualLayout>
      </c:layout>
    </c:legend>
    <c:plotVisOnly val="1"/>
    <c:dispBlanksAs val="gap"/>
  </c:chart>
  <c:spPr>
    <a:solidFill>
      <a:prstClr val="white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Q-H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kriva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pumpe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544006691116771"/>
          <c:y val="3.4189708092003052E-3"/>
        </c:manualLayout>
      </c:layout>
    </c:title>
    <c:plotArea>
      <c:layout>
        <c:manualLayout>
          <c:layoutTarget val="inner"/>
          <c:xMode val="edge"/>
          <c:yMode val="edge"/>
          <c:x val="0.10987083024878302"/>
          <c:y val="0.11532921983517468"/>
          <c:w val="0.83907503869708733"/>
          <c:h val="0.70161406124947179"/>
        </c:manualLayout>
      </c:layout>
      <c:scatterChart>
        <c:scatterStyle val="smoothMarker"/>
        <c:ser>
          <c:idx val="0"/>
          <c:order val="0"/>
          <c:spPr>
            <a:ln>
              <a:noFill/>
            </a:ln>
          </c:spPr>
          <c:marker>
            <c:symbol val="diamond"/>
            <c:size val="7"/>
          </c:marker>
          <c:trendline>
            <c:trendlineType val="poly"/>
            <c:order val="2"/>
            <c:dispEq val="1"/>
            <c:trendlineLbl>
              <c:layout>
                <c:manualLayout>
                  <c:x val="-0.28461806840820242"/>
                  <c:y val="-0.1257194960638012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000" baseline="0" dirty="0"/>
                      <a:t>y = -3143.x</a:t>
                    </a:r>
                    <a:r>
                      <a:rPr lang="en-US" sz="1000" baseline="30000" dirty="0"/>
                      <a:t>2</a:t>
                    </a:r>
                    <a:r>
                      <a:rPr lang="en-US" sz="1000" baseline="0" dirty="0"/>
                      <a:t> + 981.2x + 137.1</a:t>
                    </a:r>
                    <a:endParaRPr lang="en-US" sz="1050" dirty="0"/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</c:spPr>
            </c:trendlineLbl>
          </c:trendline>
          <c:xVal>
            <c:numRef>
              <c:f>Sheet1!$J$17:$J$21</c:f>
              <c:numCache>
                <c:formatCode>0.000</c:formatCode>
                <c:ptCount val="5"/>
                <c:pt idx="0">
                  <c:v>0.1806768457516027</c:v>
                </c:pt>
                <c:pt idx="1">
                  <c:v>0.18416657576987358</c:v>
                </c:pt>
                <c:pt idx="2">
                  <c:v>0.18946732912092032</c:v>
                </c:pt>
                <c:pt idx="3">
                  <c:v>0.19964706647242286</c:v>
                </c:pt>
                <c:pt idx="4">
                  <c:v>0.21101509337304569</c:v>
                </c:pt>
              </c:numCache>
            </c:numRef>
          </c:xVal>
          <c:yVal>
            <c:numRef>
              <c:f>Sheet1!$C$17:$C$21</c:f>
              <c:numCache>
                <c:formatCode>General</c:formatCode>
                <c:ptCount val="5"/>
                <c:pt idx="0">
                  <c:v>211.9</c:v>
                </c:pt>
                <c:pt idx="1">
                  <c:v>211.1</c:v>
                </c:pt>
                <c:pt idx="2">
                  <c:v>210.2</c:v>
                </c:pt>
                <c:pt idx="3">
                  <c:v>207.8</c:v>
                </c:pt>
                <c:pt idx="4">
                  <c:v>204.2</c:v>
                </c:pt>
              </c:numCache>
            </c:numRef>
          </c:yVal>
          <c:smooth val="1"/>
        </c:ser>
        <c:axId val="65915904"/>
        <c:axId val="66491520"/>
      </c:scatterChart>
      <c:valAx>
        <c:axId val="6591590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sr-Latn-CS" sz="1200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/s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</c:rich>
          </c:tx>
          <c:layout/>
        </c:title>
        <c:numFmt formatCode="0.000" sourceLinked="1"/>
        <c:majorTickMark val="none"/>
        <c:tickLblPos val="nextTo"/>
        <c:crossAx val="66491520"/>
        <c:crosses val="autoZero"/>
        <c:crossBetween val="midCat"/>
      </c:valAx>
      <c:valAx>
        <c:axId val="664915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H [cm</a:t>
                </a:r>
                <a:r>
                  <a:rPr lang="en-US" sz="1200" dirty="0">
                    <a:latin typeface="+mj-lt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1.4790797614714869E-3"/>
              <c:y val="0.40591200380135389"/>
            </c:manualLayout>
          </c:layout>
        </c:title>
        <c:numFmt formatCode="General" sourceLinked="1"/>
        <c:majorTickMark val="none"/>
        <c:tickLblPos val="nextTo"/>
        <c:crossAx val="65915904"/>
        <c:crosses val="autoZero"/>
        <c:crossBetween val="midCat"/>
      </c:valAx>
    </c:plotArea>
    <c:plotVisOnly val="1"/>
    <c:dispBlanksAs val="gap"/>
  </c:chart>
  <c:spPr>
    <a:solidFill>
      <a:prstClr val="white"/>
    </a:solidFill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b="1" i="0" baseline="0" dirty="0" smtClean="0">
                <a:latin typeface="Times New Roman" pitchFamily="18" charset="0"/>
                <a:cs typeface="Times New Roman" pitchFamily="18" charset="0"/>
              </a:rPr>
              <a:t>Q-H </a:t>
            </a:r>
            <a:r>
              <a:rPr lang="en-US" sz="1600" b="1" i="0" baseline="0" dirty="0" err="1" smtClean="0">
                <a:latin typeface="Times New Roman" pitchFamily="18" charset="0"/>
                <a:cs typeface="Times New Roman" pitchFamily="18" charset="0"/>
              </a:rPr>
              <a:t>kriva</a:t>
            </a:r>
            <a:r>
              <a:rPr lang="en-US" sz="16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0" baseline="0" dirty="0" err="1" smtClean="0">
                <a:latin typeface="Times New Roman" pitchFamily="18" charset="0"/>
                <a:cs typeface="Times New Roman" pitchFamily="18" charset="0"/>
              </a:rPr>
              <a:t>pumpe</a:t>
            </a:r>
            <a:endParaRPr lang="en-US" sz="1600" b="1" i="0" baseline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394795735064251"/>
          <c:y val="2.26948224652528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672048793226319"/>
          <c:y val="0.12137863588969189"/>
          <c:w val="0.85165495965618243"/>
          <c:h val="0.70693445511091935"/>
        </c:manualLayout>
      </c:layout>
      <c:scatterChart>
        <c:scatterStyle val="lineMarker"/>
        <c:ser>
          <c:idx val="0"/>
          <c:order val="0"/>
          <c:tx>
            <c:v>merene vrednosti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name>fitovana kriva 3. reda</c:nam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poly"/>
            <c:order val="3"/>
            <c:dispEq val="1"/>
            <c:trendlineLbl>
              <c:layout>
                <c:manualLayout>
                  <c:x val="-0.13739605158050899"/>
                  <c:y val="-0.12652689498150083"/>
                </c:manualLayout>
              </c:layout>
              <c:numFmt formatCode="General" sourceLinked="0"/>
              <c:spPr>
                <a:solidFill>
                  <a:sysClr val="window" lastClr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Sheet1!$Q$16:$Q$20</c:f>
              <c:numCache>
                <c:formatCode>0.000</c:formatCode>
                <c:ptCount val="5"/>
                <c:pt idx="0">
                  <c:v>0.38494425051532644</c:v>
                </c:pt>
                <c:pt idx="1">
                  <c:v>0.4033888202942994</c:v>
                </c:pt>
                <c:pt idx="2">
                  <c:v>0.4210261330036964</c:v>
                </c:pt>
                <c:pt idx="3">
                  <c:v>0.43568414983186843</c:v>
                </c:pt>
                <c:pt idx="4">
                  <c:v>0.45096535061228754</c:v>
                </c:pt>
              </c:numCache>
            </c:numRef>
          </c:xVal>
          <c:yVal>
            <c:numRef>
              <c:f>Sheet1!$M$16:$M$20</c:f>
              <c:numCache>
                <c:formatCode>0.00</c:formatCode>
                <c:ptCount val="5"/>
                <c:pt idx="0">
                  <c:v>212.3</c:v>
                </c:pt>
                <c:pt idx="1">
                  <c:v>210.6</c:v>
                </c:pt>
                <c:pt idx="2">
                  <c:v>208.9</c:v>
                </c:pt>
                <c:pt idx="3">
                  <c:v>206.8</c:v>
                </c:pt>
                <c:pt idx="4">
                  <c:v>204</c:v>
                </c:pt>
              </c:numCache>
            </c:numRef>
          </c:yVal>
        </c:ser>
        <c:axId val="67047424"/>
        <c:axId val="67049344"/>
      </c:scatterChart>
      <c:valAx>
        <c:axId val="67047424"/>
        <c:scaling>
          <c:orientation val="minMax"/>
        </c:scaling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 [l/s]</a:t>
                </a:r>
              </a:p>
            </c:rich>
          </c:tx>
          <c:layout>
            <c:manualLayout>
              <c:xMode val="edge"/>
              <c:yMode val="edge"/>
              <c:x val="0.49290040667993468"/>
              <c:y val="0.92960629921259863"/>
            </c:manualLayout>
          </c:layout>
          <c:spPr>
            <a:noFill/>
            <a:ln w="25400">
              <a:noFill/>
            </a:ln>
          </c:spPr>
        </c:title>
        <c:numFmt formatCode="0.000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049344"/>
        <c:crosses val="autoZero"/>
        <c:crossBetween val="midCat"/>
      </c:valAx>
      <c:valAx>
        <c:axId val="67049344"/>
        <c:scaling>
          <c:orientation val="minMax"/>
        </c:scaling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 [cm]</a:t>
                </a:r>
              </a:p>
            </c:rich>
          </c:tx>
          <c:layout>
            <c:manualLayout>
              <c:xMode val="edge"/>
              <c:yMode val="edge"/>
              <c:x val="5.5555074846413543E-3"/>
              <c:y val="0.44083529032555147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047424"/>
        <c:crosses val="autoZero"/>
        <c:crossBetween val="midCat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3825567430162505"/>
          <c:y val="0.38549893232275217"/>
          <c:w val="0.28828440289820451"/>
          <c:h val="6.4988008574399889E-2"/>
        </c:manualLayout>
      </c:layout>
    </c:legend>
    <c:plotVisOnly val="1"/>
    <c:dispBlanksAs val="gap"/>
  </c:chart>
  <c:spPr>
    <a:solidFill>
      <a:prstClr val="white"/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Merenja u hidrotehnici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8348E-CBC7-419D-9006-07CA5CAEE4C1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8EFEE-AC44-4DD4-8C7B-E42FB5BBB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Merenja u hidrotehnici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2D609-8F64-4E7D-B7C3-D9590464E9E2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A39A3-CAE6-4BAD-8D95-27170E49D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A39A3-CAE6-4BAD-8D95-27170E49D4E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Merenja u hidrotehnici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BF0D9D-918C-4ACB-92CD-FA1DEA0F7244}" type="datetime1">
              <a:rPr lang="en-US" smtClean="0"/>
              <a:pPr/>
              <a:t>4/3/2011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F00E64-9144-4CD9-95CB-6C13B2C77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A1F1-B988-4B7C-9AD6-7107A4A361EB}" type="datetime1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0E64-9144-4CD9-95CB-6C13B2C77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A4C8-F7C9-41AE-97E3-19DF18291ACB}" type="datetime1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0E64-9144-4CD9-95CB-6C13B2C77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5EEE4A-4781-48EF-A6DD-C038ED54FE1D}" type="datetime1">
              <a:rPr lang="en-US" smtClean="0"/>
              <a:pPr/>
              <a:t>4/3/2011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F00E64-9144-4CD9-95CB-6C13B2C7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6AA7AAA-0A18-414B-A99C-2FFE46FCC09F}" type="datetime1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F00E64-9144-4CD9-95CB-6C13B2C77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D4-E8C2-4F27-B888-1BE6061AD265}" type="datetime1">
              <a:rPr lang="en-US" smtClean="0"/>
              <a:pPr/>
              <a:t>4/3/2011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0E64-9144-4CD9-95CB-6C13B2C7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1328-BF3E-4B40-973F-2BCC69CEB63F}" type="datetime1">
              <a:rPr lang="en-US" smtClean="0"/>
              <a:pPr/>
              <a:t>4/3/2011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0E64-9144-4CD9-95CB-6C13B2C7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57EDFC-0311-4587-AFB4-0F3D9C05B217}" type="datetime1">
              <a:rPr lang="en-US" smtClean="0"/>
              <a:pPr/>
              <a:t>4/3/2011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F00E64-9144-4CD9-95CB-6C13B2C7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574F-C8F5-4514-A656-E748A48E4811}" type="datetime1">
              <a:rPr lang="en-US" smtClean="0"/>
              <a:pPr/>
              <a:t>4/3/2011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0E64-9144-4CD9-95CB-6C13B2C77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E40186-B9FF-4305-B920-9B718BEB947F}" type="datetime1">
              <a:rPr lang="en-US" smtClean="0"/>
              <a:pPr/>
              <a:t>4/3/2011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F00E64-9144-4CD9-95CB-6C13B2C7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DB47BF-1D69-4FB3-95ED-F3341CF9DD70}" type="datetime1">
              <a:rPr lang="en-US" smtClean="0"/>
              <a:pPr/>
              <a:t>4/3/2011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F00E64-9144-4CD9-95CB-6C13B2C7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B54104-4119-48ED-BC39-B1574D6F1390}" type="datetime1">
              <a:rPr lang="en-US" smtClean="0"/>
              <a:pPr/>
              <a:t>4/3/2011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F00E64-9144-4CD9-95CB-6C13B2C77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>
    <p:wipe dir="d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1071546"/>
            <a:ext cx="6743704" cy="342902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Merenja</a:t>
            </a:r>
            <a:r>
              <a:rPr lang="en-US" sz="3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hidrotehnici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C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C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Odre</a:t>
            </a:r>
            <a:r>
              <a:rPr lang="sr-Latn-C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đivanje Q-H krive pumpe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643174" y="5572140"/>
            <a:ext cx="6172200" cy="1071570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CS" sz="2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Student:</a:t>
            </a:r>
          </a:p>
          <a:p>
            <a:pPr algn="ctr"/>
            <a:r>
              <a:rPr lang="sr-Latn-C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Damnjanović Marijana </a:t>
            </a:r>
          </a:p>
          <a:p>
            <a:pPr algn="ctr"/>
            <a:r>
              <a:rPr lang="sr-Latn-C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217/07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8860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G:\GRF\4.GODINA\8.SEMESTAR\Merenja u hidrotehnici\200px-Grb_fakulte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42853"/>
            <a:ext cx="1214446" cy="15059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214290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</a:t>
            </a:r>
            <a:r>
              <a:rPr lang="sr-Latn-C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đevinski fakultet Univerziteta u Beogradu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r-Latn-CS" b="1" u="sng" dirty="0" smtClean="0">
                <a:latin typeface="Times New Roman" pitchFamily="18" charset="0"/>
                <a:cs typeface="Times New Roman" pitchFamily="18" charset="0"/>
              </a:rPr>
              <a:t>Zaključak: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4572032" cy="3929090"/>
          </a:xfrm>
        </p:spPr>
        <p:txBody>
          <a:bodyPr numCol="1">
            <a:normAutofit/>
          </a:bodyPr>
          <a:lstStyle/>
          <a:p>
            <a:r>
              <a:rPr lang="en-US" sz="2600" dirty="0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600" dirty="0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ožemo zaključiti da su oč</a:t>
            </a:r>
            <a:r>
              <a:rPr lang="en-US" sz="2600" dirty="0" err="1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itane</a:t>
            </a:r>
            <a:r>
              <a:rPr lang="sr-Latn-CS" sz="2600" dirty="0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 visine dizanja</a:t>
            </a:r>
            <a:r>
              <a:rPr lang="en-US" sz="2600" dirty="0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novodobijeni</a:t>
            </a:r>
            <a:r>
              <a:rPr lang="en-US" sz="2600" dirty="0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koeficijenti</a:t>
            </a:r>
            <a:r>
              <a:rPr lang="en-US" sz="2600" dirty="0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korisnog</a:t>
            </a:r>
            <a:r>
              <a:rPr lang="en-US" sz="2600" dirty="0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dejstva</a:t>
            </a:r>
            <a:r>
              <a:rPr lang="sr-Latn-CS" sz="2600" dirty="0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manj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600" dirty="0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od onih koje nam je dao proizvođač</a:t>
            </a:r>
            <a:r>
              <a:rPr lang="en-US" sz="2600" dirty="0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600" dirty="0" smtClean="0">
                <a:solidFill>
                  <a:srgbClr val="36001B"/>
                </a:solidFill>
                <a:latin typeface="Times New Roman" pitchFamily="18" charset="0"/>
                <a:cs typeface="Times New Roman" pitchFamily="18" charset="0"/>
              </a:rPr>
              <a:t>što je bilo i očekivano!</a:t>
            </a:r>
            <a:r>
              <a:rPr lang="sr-Latn-C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542928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Hvala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pa</a:t>
            </a:r>
            <a:r>
              <a:rPr lang="sr-Latn-CS" sz="4000" b="1" i="1" dirty="0" smtClean="0">
                <a:latin typeface="Times New Roman" pitchFamily="18" charset="0"/>
                <a:cs typeface="Times New Roman" pitchFamily="18" charset="0"/>
              </a:rPr>
              <a:t>žnji!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2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139014" cy="939784"/>
          </a:xfrm>
        </p:spPr>
        <p:txBody>
          <a:bodyPr anchor="ctr">
            <a:normAutofit/>
          </a:bodyPr>
          <a:lstStyle/>
          <a:p>
            <a:r>
              <a:rPr lang="sr-Latn-CS" sz="2800" b="1" u="sng" dirty="0" smtClean="0">
                <a:latin typeface="Times New Roman" pitchFamily="18" charset="0"/>
                <a:cs typeface="Times New Roman" pitchFamily="18" charset="0"/>
              </a:rPr>
              <a:t>Cilj merenja: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357298"/>
            <a:ext cx="7358114" cy="3643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otrebno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odrediti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zavisnost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koeficijent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korisnog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dejstva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pumpe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više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godina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Dobijene rezultate treba uporediti sa karakteristikama dobijenim pri kupovini pumpe</a:t>
            </a:r>
            <a:r>
              <a:rPr lang="sr-Latn-C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 anchor="ctr">
            <a:normAutofit/>
          </a:bodyPr>
          <a:lstStyle/>
          <a:p>
            <a:r>
              <a:rPr lang="sr-Latn-CS" sz="2800" b="1" u="sng" dirty="0" smtClean="0">
                <a:latin typeface="Times New Roman" pitchFamily="18" charset="0"/>
                <a:cs typeface="Times New Roman" pitchFamily="18" charset="0"/>
              </a:rPr>
              <a:t>Zašto vršimo ova merenja?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7043758" cy="2428892"/>
          </a:xfrm>
        </p:spPr>
        <p:txBody>
          <a:bodyPr>
            <a:normAutofit lnSpcReduction="10000"/>
          </a:bodyPr>
          <a:lstStyle/>
          <a:p>
            <a:r>
              <a:rPr lang="sr-Latn-CS" sz="2600" dirty="0" smtClean="0">
                <a:latin typeface="Times New Roman" pitchFamily="18" charset="0"/>
                <a:cs typeface="Times New Roman" pitchFamily="18" charset="0"/>
              </a:rPr>
              <a:t>Q-H kriva se menja usled:</a:t>
            </a:r>
          </a:p>
          <a:p>
            <a:pPr lvl="1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propadanja mašinskih delova pumpe: radnog kola, ležajeva, vratila... </a:t>
            </a:r>
          </a:p>
          <a:p>
            <a:pPr lvl="1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rada pumpe u kavitacionom režimu</a:t>
            </a:r>
          </a:p>
          <a:p>
            <a:pPr lvl="1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neadekvatnog upravljanja </a:t>
            </a:r>
          </a:p>
          <a:p>
            <a:pPr lvl="1"/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....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786058"/>
            <a:ext cx="2982003" cy="231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243805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071942"/>
            <a:ext cx="281637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r-Latn-CS" sz="2800" b="1" u="sng" dirty="0" smtClean="0">
                <a:latin typeface="Times New Roman" pitchFamily="18" charset="0"/>
                <a:cs typeface="Times New Roman" pitchFamily="18" charset="0"/>
              </a:rPr>
              <a:t>Postupak izrade vežbe: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71810"/>
            <a:ext cx="5948271" cy="353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42910" y="135729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 pripremljenoj instalaciji se meri:</a:t>
            </a:r>
          </a:p>
          <a:p>
            <a:pPr lvl="1"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visina dizanja pumpe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(H)</a:t>
            </a:r>
          </a:p>
          <a:p>
            <a:pPr lvl="1">
              <a:buClr>
                <a:schemeClr val="bg2">
                  <a:lumMod val="50000"/>
                </a:schemeClr>
              </a:buClr>
              <a:buSzPct val="99000"/>
              <a:buFont typeface="Courier New" pitchFamily="49" charset="0"/>
              <a:buChar char="o"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protok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(Q)</a:t>
            </a:r>
          </a:p>
          <a:p>
            <a:pPr lvl="1">
              <a:buClr>
                <a:schemeClr val="bg2">
                  <a:lumMod val="50000"/>
                </a:schemeClr>
              </a:buClr>
              <a:buSzPct val="99000"/>
              <a:buFont typeface="Courier New" pitchFamily="49" charset="0"/>
              <a:buChar char="o"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snaga električne energije koju pumpa troši (P)            ( iz napona -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jačine struje-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929198"/>
            <a:ext cx="1823328" cy="163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odre</a:t>
            </a:r>
            <a:r>
              <a:rPr lang="sr-Latn-CS" sz="2800" b="1" u="sng" dirty="0" smtClean="0">
                <a:latin typeface="Times New Roman" pitchFamily="18" charset="0"/>
                <a:cs typeface="Times New Roman" pitchFamily="18" charset="0"/>
              </a:rPr>
              <a:t>đujemo Q-H krivu pumpe?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71742"/>
          </a:xfrm>
        </p:spPr>
        <p:txBody>
          <a:bodyPr>
            <a:normAutofit lnSpcReduction="10000"/>
          </a:bodyPr>
          <a:lstStyle/>
          <a:p>
            <a:pPr lvl="0"/>
            <a:r>
              <a:rPr lang="sr-Latn-CS" sz="2600" dirty="0" smtClean="0">
                <a:latin typeface="Times New Roman" pitchFamily="18" charset="0"/>
                <a:cs typeface="Times New Roman" pitchFamily="18" charset="0"/>
              </a:rPr>
              <a:t>Izmerili smo visine dizanja pumpe i napon za nekoliko različitih položaja zatvarača</a:t>
            </a:r>
          </a:p>
          <a:p>
            <a:r>
              <a:rPr lang="sr-Latn-CS" sz="2600" dirty="0" smtClean="0">
                <a:latin typeface="Times New Roman" pitchFamily="18" charset="0"/>
                <a:cs typeface="Times New Roman" pitchFamily="18" charset="0"/>
              </a:rPr>
              <a:t>Iz kalibracione prave sonde (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sr-Latn-CS" sz="2600" dirty="0" smtClean="0">
                <a:latin typeface="Times New Roman" pitchFamily="18" charset="0"/>
                <a:cs typeface="Times New Roman" pitchFamily="18" charset="0"/>
              </a:rPr>
              <a:t>H-U) dobijamo razlike visina pritisaka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sr-Latn-CS" sz="2600" dirty="0" smtClean="0">
                <a:latin typeface="Times New Roman" pitchFamily="18" charset="0"/>
                <a:cs typeface="Times New Roman" pitchFamily="18" charset="0"/>
              </a:rPr>
              <a:t>H=A*U+B</a:t>
            </a:r>
          </a:p>
          <a:p>
            <a:pPr lvl="0"/>
            <a:r>
              <a:rPr lang="sr-Latn-CS" sz="2600" dirty="0" smtClean="0">
                <a:latin typeface="Times New Roman" pitchFamily="18" charset="0"/>
                <a:cs typeface="Times New Roman" pitchFamily="18" charset="0"/>
              </a:rPr>
              <a:t>Protok kroz cev određujemo pomoću Venturijeve cevi preko poznate relacije: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257"/>
            <a:ext cx="2857520" cy="6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357694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Rezultati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merenja</a:t>
            </a:r>
            <a:r>
              <a:rPr lang="sr-Latn-CS" sz="2800" b="1" u="sng" dirty="0" smtClean="0">
                <a:latin typeface="Times New Roman" pitchFamily="18" charset="0"/>
                <a:cs typeface="Times New Roman" pitchFamily="18" charset="0"/>
              </a:rPr>
              <a:t> br.1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1214422"/>
          <a:ext cx="4572030" cy="1143008"/>
        </p:xfrm>
        <a:graphic>
          <a:graphicData uri="http://schemas.openxmlformats.org/drawingml/2006/table">
            <a:tbl>
              <a:tblPr/>
              <a:tblGrid>
                <a:gridCol w="777556"/>
                <a:gridCol w="777556"/>
                <a:gridCol w="777556"/>
                <a:gridCol w="663515"/>
                <a:gridCol w="663515"/>
                <a:gridCol w="912332"/>
              </a:tblGrid>
              <a:tr h="226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Redni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∆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Hmer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[cm]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∆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Hrac,s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[cm]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 [L/s]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∆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100" b="0" i="0" u="none" strike="noStrike" baseline="-25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rač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[cm]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(H) [cm]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81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212.40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210.40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205.51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42844" y="3000372"/>
          <a:ext cx="521497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8868"/>
            <a:ext cx="4071965" cy="251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 anchor="ctr">
            <a:norm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Rezultati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merenja</a:t>
            </a:r>
            <a:r>
              <a:rPr lang="sr-Latn-CS" sz="2800" b="1" u="sng" dirty="0" smtClean="0">
                <a:latin typeface="Times New Roman" pitchFamily="18" charset="0"/>
                <a:cs typeface="Times New Roman" pitchFamily="18" charset="0"/>
              </a:rPr>
              <a:t> br.2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57224" y="1285860"/>
          <a:ext cx="3929091" cy="1159619"/>
        </p:xfrm>
        <a:graphic>
          <a:graphicData uri="http://schemas.openxmlformats.org/drawingml/2006/table">
            <a:tbl>
              <a:tblPr/>
              <a:tblGrid>
                <a:gridCol w="626566"/>
                <a:gridCol w="626566"/>
                <a:gridCol w="704887"/>
                <a:gridCol w="626566"/>
                <a:gridCol w="717940"/>
                <a:gridCol w="626566"/>
              </a:tblGrid>
              <a:tr h="196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Red.br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∆H [cm]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∆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rač,s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[cm]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Q[l/s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∆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rač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[cm]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[cm]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87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211.81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210.21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214282" y="3357562"/>
          <a:ext cx="5214974" cy="318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515536"/>
            <a:ext cx="4129959" cy="250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58000"/>
                <a:satMod val="125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Rezultati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merenja</a:t>
            </a:r>
            <a:r>
              <a:rPr lang="sr-Latn-CS" sz="2800" b="1" u="sng" dirty="0" smtClean="0">
                <a:latin typeface="Times New Roman" pitchFamily="18" charset="0"/>
                <a:cs typeface="Times New Roman" pitchFamily="18" charset="0"/>
              </a:rPr>
              <a:t> br.3: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48" y="1357298"/>
          <a:ext cx="4286281" cy="1067744"/>
        </p:xfrm>
        <a:graphic>
          <a:graphicData uri="http://schemas.openxmlformats.org/drawingml/2006/table">
            <a:tbl>
              <a:tblPr/>
              <a:tblGrid>
                <a:gridCol w="665112"/>
                <a:gridCol w="611589"/>
                <a:gridCol w="796022"/>
                <a:gridCol w="725606"/>
                <a:gridCol w="725606"/>
                <a:gridCol w="762346"/>
              </a:tblGrid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Redni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broj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 [cm]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∆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100" b="0" i="0" u="none" strike="noStrike" baseline="-25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sonde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[cm]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 [L/s]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100" b="0" i="0" u="none" strike="noStrike" baseline="-25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rač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[cm]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(H) [cm]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0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212.34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208.89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85720" y="3357562"/>
          <a:ext cx="564360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643182"/>
            <a:ext cx="4346216" cy="245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r-Latn-CS" sz="2800" b="1" u="sng" dirty="0" smtClean="0">
                <a:latin typeface="Times New Roman" pitchFamily="18" charset="0"/>
                <a:cs typeface="Times New Roman" pitchFamily="18" charset="0"/>
              </a:rPr>
              <a:t>Snaga pumpe i koeficijent korisnog dejstva: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543180"/>
          </a:xfrm>
        </p:spPr>
        <p:txBody>
          <a:bodyPr>
            <a:normAutofit fontScale="85000" lnSpcReduction="20000"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Na otporniku merimo razliku potencijala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U), pa jačinu struje računamo kao:</a:t>
            </a:r>
          </a:p>
          <a:p>
            <a:pPr>
              <a:buNone/>
            </a:pP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I=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U/2.2 (A)</a:t>
            </a:r>
          </a:p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Zatim snagu pumpe računamo preko izraza:</a:t>
            </a:r>
          </a:p>
          <a:p>
            <a:pPr>
              <a:buNone/>
            </a:pP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P= U*I (W)</a:t>
            </a:r>
          </a:p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Koeficijnt korisnog dejstva se može dalje izračunati preko izraza:</a:t>
            </a:r>
          </a:p>
          <a:p>
            <a:pPr>
              <a:buNone/>
            </a:pPr>
            <a:endParaRPr lang="sr-Latn-CS" dirty="0" smtClean="0">
              <a:latin typeface="Arial"/>
              <a:cs typeface="Arial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286256"/>
            <a:ext cx="5340841" cy="1071570"/>
          </a:xfrm>
          <a:prstGeom prst="rect">
            <a:avLst/>
          </a:prstGeom>
          <a:noFill/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1057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412</TotalTime>
  <Words>480</Words>
  <Application>Microsoft Office PowerPoint</Application>
  <PresentationFormat>On-screen Show (4:3)</PresentationFormat>
  <Paragraphs>155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Century Schoolbook</vt:lpstr>
      <vt:lpstr>Wingdings</vt:lpstr>
      <vt:lpstr>Wingdings 2</vt:lpstr>
      <vt:lpstr>Courier New</vt:lpstr>
      <vt:lpstr>Calibri</vt:lpstr>
      <vt:lpstr>Oriel</vt:lpstr>
      <vt:lpstr>Merenja u hidrotehnici   Određivanje Q-H krive pumpe </vt:lpstr>
      <vt:lpstr>Cilj merenja:</vt:lpstr>
      <vt:lpstr>Zašto vršimo ova merenja?</vt:lpstr>
      <vt:lpstr>Postupak izrade vežbe:</vt:lpstr>
      <vt:lpstr>Kako određujemo Q-H krivu pumpe?</vt:lpstr>
      <vt:lpstr>Rezultati merenja br.1:</vt:lpstr>
      <vt:lpstr>Rezultati merenja br.2:</vt:lpstr>
      <vt:lpstr>Rezultati merenja br.3:</vt:lpstr>
      <vt:lpstr>Snaga pumpe i koeficijent korisnog dejstva:</vt:lpstr>
      <vt:lpstr>Zaključak:</vt:lpstr>
      <vt:lpstr>Slide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ODREĐIVANJE Q-H KRIVE PUMPE </dc:title>
  <dc:creator> </dc:creator>
  <cp:lastModifiedBy> </cp:lastModifiedBy>
  <cp:revision>29</cp:revision>
  <dcterms:created xsi:type="dcterms:W3CDTF">2011-04-03T10:40:13Z</dcterms:created>
  <dcterms:modified xsi:type="dcterms:W3CDTF">2011-04-03T19:51:26Z</dcterms:modified>
</cp:coreProperties>
</file>