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embeddedFontLst>
    <p:embeddedFont>
      <p:font typeface="Trebuchet MS" pitchFamily="34" charset="0"/>
      <p:regular r:id="rId15"/>
      <p:bold r:id="rId16"/>
      <p:italic r:id="rId17"/>
      <p:boldItalic r:id="rId18"/>
    </p:embeddedFont>
    <p:embeddedFont>
      <p:font typeface="Georgia" pitchFamily="18" charset="0"/>
      <p:regular r:id="rId19"/>
      <p:bold r:id="rId20"/>
      <p:italic r:id="rId21"/>
      <p:boldItalic r:id="rId22"/>
    </p:embeddedFont>
    <p:embeddedFont>
      <p:font typeface="Wingdings 2" pitchFamily="18" charset="2"/>
      <p:regular r:id="rId2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367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8.fntdata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Kristian\Local%20Settings\Temp\MuH%20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ristian\Application%20Data\Microsoft\Excel\MuH%201%20(version%201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ristian\Application%20Data\Microsoft\Excel\MuH%201%20(version%201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7"/>
  <c:chart>
    <c:autoTitleDeleted val="1"/>
    <c:plotArea>
      <c:layout>
        <c:manualLayout>
          <c:layoutTarget val="inner"/>
          <c:xMode val="edge"/>
          <c:yMode val="edge"/>
          <c:x val="0.14783549625741227"/>
          <c:y val="2.5536323378079942E-2"/>
          <c:w val="0.82826859142607179"/>
          <c:h val="0.84452136191309424"/>
        </c:manualLayout>
      </c:layout>
      <c:scatterChart>
        <c:scatterStyle val="smoothMarker"/>
        <c:ser>
          <c:idx val="0"/>
          <c:order val="0"/>
          <c:tx>
            <c:v>Mjerene vrijednosti</c:v>
          </c:tx>
          <c:xVal>
            <c:numRef>
              <c:f>'v 3'!$R$30:$R$39</c:f>
              <c:numCache>
                <c:formatCode>General</c:formatCode>
                <c:ptCount val="10"/>
                <c:pt idx="0">
                  <c:v>1</c:v>
                </c:pt>
                <c:pt idx="1">
                  <c:v>8</c:v>
                </c:pt>
                <c:pt idx="2">
                  <c:v>16</c:v>
                </c:pt>
                <c:pt idx="3">
                  <c:v>38</c:v>
                </c:pt>
                <c:pt idx="4">
                  <c:v>46</c:v>
                </c:pt>
                <c:pt idx="5">
                  <c:v>59.5</c:v>
                </c:pt>
                <c:pt idx="6">
                  <c:v>68</c:v>
                </c:pt>
                <c:pt idx="7">
                  <c:v>80</c:v>
                </c:pt>
                <c:pt idx="8">
                  <c:v>88</c:v>
                </c:pt>
                <c:pt idx="9">
                  <c:v>100</c:v>
                </c:pt>
              </c:numCache>
            </c:numRef>
          </c:xVal>
          <c:yVal>
            <c:numRef>
              <c:f>'v 3'!$J$28:$J$37</c:f>
              <c:numCache>
                <c:formatCode>0.00</c:formatCode>
                <c:ptCount val="10"/>
                <c:pt idx="0">
                  <c:v>97.978936751999996</c:v>
                </c:pt>
                <c:pt idx="1">
                  <c:v>293.93681025599994</c:v>
                </c:pt>
                <c:pt idx="2">
                  <c:v>489.89468375999996</c:v>
                </c:pt>
                <c:pt idx="3">
                  <c:v>979.78936751999993</c:v>
                </c:pt>
                <c:pt idx="4">
                  <c:v>1175.7472410239998</c:v>
                </c:pt>
                <c:pt idx="5">
                  <c:v>1469.6840512799999</c:v>
                </c:pt>
                <c:pt idx="6">
                  <c:v>1665.6419247839999</c:v>
                </c:pt>
                <c:pt idx="7">
                  <c:v>1959.5787350399999</c:v>
                </c:pt>
                <c:pt idx="8">
                  <c:v>2155.536608544</c:v>
                </c:pt>
                <c:pt idx="9">
                  <c:v>2449.4734187999998</c:v>
                </c:pt>
              </c:numCache>
            </c:numRef>
          </c:yVal>
          <c:smooth val="1"/>
        </c:ser>
        <c:axId val="65137664"/>
        <c:axId val="65184896"/>
      </c:scatterChart>
      <c:valAx>
        <c:axId val="651376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700" baseline="0" dirty="0" err="1"/>
                  <a:t>Napon</a:t>
                </a:r>
                <a:r>
                  <a:rPr lang="en-US" sz="1700" baseline="0" dirty="0"/>
                  <a:t> </a:t>
                </a:r>
                <a:r>
                  <a:rPr lang="en-US" sz="1700" baseline="0" dirty="0" smtClean="0"/>
                  <a:t>[</a:t>
                </a:r>
                <a:r>
                  <a:rPr lang="sr-Latn-CS" sz="1700" baseline="0" dirty="0" smtClean="0"/>
                  <a:t>m</a:t>
                </a:r>
                <a:r>
                  <a:rPr lang="en-US" sz="1700" baseline="0" dirty="0" smtClean="0"/>
                  <a:t>V</a:t>
                </a:r>
                <a:r>
                  <a:rPr lang="en-US" sz="1700" baseline="0" dirty="0"/>
                  <a:t>]</a:t>
                </a:r>
              </a:p>
            </c:rich>
          </c:tx>
          <c:layout/>
        </c:title>
        <c:numFmt formatCode="General" sourceLinked="1"/>
        <c:tickLblPos val="nextTo"/>
        <c:crossAx val="65184896"/>
        <c:crosses val="autoZero"/>
        <c:crossBetween val="midCat"/>
      </c:valAx>
      <c:valAx>
        <c:axId val="651848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700" baseline="0"/>
                </a:pPr>
                <a:r>
                  <a:rPr lang="en-US" sz="1700" baseline="0"/>
                  <a:t>Pritisak[Pa]</a:t>
                </a:r>
              </a:p>
            </c:rich>
          </c:tx>
          <c:layout>
            <c:manualLayout>
              <c:xMode val="edge"/>
              <c:yMode val="edge"/>
              <c:x val="2.200220022002201E-3"/>
              <c:y val="0.35434084943927485"/>
            </c:manualLayout>
          </c:layout>
        </c:title>
        <c:numFmt formatCode="0.00" sourceLinked="1"/>
        <c:tickLblPos val="nextTo"/>
        <c:crossAx val="6513766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812489063867087"/>
          <c:y val="0.48783839520060002"/>
          <c:w val="0.19818730045107999"/>
          <c:h val="5.8266194251093216E-2"/>
        </c:manualLayout>
      </c:layout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smoothMarker"/>
        <c:ser>
          <c:idx val="0"/>
          <c:order val="0"/>
          <c:xVal>
            <c:numRef>
              <c:f>'v 3'!$G$13:$G$22</c:f>
              <c:numCache>
                <c:formatCode>General</c:formatCode>
                <c:ptCount val="10"/>
                <c:pt idx="0">
                  <c:v>1</c:v>
                </c:pt>
                <c:pt idx="1">
                  <c:v>8</c:v>
                </c:pt>
                <c:pt idx="2">
                  <c:v>16</c:v>
                </c:pt>
                <c:pt idx="3">
                  <c:v>38</c:v>
                </c:pt>
                <c:pt idx="4">
                  <c:v>46</c:v>
                </c:pt>
                <c:pt idx="5">
                  <c:v>59.5</c:v>
                </c:pt>
                <c:pt idx="6">
                  <c:v>68</c:v>
                </c:pt>
                <c:pt idx="7">
                  <c:v>80</c:v>
                </c:pt>
                <c:pt idx="8">
                  <c:v>88</c:v>
                </c:pt>
                <c:pt idx="9">
                  <c:v>100</c:v>
                </c:pt>
              </c:numCache>
            </c:numRef>
          </c:xVal>
          <c:yVal>
            <c:numRef>
              <c:f>'v 3'!$F$13:$F$22</c:f>
              <c:numCache>
                <c:formatCode>General</c:formatCode>
                <c:ptCount val="10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10</c:v>
                </c:pt>
                <c:pt idx="4">
                  <c:v>12</c:v>
                </c:pt>
                <c:pt idx="5">
                  <c:v>15</c:v>
                </c:pt>
                <c:pt idx="6">
                  <c:v>17</c:v>
                </c:pt>
                <c:pt idx="7">
                  <c:v>20</c:v>
                </c:pt>
                <c:pt idx="8">
                  <c:v>22</c:v>
                </c:pt>
                <c:pt idx="9">
                  <c:v>25</c:v>
                </c:pt>
              </c:numCache>
            </c:numRef>
          </c:yVal>
          <c:smooth val="1"/>
        </c:ser>
        <c:axId val="65000576"/>
        <c:axId val="65095936"/>
      </c:scatterChart>
      <c:valAx>
        <c:axId val="650005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dirty="0" err="1"/>
                  <a:t>Napon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[</a:t>
                </a:r>
                <a:r>
                  <a:rPr lang="sr-Latn-CS" sz="1800" dirty="0" smtClean="0"/>
                  <a:t>m</a:t>
                </a:r>
                <a:r>
                  <a:rPr lang="en-US" sz="1800" dirty="0" smtClean="0"/>
                  <a:t>V</a:t>
                </a:r>
                <a:r>
                  <a:rPr lang="en-US" sz="1800" dirty="0"/>
                  <a:t>]</a:t>
                </a:r>
              </a:p>
            </c:rich>
          </c:tx>
          <c:layout/>
        </c:title>
        <c:numFmt formatCode="General" sourceLinked="1"/>
        <c:tickLblPos val="nextTo"/>
        <c:crossAx val="65095936"/>
        <c:crosses val="autoZero"/>
        <c:crossBetween val="midCat"/>
      </c:valAx>
      <c:valAx>
        <c:axId val="6509593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/>
                  <a:t>Razlika</a:t>
                </a:r>
                <a:r>
                  <a:rPr lang="en-US" sz="1800" baseline="0"/>
                  <a:t> nivoa [cm]</a:t>
                </a:r>
                <a:endParaRPr lang="en-US" sz="1800"/>
              </a:p>
            </c:rich>
          </c:tx>
          <c:layout/>
        </c:title>
        <c:numFmt formatCode="General" sourceLinked="1"/>
        <c:tickLblPos val="nextTo"/>
        <c:crossAx val="65000576"/>
        <c:crosses val="autoZero"/>
        <c:crossBetween val="midCat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070643044619423"/>
          <c:y val="9.4063134000141838E-2"/>
          <c:w val="0.78543044619422553"/>
          <c:h val="0.73132099028162023"/>
        </c:manualLayout>
      </c:layout>
      <c:scatterChart>
        <c:scatterStyle val="smoothMarker"/>
        <c:ser>
          <c:idx val="0"/>
          <c:order val="0"/>
          <c:tx>
            <c:v>Mjereno</c:v>
          </c:tx>
          <c:xVal>
            <c:numRef>
              <c:f>'v 3'!$G$13:$G$22</c:f>
              <c:numCache>
                <c:formatCode>General</c:formatCode>
                <c:ptCount val="10"/>
                <c:pt idx="0">
                  <c:v>1</c:v>
                </c:pt>
                <c:pt idx="1">
                  <c:v>8</c:v>
                </c:pt>
                <c:pt idx="2">
                  <c:v>16</c:v>
                </c:pt>
                <c:pt idx="3">
                  <c:v>38</c:v>
                </c:pt>
                <c:pt idx="4">
                  <c:v>46</c:v>
                </c:pt>
                <c:pt idx="5">
                  <c:v>59.5</c:v>
                </c:pt>
                <c:pt idx="6">
                  <c:v>68</c:v>
                </c:pt>
                <c:pt idx="7">
                  <c:v>80</c:v>
                </c:pt>
                <c:pt idx="8">
                  <c:v>88</c:v>
                </c:pt>
                <c:pt idx="9">
                  <c:v>100</c:v>
                </c:pt>
              </c:numCache>
            </c:numRef>
          </c:xVal>
          <c:yVal>
            <c:numRef>
              <c:f>'v 3'!$F$13:$F$22</c:f>
              <c:numCache>
                <c:formatCode>General</c:formatCode>
                <c:ptCount val="10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10</c:v>
                </c:pt>
                <c:pt idx="4">
                  <c:v>12</c:v>
                </c:pt>
                <c:pt idx="5">
                  <c:v>15</c:v>
                </c:pt>
                <c:pt idx="6">
                  <c:v>17</c:v>
                </c:pt>
                <c:pt idx="7">
                  <c:v>20</c:v>
                </c:pt>
                <c:pt idx="8">
                  <c:v>22</c:v>
                </c:pt>
                <c:pt idx="9">
                  <c:v>25</c:v>
                </c:pt>
              </c:numCache>
            </c:numRef>
          </c:yVal>
          <c:smooth val="1"/>
        </c:ser>
        <c:ser>
          <c:idx val="1"/>
          <c:order val="1"/>
          <c:tx>
            <c:v>Računsko</c:v>
          </c:tx>
          <c:xVal>
            <c:numRef>
              <c:f>'v 3'!$G$13:$G$22</c:f>
              <c:numCache>
                <c:formatCode>General</c:formatCode>
                <c:ptCount val="10"/>
                <c:pt idx="0">
                  <c:v>1</c:v>
                </c:pt>
                <c:pt idx="1">
                  <c:v>8</c:v>
                </c:pt>
                <c:pt idx="2">
                  <c:v>16</c:v>
                </c:pt>
                <c:pt idx="3">
                  <c:v>38</c:v>
                </c:pt>
                <c:pt idx="4">
                  <c:v>46</c:v>
                </c:pt>
                <c:pt idx="5">
                  <c:v>59.5</c:v>
                </c:pt>
                <c:pt idx="6">
                  <c:v>68</c:v>
                </c:pt>
                <c:pt idx="7">
                  <c:v>80</c:v>
                </c:pt>
                <c:pt idx="8">
                  <c:v>88</c:v>
                </c:pt>
                <c:pt idx="9">
                  <c:v>100</c:v>
                </c:pt>
              </c:numCache>
            </c:numRef>
          </c:xVal>
          <c:yVal>
            <c:numRef>
              <c:f>'v 3'!$G$28:$G$37</c:f>
              <c:numCache>
                <c:formatCode>0.00</c:formatCode>
                <c:ptCount val="10"/>
                <c:pt idx="0">
                  <c:v>1.1961999999999999</c:v>
                </c:pt>
                <c:pt idx="1">
                  <c:v>2.8670999999999998</c:v>
                </c:pt>
                <c:pt idx="2">
                  <c:v>4.7766999999999999</c:v>
                </c:pt>
                <c:pt idx="3">
                  <c:v>10.0281</c:v>
                </c:pt>
                <c:pt idx="4">
                  <c:v>11.9377</c:v>
                </c:pt>
                <c:pt idx="5">
                  <c:v>15.16015</c:v>
                </c:pt>
                <c:pt idx="6">
                  <c:v>17.1891</c:v>
                </c:pt>
                <c:pt idx="7">
                  <c:v>20.0535</c:v>
                </c:pt>
                <c:pt idx="8">
                  <c:v>21.963100000000001</c:v>
                </c:pt>
                <c:pt idx="9">
                  <c:v>24.827500000000001</c:v>
                </c:pt>
              </c:numCache>
            </c:numRef>
          </c:yVal>
          <c:smooth val="1"/>
        </c:ser>
        <c:axId val="67941888"/>
        <c:axId val="67943808"/>
      </c:scatterChart>
      <c:valAx>
        <c:axId val="679418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dirty="0" err="1"/>
                  <a:t>Napon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[</a:t>
                </a:r>
                <a:r>
                  <a:rPr lang="sr-Latn-CS" sz="1800" dirty="0" smtClean="0"/>
                  <a:t>m</a:t>
                </a:r>
                <a:r>
                  <a:rPr lang="en-US" sz="1800" dirty="0" smtClean="0"/>
                  <a:t>V</a:t>
                </a:r>
                <a:r>
                  <a:rPr lang="en-US" sz="1800" dirty="0"/>
                  <a:t>]</a:t>
                </a:r>
              </a:p>
            </c:rich>
          </c:tx>
          <c:layout/>
        </c:title>
        <c:numFmt formatCode="General" sourceLinked="1"/>
        <c:tickLblPos val="nextTo"/>
        <c:crossAx val="67943808"/>
        <c:crosses val="autoZero"/>
        <c:crossBetween val="midCat"/>
      </c:valAx>
      <c:valAx>
        <c:axId val="679438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/>
                  <a:t>Razlika</a:t>
                </a:r>
                <a:r>
                  <a:rPr lang="en-US" sz="1800" baseline="0"/>
                  <a:t> nivoa [cm]</a:t>
                </a:r>
                <a:endParaRPr lang="en-US" sz="1800"/>
              </a:p>
            </c:rich>
          </c:tx>
          <c:layout/>
        </c:title>
        <c:numFmt formatCode="General" sourceLinked="1"/>
        <c:tickLblPos val="nextTo"/>
        <c:crossAx val="6794188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0.29221</cdr:x>
      <cdr:y>0.03383</cdr:y>
    </cdr:from>
    <cdr:to>
      <cdr:x>0.74134</cdr:x>
      <cdr:y>0.145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57400" y="133350"/>
          <a:ext cx="3162300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0.32332</cdr:x>
      <cdr:y>0.03625</cdr:y>
    </cdr:from>
    <cdr:to>
      <cdr:x>0.69444</cdr:x>
      <cdr:y>0.14983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60794" y="156758"/>
          <a:ext cx="3054206" cy="4911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2000" dirty="0">
            <a:solidFill>
              <a:schemeClr val="accent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D22BC2F-9B94-44D2-A562-80A7BADFA9E4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27C7EBD-B5AF-4E0F-847B-143FFD20B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C2F-9B94-44D2-A562-80A7BADFA9E4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7EBD-B5AF-4E0F-847B-143FFD20B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C2F-9B94-44D2-A562-80A7BADFA9E4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7EBD-B5AF-4E0F-847B-143FFD20B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C2F-9B94-44D2-A562-80A7BADFA9E4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7EBD-B5AF-4E0F-847B-143FFD20B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C2F-9B94-44D2-A562-80A7BADFA9E4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7EBD-B5AF-4E0F-847B-143FFD20B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C2F-9B94-44D2-A562-80A7BADFA9E4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7EBD-B5AF-4E0F-847B-143FFD20B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22BC2F-9B94-44D2-A562-80A7BADFA9E4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7C7EBD-B5AF-4E0F-847B-143FFD20B11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D22BC2F-9B94-44D2-A562-80A7BADFA9E4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27C7EBD-B5AF-4E0F-847B-143FFD20B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C2F-9B94-44D2-A562-80A7BADFA9E4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7EBD-B5AF-4E0F-847B-143FFD20B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C2F-9B94-44D2-A562-80A7BADFA9E4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7EBD-B5AF-4E0F-847B-143FFD20B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C2F-9B94-44D2-A562-80A7BADFA9E4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7EBD-B5AF-4E0F-847B-143FFD20B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D22BC2F-9B94-44D2-A562-80A7BADFA9E4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27C7EBD-B5AF-4E0F-847B-143FFD20B1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KALIBRACIJA DIFERENCIJALNE SONDE ZA PRITISAK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0" y="5105400"/>
            <a:ext cx="4953000" cy="1752600"/>
          </a:xfrm>
        </p:spPr>
        <p:txBody>
          <a:bodyPr/>
          <a:lstStyle/>
          <a:p>
            <a:r>
              <a:rPr lang="sr-Latn-CS" dirty="0" smtClean="0"/>
              <a:t>Student: Milan Kalajdžić</a:t>
            </a:r>
          </a:p>
          <a:p>
            <a:r>
              <a:rPr lang="sr-Latn-CS" dirty="0" smtClean="0"/>
              <a:t>Br. indeksa: 346/05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Zavisnosti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3200" dirty="0" smtClean="0"/>
              <a:t>Pritisak od napona</a:t>
            </a:r>
            <a:r>
              <a:rPr lang="sr-Latn-CS" sz="3200" dirty="0" smtClean="0"/>
              <a:t> </a:t>
            </a:r>
            <a:endParaRPr lang="sr-Latn-CS" sz="3200" dirty="0" smtClean="0"/>
          </a:p>
          <a:p>
            <a:pPr>
              <a:buNone/>
            </a:pPr>
            <a:r>
              <a:rPr lang="sr-Latn-CS" sz="3200" dirty="0" smtClean="0"/>
              <a:t> </a:t>
            </a:r>
            <a:r>
              <a:rPr lang="sr-Latn-CS" sz="3200" dirty="0" smtClean="0"/>
              <a:t>    P=23.38*U+9.38</a:t>
            </a:r>
          </a:p>
          <a:p>
            <a:pPr>
              <a:buNone/>
            </a:pPr>
            <a:endParaRPr lang="sr-Latn-CS" sz="3200" dirty="0" smtClean="0"/>
          </a:p>
          <a:p>
            <a:r>
              <a:rPr lang="sr-Latn-CS" sz="3200" dirty="0" smtClean="0"/>
              <a:t>Razlika nivoa od napona</a:t>
            </a:r>
          </a:p>
          <a:p>
            <a:pPr>
              <a:buNone/>
            </a:pPr>
            <a:r>
              <a:rPr lang="sr-Latn-CS" sz="3200" dirty="0" smtClean="0"/>
              <a:t>    ∆ H=0.238*U+0.096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Primjena u praksi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Provjera Q-H krive pumpe</a:t>
            </a:r>
          </a:p>
          <a:p>
            <a:r>
              <a:rPr lang="sr-Latn-CS" dirty="0" smtClean="0"/>
              <a:t>Određivanje keficjenta trenja </a:t>
            </a:r>
            <a:r>
              <a:rPr lang="el-GR" dirty="0" smtClean="0"/>
              <a:t>λ</a:t>
            </a:r>
            <a:endParaRPr lang="en-US" dirty="0"/>
          </a:p>
        </p:txBody>
      </p:sp>
      <p:pic>
        <p:nvPicPr>
          <p:cNvPr id="4" name="Picture 3" descr="New Picture (6)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200400"/>
            <a:ext cx="8266667" cy="36576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Zaključak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Hvala na pažnji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Sadržaj</a:t>
            </a:r>
            <a:r>
              <a:rPr lang="sr-Latn-CS" dirty="0" smtClean="0"/>
              <a:t>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3600" dirty="0" smtClean="0">
                <a:latin typeface="Arial" pitchFamily="34" charset="0"/>
                <a:cs typeface="Arial" pitchFamily="34" charset="0"/>
              </a:rPr>
              <a:t>Šta je to kalibracija i zašto kalibrišemo?</a:t>
            </a:r>
          </a:p>
          <a:p>
            <a:r>
              <a:rPr lang="sr-Latn-CS" sz="3600" dirty="0" smtClean="0">
                <a:latin typeface="Arial" pitchFamily="34" charset="0"/>
                <a:cs typeface="Arial" pitchFamily="34" charset="0"/>
              </a:rPr>
              <a:t>Postupak izrade zadatka</a:t>
            </a:r>
          </a:p>
          <a:p>
            <a:r>
              <a:rPr lang="sr-Latn-CS" sz="3600" dirty="0" smtClean="0">
                <a:latin typeface="Arial" pitchFamily="34" charset="0"/>
                <a:cs typeface="Arial" pitchFamily="34" charset="0"/>
              </a:rPr>
              <a:t>Rezultati mjerenja</a:t>
            </a:r>
          </a:p>
          <a:p>
            <a:r>
              <a:rPr lang="sr-Latn-CS" sz="3600" dirty="0" smtClean="0">
                <a:latin typeface="Arial" pitchFamily="34" charset="0"/>
                <a:cs typeface="Arial" pitchFamily="34" charset="0"/>
              </a:rPr>
              <a:t>Primjena u praksi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Kalibracija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Kalibracija je posupak pomocu kojeg se uspostavlja odnos između vrijednosti koje prikazuje mjerni aparat i stvarne vrijednosti</a:t>
            </a:r>
          </a:p>
          <a:p>
            <a:r>
              <a:rPr lang="sr-Latn-CS" dirty="0" smtClean="0"/>
              <a:t>∆H[cm] = ƒ(U</a:t>
            </a:r>
            <a:r>
              <a:rPr lang="sr-Latn-CS" dirty="0" smtClean="0"/>
              <a:t> </a:t>
            </a:r>
            <a:r>
              <a:rPr lang="sr-Latn-CS" dirty="0" smtClean="0"/>
              <a:t>[V])</a:t>
            </a:r>
          </a:p>
          <a:p>
            <a:r>
              <a:rPr lang="sr-Latn-CS" dirty="0" smtClean="0"/>
              <a:t>Smanjenje sistematske greške</a:t>
            </a:r>
          </a:p>
          <a:p>
            <a:r>
              <a:rPr lang="sr-Latn-CS" dirty="0" smtClean="0"/>
              <a:t>Provjera podataka koje nam je dao proizvođač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Sonda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Tip sonde: validyne dp215tl</a:t>
            </a:r>
          </a:p>
          <a:p>
            <a:endParaRPr lang="sr-Latn-CS" dirty="0" smtClean="0"/>
          </a:p>
        </p:txBody>
      </p:sp>
      <p:pic>
        <p:nvPicPr>
          <p:cNvPr id="4" name="Picture 3" descr="New Picture (2)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2971800"/>
            <a:ext cx="3810000" cy="35814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Princip rada sonde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Mjeri razliku pritisaka </a:t>
            </a:r>
            <a:r>
              <a:rPr lang="sr-Latn-CS" dirty="0" smtClean="0"/>
              <a:t>pomoću </a:t>
            </a:r>
            <a:r>
              <a:rPr lang="sr-Latn-CS" dirty="0" smtClean="0"/>
              <a:t>deformacije membrane</a:t>
            </a:r>
          </a:p>
          <a:p>
            <a:r>
              <a:rPr lang="sr-Latn-CS" dirty="0" smtClean="0"/>
              <a:t>Različite debljine </a:t>
            </a:r>
            <a:endParaRPr lang="sr-Latn-CS" dirty="0" smtClean="0"/>
          </a:p>
          <a:p>
            <a:pPr>
              <a:buNone/>
            </a:pPr>
            <a:r>
              <a:rPr lang="sr-Latn-CS" dirty="0" smtClean="0"/>
              <a:t>    membrane</a:t>
            </a:r>
            <a:endParaRPr lang="sr-Latn-CS" dirty="0" smtClean="0"/>
          </a:p>
          <a:p>
            <a:endParaRPr lang="en-US" dirty="0"/>
          </a:p>
        </p:txBody>
      </p:sp>
      <p:pic>
        <p:nvPicPr>
          <p:cNvPr id="4" name="Picture 3" descr="New Picture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2895600"/>
            <a:ext cx="4876800" cy="39624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Instalacija</a:t>
            </a:r>
            <a:endParaRPr lang="en-US" dirty="0"/>
          </a:p>
        </p:txBody>
      </p:sp>
      <p:pic>
        <p:nvPicPr>
          <p:cNvPr id="4" name="Content Placeholder 3" descr="New Picture (4)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438400"/>
            <a:ext cx="8458200" cy="3810000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Rezultati mjerenja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" y="2286000"/>
          <a:ext cx="7772400" cy="433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Redni</a:t>
                      </a:r>
                      <a:r>
                        <a:rPr lang="sr-Latn-CS" baseline="0" dirty="0" smtClean="0"/>
                        <a:t> broj mjerenja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Razlika</a:t>
                      </a:r>
                      <a:r>
                        <a:rPr lang="sr-Latn-CS" baseline="0" dirty="0" smtClean="0"/>
                        <a:t> nivoa [cm]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dirty="0" smtClean="0"/>
                        <a:t>Napon [V]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C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C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C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dirty="0" smtClean="0"/>
                        <a:t>16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C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dirty="0" smtClean="0"/>
                        <a:t>38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C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dirty="0" smtClean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dirty="0" smtClean="0"/>
                        <a:t>46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C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dirty="0" smtClean="0"/>
                        <a:t>15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dirty="0" smtClean="0"/>
                        <a:t>59.5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C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dirty="0" smtClean="0"/>
                        <a:t>17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dirty="0" smtClean="0"/>
                        <a:t>68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C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dirty="0" smtClean="0"/>
                        <a:t>20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dirty="0" smtClean="0"/>
                        <a:t>80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CS" sz="2000" dirty="0" smtClean="0"/>
                        <a:t>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dirty="0" smtClean="0"/>
                        <a:t>22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dirty="0" smtClean="0"/>
                        <a:t>88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C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dirty="0" smtClean="0"/>
                        <a:t>25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000" dirty="0" smtClean="0"/>
                        <a:t>100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Dijagram zavisnosti napona od pritiska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Dijagram zavisnosti napona od promjene nivoa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1429</TotalTime>
  <Words>197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Georgia</vt:lpstr>
      <vt:lpstr>Wingdings 2</vt:lpstr>
      <vt:lpstr>Urban</vt:lpstr>
      <vt:lpstr>KALIBRACIJA DIFERENCIJALNE SONDE ZA PRITISAK</vt:lpstr>
      <vt:lpstr>Sadržaj  </vt:lpstr>
      <vt:lpstr>Kalibracija</vt:lpstr>
      <vt:lpstr>Sonda</vt:lpstr>
      <vt:lpstr>Princip rada sonde</vt:lpstr>
      <vt:lpstr>Instalacija</vt:lpstr>
      <vt:lpstr>Rezultati mjerenja</vt:lpstr>
      <vt:lpstr>Dijagram zavisnosti napona od pritiska </vt:lpstr>
      <vt:lpstr>Dijagram zavisnosti napona od promjene nivoa</vt:lpstr>
      <vt:lpstr>Zavisnosti</vt:lpstr>
      <vt:lpstr>Primjena u praksi</vt:lpstr>
      <vt:lpstr>Zaključak</vt:lpstr>
      <vt:lpstr>Hvala na pažnji</vt:lpstr>
    </vt:vector>
  </TitlesOfParts>
  <Company>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Kristian</dc:creator>
  <cp:lastModifiedBy>Kristian</cp:lastModifiedBy>
  <cp:revision>89</cp:revision>
  <dcterms:created xsi:type="dcterms:W3CDTF">2010-03-28T09:26:41Z</dcterms:created>
  <dcterms:modified xsi:type="dcterms:W3CDTF">2010-03-29T09:16:11Z</dcterms:modified>
</cp:coreProperties>
</file>