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E:\Fakultet\semestar%20VIII\Merenja%20u%20hidrotehnici\pomoc%20za%20prezentaciju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E:\Fakultet\semestar%20VIII\Merenja%20u%20hidrotehnici\pomoc%20za%20prezentaciju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ijana\AppData\Roaming\Microsoft\Excel\Book2%20(version%201).xls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Kriva u odnosu na visinu vodenog stuba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580138750261849E-2"/>
          <c:y val="0.10804634051891054"/>
          <c:w val="0.88688396349413301"/>
          <c:h val="0.76289617486338801"/>
        </c:manualLayout>
      </c:layout>
      <c:scatterChart>
        <c:scatterStyle val="lineMarker"/>
        <c:varyColors val="0"/>
        <c:ser>
          <c:idx val="0"/>
          <c:order val="0"/>
          <c:tx>
            <c:v>Kriva u odnosu na visinu vodenog stuba</c:v>
          </c:tx>
          <c:spPr>
            <a:ln w="28575">
              <a:noFill/>
            </a:ln>
          </c:spPr>
          <c:trendline>
            <c:trendlineType val="linear"/>
            <c:dispRSqr val="0"/>
            <c:dispEq val="1"/>
            <c:trendlineLbl>
              <c:layout>
                <c:manualLayout>
                  <c:x val="-0.12124774028606648"/>
                  <c:y val="5.9626416754402875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/>
                      <a:t>H = 7.782 x U + 5.81</a:t>
                    </a:r>
                    <a:endParaRPr lang="en-US"/>
                  </a:p>
                </c:rich>
              </c:tx>
              <c:numFmt formatCode="General" sourceLinked="0"/>
              <c:spPr>
                <a:solidFill>
                  <a:schemeClr val="bg1"/>
                </a:solidFill>
              </c:spPr>
            </c:trendlineLbl>
          </c:trendline>
          <c:xVal>
            <c:numRef>
              <c:f>Dragan!$E$38:$E$48</c:f>
              <c:numCache>
                <c:formatCode>0.000</c:formatCode>
                <c:ptCount val="11"/>
                <c:pt idx="0">
                  <c:v>0</c:v>
                </c:pt>
                <c:pt idx="1">
                  <c:v>0.128</c:v>
                </c:pt>
                <c:pt idx="2">
                  <c:v>0.38200000000000001</c:v>
                </c:pt>
                <c:pt idx="3">
                  <c:v>0.64200000000000002</c:v>
                </c:pt>
                <c:pt idx="4">
                  <c:v>1.284</c:v>
                </c:pt>
                <c:pt idx="5">
                  <c:v>1.9219999999999999</c:v>
                </c:pt>
                <c:pt idx="6">
                  <c:v>2.5619999999999998</c:v>
                </c:pt>
                <c:pt idx="7">
                  <c:v>3.2050000000000001</c:v>
                </c:pt>
                <c:pt idx="8">
                  <c:v>3.85</c:v>
                </c:pt>
                <c:pt idx="9">
                  <c:v>4.4980000000000002</c:v>
                </c:pt>
                <c:pt idx="10">
                  <c:v>5.1429999999999998</c:v>
                </c:pt>
              </c:numCache>
            </c:numRef>
          </c:xVal>
          <c:yVal>
            <c:numRef>
              <c:f>Dragan!$D$38:$D$48</c:f>
              <c:numCache>
                <c:formatCode>General</c:formatCode>
                <c:ptCount val="11"/>
                <c:pt idx="0">
                  <c:v>5.79</c:v>
                </c:pt>
                <c:pt idx="1">
                  <c:v>6.79</c:v>
                </c:pt>
                <c:pt idx="2">
                  <c:v>8.7899999999999991</c:v>
                </c:pt>
                <c:pt idx="3">
                  <c:v>10.79</c:v>
                </c:pt>
                <c:pt idx="4">
                  <c:v>15.79</c:v>
                </c:pt>
                <c:pt idx="5">
                  <c:v>20.79</c:v>
                </c:pt>
                <c:pt idx="6">
                  <c:v>25.79</c:v>
                </c:pt>
                <c:pt idx="7">
                  <c:v>30.79</c:v>
                </c:pt>
                <c:pt idx="8">
                  <c:v>35.79</c:v>
                </c:pt>
                <c:pt idx="9">
                  <c:v>40.79</c:v>
                </c:pt>
                <c:pt idx="10">
                  <c:v>45.79</c:v>
                </c:pt>
              </c:numCache>
            </c:numRef>
          </c:yVal>
          <c:smooth val="0"/>
        </c:ser>
        <c:ser>
          <c:idx val="1"/>
          <c:order val="1"/>
          <c:tx>
            <c:v>Tijana I Anja</c:v>
          </c:tx>
          <c:spPr>
            <a:ln w="28575">
              <a:noFill/>
            </a:ln>
          </c:spPr>
          <c:marker>
            <c:symbol val="square"/>
            <c:size val="5"/>
          </c:marker>
          <c:trendline>
            <c:trendlineType val="linear"/>
            <c:dispRSqr val="0"/>
            <c:dispEq val="1"/>
            <c:trendlineLbl>
              <c:layout>
                <c:manualLayout>
                  <c:x val="-7.0201729106628238E-2"/>
                  <c:y val="0.32297344187908716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/>
                      <a:t>H = 5.1784 x U + 5.7794</a:t>
                    </a:r>
                    <a:endParaRPr lang="en-US"/>
                  </a:p>
                </c:rich>
              </c:tx>
              <c:numFmt formatCode="General" sourceLinked="0"/>
              <c:spPr>
                <a:solidFill>
                  <a:schemeClr val="bg1"/>
                </a:solidFill>
              </c:spPr>
            </c:trendlineLbl>
          </c:trendline>
          <c:xVal>
            <c:numRef>
              <c:f>Tijana!$E$38:$E$48</c:f>
              <c:numCache>
                <c:formatCode>0.000</c:formatCode>
                <c:ptCount val="11"/>
                <c:pt idx="0">
                  <c:v>0</c:v>
                </c:pt>
                <c:pt idx="1">
                  <c:v>0.19600000000000001</c:v>
                </c:pt>
                <c:pt idx="2">
                  <c:v>0.58299999999999996</c:v>
                </c:pt>
                <c:pt idx="3">
                  <c:v>0.97</c:v>
                </c:pt>
                <c:pt idx="4">
                  <c:v>1.94</c:v>
                </c:pt>
                <c:pt idx="5">
                  <c:v>2.8969999999999998</c:v>
                </c:pt>
                <c:pt idx="6">
                  <c:v>3.8570000000000002</c:v>
                </c:pt>
                <c:pt idx="7">
                  <c:v>4.8220000000000001</c:v>
                </c:pt>
                <c:pt idx="8">
                  <c:v>5.7939999999999996</c:v>
                </c:pt>
                <c:pt idx="9">
                  <c:v>6.7649999999999997</c:v>
                </c:pt>
                <c:pt idx="10">
                  <c:v>7.7309999999999999</c:v>
                </c:pt>
              </c:numCache>
            </c:numRef>
          </c:xVal>
          <c:yVal>
            <c:numRef>
              <c:f>Tijana!$D$38:$D$48</c:f>
              <c:numCache>
                <c:formatCode>General</c:formatCode>
                <c:ptCount val="11"/>
                <c:pt idx="0">
                  <c:v>5.79</c:v>
                </c:pt>
                <c:pt idx="1">
                  <c:v>6.79</c:v>
                </c:pt>
                <c:pt idx="2">
                  <c:v>8.7899999999999991</c:v>
                </c:pt>
                <c:pt idx="3">
                  <c:v>10.79</c:v>
                </c:pt>
                <c:pt idx="4">
                  <c:v>15.79</c:v>
                </c:pt>
                <c:pt idx="5">
                  <c:v>20.79</c:v>
                </c:pt>
                <c:pt idx="6">
                  <c:v>25.79</c:v>
                </c:pt>
                <c:pt idx="7">
                  <c:v>30.79</c:v>
                </c:pt>
                <c:pt idx="8">
                  <c:v>35.79</c:v>
                </c:pt>
                <c:pt idx="9">
                  <c:v>40.79</c:v>
                </c:pt>
                <c:pt idx="10">
                  <c:v>45.79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231296"/>
        <c:axId val="88231872"/>
      </c:scatterChart>
      <c:valAx>
        <c:axId val="88231296"/>
        <c:scaling>
          <c:orientation val="minMax"/>
          <c:max val="8"/>
          <c:min val="0"/>
        </c:scaling>
        <c:delete val="0"/>
        <c:axPos val="b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xmlns:mc="http://schemas.openxmlformats.org/markup-compatibility/2006" xmlns:a14="http://schemas.microsoft.com/office/drawing/2010/main" val="000000" mc:Ignorable="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U [V]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231872"/>
        <c:crosses val="autoZero"/>
        <c:crossBetween val="midCat"/>
      </c:valAx>
      <c:valAx>
        <c:axId val="8823187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xmlns:mc="http://schemas.openxmlformats.org/markup-compatibility/2006" xmlns:a14="http://schemas.microsoft.com/office/drawing/2010/main" val="000000" mc:Ignorable="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 [cm]</a:t>
                </a:r>
              </a:p>
            </c:rich>
          </c:tx>
          <c:layout>
            <c:manualLayout>
              <c:xMode val="edge"/>
              <c:yMode val="edge"/>
              <c:x val="1.4537354300453078E-2"/>
              <c:y val="0.4538849592953423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231296"/>
        <c:crossesAt val="0"/>
        <c:crossBetween val="midCat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xmlns:mc="http://schemas.openxmlformats.org/markup-compatibility/2006" xmlns:a14="http://schemas.microsoft.com/office/drawing/2010/main" val="000000" mc:Ignorable="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Kriva u odnosu na pritisak</a:t>
            </a:r>
          </a:p>
        </c:rich>
      </c:tx>
      <c:layout>
        <c:manualLayout>
          <c:xMode val="edge"/>
          <c:yMode val="edge"/>
          <c:x val="0.29358821476795166"/>
          <c:y val="3.355483973594210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417293177335884"/>
          <c:y val="0.12554801594793599"/>
          <c:w val="0.85987603244509692"/>
          <c:h val="0.74943748508709129"/>
        </c:manualLayout>
      </c:layout>
      <c:scatterChart>
        <c:scatterStyle val="lineMarker"/>
        <c:varyColors val="0"/>
        <c:ser>
          <c:idx val="0"/>
          <c:order val="0"/>
          <c:tx>
            <c:v>Dragan I Dimitrije</c:v>
          </c:tx>
          <c:spPr>
            <a:ln w="28575">
              <a:noFill/>
            </a:ln>
          </c:spPr>
          <c:trendline>
            <c:trendlineType val="linear"/>
            <c:dispRSqr val="0"/>
            <c:dispEq val="1"/>
            <c:trendlineLbl>
              <c:layout>
                <c:manualLayout>
                  <c:x val="-0.10094093729613271"/>
                  <c:y val="4.3313648293963253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/>
                      <a:t>p = 0.762 x U + 0.5689</a:t>
                    </a:r>
                    <a:endParaRPr lang="en-US"/>
                  </a:p>
                </c:rich>
              </c:tx>
              <c:numFmt formatCode="General" sourceLinked="0"/>
              <c:spPr>
                <a:solidFill>
                  <a:sysClr val="window" lastClr="FFFFFF"/>
                </a:solidFill>
              </c:spPr>
            </c:trendlineLbl>
          </c:trendline>
          <c:xVal>
            <c:numRef>
              <c:f>Dragan!$E$38:$E$48</c:f>
              <c:numCache>
                <c:formatCode>0.000</c:formatCode>
                <c:ptCount val="11"/>
                <c:pt idx="0">
                  <c:v>0</c:v>
                </c:pt>
                <c:pt idx="1">
                  <c:v>0.128</c:v>
                </c:pt>
                <c:pt idx="2">
                  <c:v>0.38200000000000001</c:v>
                </c:pt>
                <c:pt idx="3">
                  <c:v>0.64200000000000002</c:v>
                </c:pt>
                <c:pt idx="4">
                  <c:v>1.284</c:v>
                </c:pt>
                <c:pt idx="5">
                  <c:v>1.9219999999999999</c:v>
                </c:pt>
                <c:pt idx="6">
                  <c:v>2.5619999999999998</c:v>
                </c:pt>
                <c:pt idx="7">
                  <c:v>3.2050000000000001</c:v>
                </c:pt>
                <c:pt idx="8">
                  <c:v>3.85</c:v>
                </c:pt>
                <c:pt idx="9">
                  <c:v>4.4980000000000002</c:v>
                </c:pt>
                <c:pt idx="10">
                  <c:v>5.1429999999999998</c:v>
                </c:pt>
              </c:numCache>
            </c:numRef>
          </c:xVal>
          <c:yVal>
            <c:numRef>
              <c:f>Dragan!$F$38:$F$48</c:f>
              <c:numCache>
                <c:formatCode>0.000</c:formatCode>
                <c:ptCount val="11"/>
                <c:pt idx="0">
                  <c:v>0.56698228178999999</c:v>
                </c:pt>
                <c:pt idx="1">
                  <c:v>0.66490668279000009</c:v>
                </c:pt>
                <c:pt idx="2">
                  <c:v>0.86075548478999997</c:v>
                </c:pt>
                <c:pt idx="3">
                  <c:v>1.0566042867900001</c:v>
                </c:pt>
                <c:pt idx="4">
                  <c:v>1.5462262917899998</c:v>
                </c:pt>
                <c:pt idx="5">
                  <c:v>2.0358482967900002</c:v>
                </c:pt>
                <c:pt idx="6">
                  <c:v>2.5254703017900004</c:v>
                </c:pt>
                <c:pt idx="7">
                  <c:v>3.0150923067900002</c:v>
                </c:pt>
                <c:pt idx="8">
                  <c:v>3.5047143117899999</c:v>
                </c:pt>
                <c:pt idx="9">
                  <c:v>3.9943363167900001</c:v>
                </c:pt>
                <c:pt idx="10">
                  <c:v>4.4839583217900003</c:v>
                </c:pt>
              </c:numCache>
            </c:numRef>
          </c:yVal>
          <c:smooth val="0"/>
        </c:ser>
        <c:ser>
          <c:idx val="1"/>
          <c:order val="1"/>
          <c:tx>
            <c:v>Tijana I Anja</c:v>
          </c:tx>
          <c:spPr>
            <a:ln w="28575">
              <a:noFill/>
            </a:ln>
          </c:spPr>
          <c:marker>
            <c:symbol val="square"/>
            <c:size val="5"/>
          </c:marker>
          <c:trendline>
            <c:trendlineType val="linear"/>
            <c:dispRSqr val="0"/>
            <c:dispEq val="1"/>
            <c:trendlineLbl>
              <c:layout>
                <c:manualLayout>
                  <c:x val="-9.25626204238921E-2"/>
                  <c:y val="0.32837966276942654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/>
                      <a:t>p = 0.5071 x U + 0.5659</a:t>
                    </a:r>
                    <a:endParaRPr lang="en-US"/>
                  </a:p>
                </c:rich>
              </c:tx>
              <c:numFmt formatCode="General" sourceLinked="0"/>
              <c:spPr>
                <a:solidFill>
                  <a:sysClr val="window" lastClr="FFFFFF"/>
                </a:solidFill>
              </c:spPr>
            </c:trendlineLbl>
          </c:trendline>
          <c:xVal>
            <c:numRef>
              <c:f>Tijana!$E$38:$E$48</c:f>
              <c:numCache>
                <c:formatCode>0.000</c:formatCode>
                <c:ptCount val="11"/>
                <c:pt idx="0">
                  <c:v>0</c:v>
                </c:pt>
                <c:pt idx="1">
                  <c:v>0.19600000000000001</c:v>
                </c:pt>
                <c:pt idx="2">
                  <c:v>0.58299999999999996</c:v>
                </c:pt>
                <c:pt idx="3">
                  <c:v>0.97</c:v>
                </c:pt>
                <c:pt idx="4">
                  <c:v>1.94</c:v>
                </c:pt>
                <c:pt idx="5">
                  <c:v>2.8969999999999998</c:v>
                </c:pt>
                <c:pt idx="6">
                  <c:v>3.8570000000000002</c:v>
                </c:pt>
                <c:pt idx="7">
                  <c:v>4.8220000000000001</c:v>
                </c:pt>
                <c:pt idx="8">
                  <c:v>5.7939999999999996</c:v>
                </c:pt>
                <c:pt idx="9">
                  <c:v>6.7649999999999997</c:v>
                </c:pt>
                <c:pt idx="10">
                  <c:v>7.7309999999999999</c:v>
                </c:pt>
              </c:numCache>
            </c:numRef>
          </c:xVal>
          <c:yVal>
            <c:numRef>
              <c:f>Tijana!$F$38:$F$48</c:f>
              <c:numCache>
                <c:formatCode>0.000</c:formatCode>
                <c:ptCount val="11"/>
                <c:pt idx="0">
                  <c:v>0.56698228178999999</c:v>
                </c:pt>
                <c:pt idx="1">
                  <c:v>0.66490668279000009</c:v>
                </c:pt>
                <c:pt idx="2">
                  <c:v>0.86075548478999997</c:v>
                </c:pt>
                <c:pt idx="3">
                  <c:v>1.0566042867900001</c:v>
                </c:pt>
                <c:pt idx="4">
                  <c:v>1.5462262917899998</c:v>
                </c:pt>
                <c:pt idx="5">
                  <c:v>2.0358482967900002</c:v>
                </c:pt>
                <c:pt idx="6">
                  <c:v>2.5254703017900004</c:v>
                </c:pt>
                <c:pt idx="7">
                  <c:v>3.0150923067900002</c:v>
                </c:pt>
                <c:pt idx="8">
                  <c:v>3.5047143117899999</c:v>
                </c:pt>
                <c:pt idx="9">
                  <c:v>3.9943363167900001</c:v>
                </c:pt>
                <c:pt idx="10">
                  <c:v>4.4839583217900003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233024"/>
        <c:axId val="88233600"/>
      </c:scatterChart>
      <c:valAx>
        <c:axId val="88233024"/>
        <c:scaling>
          <c:orientation val="minMax"/>
          <c:max val="8"/>
          <c:min val="0"/>
        </c:scaling>
        <c:delete val="0"/>
        <c:axPos val="b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xmlns:mc="http://schemas.openxmlformats.org/markup-compatibility/2006" xmlns:a14="http://schemas.microsoft.com/office/drawing/2010/main" val="000000" mc:Ignorable="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U [V]</a:t>
                </a:r>
              </a:p>
            </c:rich>
          </c:tx>
          <c:layout>
            <c:manualLayout>
              <c:xMode val="edge"/>
              <c:yMode val="edge"/>
              <c:x val="0.51136042965727546"/>
              <c:y val="0.92405114133460586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233600"/>
        <c:crosses val="autoZero"/>
        <c:crossBetween val="midCat"/>
      </c:valAx>
      <c:valAx>
        <c:axId val="8823360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xmlns:mc="http://schemas.openxmlformats.org/markup-compatibility/2006" xmlns:a14="http://schemas.microsoft.com/office/drawing/2010/main" val="000000" mc:Ignorable="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 [kPa]</a:t>
                </a:r>
              </a:p>
            </c:rich>
          </c:tx>
          <c:layout>
            <c:manualLayout>
              <c:xMode val="edge"/>
              <c:yMode val="edge"/>
              <c:x val="2.2222171650509003E-2"/>
              <c:y val="0.45388491211325854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233024"/>
        <c:crossesAt val="0"/>
        <c:crossBetween val="midCat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xmlns:mc="http://schemas.openxmlformats.org/markup-compatibility/2006" xmlns:a14="http://schemas.microsoft.com/office/drawing/2010/main" val="000000" mc:Ignorable="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Dijagram relativnih grešaka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036465927870127"/>
          <c:y val="0.11817396651276203"/>
          <c:w val="0.86848921651073308"/>
          <c:h val="0.68577247500550986"/>
        </c:manualLayout>
      </c:layout>
      <c:scatterChart>
        <c:scatterStyle val="smoothMarker"/>
        <c:varyColors val="0"/>
        <c:ser>
          <c:idx val="0"/>
          <c:order val="0"/>
          <c:tx>
            <c:v>Greska u odnosu na trenutnu vrednost 1</c:v>
          </c:tx>
          <c:spPr>
            <a:ln w="19050"/>
          </c:spPr>
          <c:marker>
            <c:symbol val="diamond"/>
            <c:size val="5"/>
          </c:marker>
          <c:xVal>
            <c:numRef>
              <c:f>Dragan!$D$38:$D$48</c:f>
              <c:numCache>
                <c:formatCode>General</c:formatCode>
                <c:ptCount val="11"/>
                <c:pt idx="0">
                  <c:v>5.79</c:v>
                </c:pt>
                <c:pt idx="1">
                  <c:v>6.79</c:v>
                </c:pt>
                <c:pt idx="2">
                  <c:v>8.7899999999999991</c:v>
                </c:pt>
                <c:pt idx="3">
                  <c:v>10.79</c:v>
                </c:pt>
                <c:pt idx="4">
                  <c:v>15.79</c:v>
                </c:pt>
                <c:pt idx="5">
                  <c:v>20.79</c:v>
                </c:pt>
                <c:pt idx="6">
                  <c:v>25.79</c:v>
                </c:pt>
                <c:pt idx="7">
                  <c:v>30.79</c:v>
                </c:pt>
                <c:pt idx="8">
                  <c:v>35.79</c:v>
                </c:pt>
                <c:pt idx="9">
                  <c:v>40.79</c:v>
                </c:pt>
                <c:pt idx="10">
                  <c:v>45.79</c:v>
                </c:pt>
              </c:numCache>
            </c:numRef>
          </c:xVal>
          <c:yVal>
            <c:numRef>
              <c:f>Dragan!$F$121:$F$131</c:f>
              <c:numCache>
                <c:formatCode>0.00</c:formatCode>
                <c:ptCount val="11"/>
                <c:pt idx="0">
                  <c:v>-0.34542314335059715</c:v>
                </c:pt>
                <c:pt idx="1">
                  <c:v>-0.23705449189984126</c:v>
                </c:pt>
                <c:pt idx="2">
                  <c:v>8.2775881683722102E-2</c:v>
                </c:pt>
                <c:pt idx="3">
                  <c:v>-0.14869323447637475</c:v>
                </c:pt>
                <c:pt idx="4">
                  <c:v>-7.6554781507296374E-2</c:v>
                </c:pt>
                <c:pt idx="5">
                  <c:v>0.11061087061086641</c:v>
                </c:pt>
                <c:pt idx="6">
                  <c:v>0.16485459480419801</c:v>
                </c:pt>
                <c:pt idx="7">
                  <c:v>0.12565768106527769</c:v>
                </c:pt>
                <c:pt idx="8">
                  <c:v>5.3925677563568614E-2</c:v>
                </c:pt>
                <c:pt idx="9">
                  <c:v>-5.7455258641833262E-2</c:v>
                </c:pt>
                <c:pt idx="10">
                  <c:v>-9.3526970954368072E-2</c:v>
                </c:pt>
              </c:numCache>
            </c:numRef>
          </c:yVal>
          <c:smooth val="1"/>
        </c:ser>
        <c:ser>
          <c:idx val="1"/>
          <c:order val="1"/>
          <c:tx>
            <c:v>greska u odnosu na max 1</c:v>
          </c:tx>
          <c:spPr>
            <a:ln w="19050"/>
          </c:spPr>
          <c:marker>
            <c:symbol val="square"/>
            <c:size val="5"/>
          </c:marker>
          <c:xVal>
            <c:numRef>
              <c:f>Dragan!$D$121:$D$131</c:f>
              <c:numCache>
                <c:formatCode>General</c:formatCode>
                <c:ptCount val="11"/>
                <c:pt idx="0">
                  <c:v>5.79</c:v>
                </c:pt>
                <c:pt idx="1">
                  <c:v>6.79</c:v>
                </c:pt>
                <c:pt idx="2">
                  <c:v>8.7899999999999991</c:v>
                </c:pt>
                <c:pt idx="3">
                  <c:v>10.79</c:v>
                </c:pt>
                <c:pt idx="4">
                  <c:v>15.79</c:v>
                </c:pt>
                <c:pt idx="5">
                  <c:v>20.79</c:v>
                </c:pt>
                <c:pt idx="6">
                  <c:v>25.79</c:v>
                </c:pt>
                <c:pt idx="7">
                  <c:v>30.79</c:v>
                </c:pt>
                <c:pt idx="8">
                  <c:v>35.79</c:v>
                </c:pt>
                <c:pt idx="9">
                  <c:v>40.79</c:v>
                </c:pt>
                <c:pt idx="10">
                  <c:v>45.79</c:v>
                </c:pt>
              </c:numCache>
            </c:numRef>
          </c:xVal>
          <c:yVal>
            <c:numRef>
              <c:f>Dragan!$G$121:$G$131</c:f>
              <c:numCache>
                <c:formatCode>0.00</c:formatCode>
                <c:ptCount val="11"/>
                <c:pt idx="0">
                  <c:v>-4.3636846656585328E-2</c:v>
                </c:pt>
                <c:pt idx="1">
                  <c:v>-3.511893418921893E-2</c:v>
                </c:pt>
                <c:pt idx="2">
                  <c:v>1.5875084813664272E-2</c:v>
                </c:pt>
                <c:pt idx="3">
                  <c:v>-3.5005478387915318E-2</c:v>
                </c:pt>
                <c:pt idx="4">
                  <c:v>-2.6374110119245314E-2</c:v>
                </c:pt>
                <c:pt idx="5">
                  <c:v>5.0173646285740975E-2</c:v>
                </c:pt>
                <c:pt idx="6">
                  <c:v>9.2763208622576879E-2</c:v>
                </c:pt>
                <c:pt idx="7">
                  <c:v>8.4415479857163939E-2</c:v>
                </c:pt>
                <c:pt idx="8">
                  <c:v>4.2109557023608371E-2</c:v>
                </c:pt>
                <c:pt idx="9">
                  <c:v>-5.113365691219604E-2</c:v>
                </c:pt>
                <c:pt idx="10">
                  <c:v>-9.3439579745759366E-2</c:v>
                </c:pt>
              </c:numCache>
            </c:numRef>
          </c:yVal>
          <c:smooth val="1"/>
        </c:ser>
        <c:ser>
          <c:idx val="2"/>
          <c:order val="2"/>
          <c:tx>
            <c:v>Greska u odnosu na trenutnu vrednost 2</c:v>
          </c:tx>
          <c:spPr>
            <a:ln w="19050"/>
          </c:spPr>
          <c:xVal>
            <c:numRef>
              <c:f>Tijana!$D$121:$D$131</c:f>
              <c:numCache>
                <c:formatCode>General</c:formatCode>
                <c:ptCount val="11"/>
                <c:pt idx="0">
                  <c:v>5.79</c:v>
                </c:pt>
                <c:pt idx="1">
                  <c:v>6.79</c:v>
                </c:pt>
                <c:pt idx="2">
                  <c:v>8.7899999999999991</c:v>
                </c:pt>
                <c:pt idx="3">
                  <c:v>10.79</c:v>
                </c:pt>
                <c:pt idx="4">
                  <c:v>15.79</c:v>
                </c:pt>
                <c:pt idx="5">
                  <c:v>20.79</c:v>
                </c:pt>
                <c:pt idx="6">
                  <c:v>25.79</c:v>
                </c:pt>
                <c:pt idx="7">
                  <c:v>30.79</c:v>
                </c:pt>
                <c:pt idx="8">
                  <c:v>35.79</c:v>
                </c:pt>
                <c:pt idx="9">
                  <c:v>40.79</c:v>
                </c:pt>
                <c:pt idx="10">
                  <c:v>45.79</c:v>
                </c:pt>
              </c:numCache>
            </c:numRef>
          </c:xVal>
          <c:yVal>
            <c:numRef>
              <c:f>Tijana!$F$121:$F$131</c:f>
              <c:numCache>
                <c:formatCode>0.00</c:formatCode>
                <c:ptCount val="11"/>
                <c:pt idx="0">
                  <c:v>0.18998272884283457</c:v>
                </c:pt>
                <c:pt idx="1">
                  <c:v>-5.7260677466861434E-2</c:v>
                </c:pt>
                <c:pt idx="2">
                  <c:v>-8.8441410693984993E-2</c:v>
                </c:pt>
                <c:pt idx="3">
                  <c:v>-0.10806302131604163</c:v>
                </c:pt>
                <c:pt idx="4">
                  <c:v>-0.21735275490817615</c:v>
                </c:pt>
                <c:pt idx="5">
                  <c:v>4.9706589706591094E-2</c:v>
                </c:pt>
                <c:pt idx="6">
                  <c:v>0.15298177588212181</c:v>
                </c:pt>
                <c:pt idx="7">
                  <c:v>0.13862942513802445</c:v>
                </c:pt>
                <c:pt idx="8">
                  <c:v>2.7013132159815004E-2</c:v>
                </c:pt>
                <c:pt idx="9">
                  <c:v>-4.4545231674442035E-2</c:v>
                </c:pt>
                <c:pt idx="10">
                  <c:v>-4.3935357064869257E-2</c:v>
                </c:pt>
              </c:numCache>
            </c:numRef>
          </c:yVal>
          <c:smooth val="1"/>
        </c:ser>
        <c:ser>
          <c:idx val="3"/>
          <c:order val="3"/>
          <c:tx>
            <c:v>Greska u odnosu na max 2</c:v>
          </c:tx>
          <c:spPr>
            <a:ln w="19050">
              <a:solidFill>
                <a:schemeClr val="accent6">
                  <a:lumMod val="75000"/>
                </a:schemeClr>
              </a:solidFill>
            </a:ln>
          </c:spPr>
          <c:marker>
            <c:symbol val="x"/>
            <c:size val="5"/>
            <c:spPr>
              <a:noFill/>
              <a:ln>
                <a:solidFill>
                  <a:schemeClr val="accent6">
                    <a:lumMod val="75000"/>
                  </a:schemeClr>
                </a:solidFill>
              </a:ln>
            </c:spPr>
          </c:marker>
          <c:xVal>
            <c:numRef>
              <c:f>Tijana!$D$121:$D$131</c:f>
              <c:numCache>
                <c:formatCode>General</c:formatCode>
                <c:ptCount val="11"/>
                <c:pt idx="0">
                  <c:v>5.79</c:v>
                </c:pt>
                <c:pt idx="1">
                  <c:v>6.79</c:v>
                </c:pt>
                <c:pt idx="2">
                  <c:v>8.7899999999999991</c:v>
                </c:pt>
                <c:pt idx="3">
                  <c:v>10.79</c:v>
                </c:pt>
                <c:pt idx="4">
                  <c:v>15.79</c:v>
                </c:pt>
                <c:pt idx="5">
                  <c:v>20.79</c:v>
                </c:pt>
                <c:pt idx="6">
                  <c:v>25.79</c:v>
                </c:pt>
                <c:pt idx="7">
                  <c:v>30.79</c:v>
                </c:pt>
                <c:pt idx="8">
                  <c:v>35.79</c:v>
                </c:pt>
                <c:pt idx="9">
                  <c:v>40.79</c:v>
                </c:pt>
                <c:pt idx="10">
                  <c:v>45.79</c:v>
                </c:pt>
              </c:numCache>
            </c:numRef>
          </c:xVal>
          <c:yVal>
            <c:numRef>
              <c:f>Tijana!$G$121:$G$131</c:f>
              <c:numCache>
                <c:formatCode>0.00</c:formatCode>
                <c:ptCount val="11"/>
                <c:pt idx="0">
                  <c:v>2.4012162553259785E-2</c:v>
                </c:pt>
                <c:pt idx="1">
                  <c:v>-8.4872080006427649E-3</c:v>
                </c:pt>
                <c:pt idx="2">
                  <c:v>-1.6970050153551842E-2</c:v>
                </c:pt>
                <c:pt idx="3">
                  <c:v>-2.5452892306457038E-2</c:v>
                </c:pt>
                <c:pt idx="4">
                  <c:v>-7.4917947166171922E-2</c:v>
                </c:pt>
                <c:pt idx="5">
                  <c:v>2.2558335256853711E-2</c:v>
                </c:pt>
                <c:pt idx="6">
                  <c:v>8.6125078306934749E-2</c:v>
                </c:pt>
                <c:pt idx="7">
                  <c:v>9.3175922402115877E-2</c:v>
                </c:pt>
                <c:pt idx="8">
                  <c:v>2.1104507960441814E-2</c:v>
                </c:pt>
                <c:pt idx="9">
                  <c:v>-3.9663726690258479E-2</c:v>
                </c:pt>
                <c:pt idx="10">
                  <c:v>-4.391606238605112E-2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8223104"/>
        <c:axId val="88235328"/>
      </c:scatterChart>
      <c:valAx>
        <c:axId val="88223104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50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xmlns:mc="http://schemas.openxmlformats.org/markup-compatibility/2006" xmlns:a14="http://schemas.microsoft.com/office/drawing/2010/main" val="000000" mc:Ignorable="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 [cm]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low"/>
        <c:txPr>
          <a:bodyPr rot="0" vert="horz"/>
          <a:lstStyle/>
          <a:p>
            <a:pPr>
              <a:defRPr sz="1100" b="0" i="0" u="none" strike="noStrike" baseline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235328"/>
        <c:crosses val="autoZero"/>
        <c:crossBetween val="midCat"/>
      </c:valAx>
      <c:valAx>
        <c:axId val="88235328"/>
        <c:scaling>
          <c:orientation val="minMax"/>
          <c:max val="1"/>
        </c:scaling>
        <c:delete val="0"/>
        <c:axPos val="l"/>
        <c:majorGridlines>
          <c:spPr>
            <a:ln>
              <a:solidFill>
                <a:schemeClr val="bg1">
                  <a:lumMod val="50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xmlns:mc="http://schemas.openxmlformats.org/markup-compatibility/2006" xmlns:a14="http://schemas.microsoft.com/office/drawing/2010/main" val="000000" mc:Ignorable="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l-GR"/>
                  <a:t>δ [%]</a:t>
                </a:r>
              </a:p>
            </c:rich>
          </c:tx>
          <c:layout/>
          <c:overlay val="0"/>
        </c:title>
        <c:numFmt formatCode="0.00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22310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5.1377388714662818E-2"/>
          <c:y val="0.90750455811344188"/>
          <c:w val="0.94377381194112908"/>
          <c:h val="6.450562000360642E-2"/>
        </c:manualLayout>
      </c:layout>
      <c:overlay val="0"/>
      <c:txPr>
        <a:bodyPr/>
        <a:lstStyle/>
        <a:p>
          <a:pPr>
            <a:defRPr sz="920" b="0" i="0" u="none" strike="noStrike" baseline="0">
              <a:solidFill>
                <a:srgbClr xmlns:mc="http://schemas.openxmlformats.org/markup-compatibility/2006" xmlns:a14="http://schemas.microsoft.com/office/drawing/2010/main" val="000000" mc:Ignorable="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xmlns:mc="http://schemas.openxmlformats.org/markup-compatibility/2006" xmlns:a14="http://schemas.microsoft.com/office/drawing/2010/main" val="000000" mc:Ignorable="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1B677-B3E4-4B8B-B9CE-69444E268BF9}" type="datetimeFigureOut">
              <a:rPr lang="en-US"/>
              <a:pPr>
                <a:defRPr/>
              </a:pPr>
              <a:t>29-Mar-10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45F01-10A2-48FA-B34B-7574DDA12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91809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FF2A2-48FB-48F7-9032-70048C59400C}" type="datetimeFigureOut">
              <a:rPr lang="en-US"/>
              <a:pPr>
                <a:defRPr/>
              </a:pPr>
              <a:t>29-Mar-10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DEC29-5898-4AB6-AA5D-90D13597B2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82787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EDA74-1262-42C7-B7CA-23934FB720D3}" type="datetimeFigureOut">
              <a:rPr lang="en-US"/>
              <a:pPr>
                <a:defRPr/>
              </a:pPr>
              <a:t>29-Mar-10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452CF-2ECB-4850-A21B-DC867A74D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14033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AEF7B-DDFD-4127-8EFA-F88AF87F92E6}" type="datetimeFigureOut">
              <a:rPr lang="en-US"/>
              <a:pPr>
                <a:defRPr/>
              </a:pPr>
              <a:t>29-Mar-10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52624-5143-4ED8-88D3-6BFD7AB53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07242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6E863-D2D5-427F-BD5D-30389C4E8407}" type="datetimeFigureOut">
              <a:rPr lang="en-US"/>
              <a:pPr>
                <a:defRPr/>
              </a:pPr>
              <a:t>29-Mar-10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52BEB-3499-47B1-BCA2-B5C45FEBF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117453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F045E-906D-499C-ACE8-86964B9C9D24}" type="datetimeFigureOut">
              <a:rPr lang="en-US"/>
              <a:pPr>
                <a:defRPr/>
              </a:pPr>
              <a:t>29-Mar-10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6B362-772D-40E6-86C3-6F11A3C83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75661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9F381-A3A9-4B43-9A5B-F56B0ADE7B91}" type="datetimeFigureOut">
              <a:rPr lang="en-US"/>
              <a:pPr>
                <a:defRPr/>
              </a:pPr>
              <a:t>29-Mar-10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DAF81-6922-450C-A244-BE707D7C9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64558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72E07-D8B5-4FBF-B27F-96E953A453E9}" type="datetimeFigureOut">
              <a:rPr lang="en-US"/>
              <a:pPr>
                <a:defRPr/>
              </a:pPr>
              <a:t>29-Mar-10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99C8A-A7AC-4220-BFAA-DB0D2AF27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82362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4892E-D803-4BDE-B5B4-54A94532FEAE}" type="datetimeFigureOut">
              <a:rPr lang="en-US"/>
              <a:pPr>
                <a:defRPr/>
              </a:pPr>
              <a:t>29-Mar-10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4FE71-3100-4368-9155-CEF016292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04724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57D26-E0D8-4F43-B0FA-C9332E8D8B28}" type="datetimeFigureOut">
              <a:rPr lang="en-US"/>
              <a:pPr>
                <a:defRPr/>
              </a:pPr>
              <a:t>29-Mar-10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B98C6-6398-43F9-A5EF-D1B3598EE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651506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8474C-8392-40FE-A71A-AD82D9482C10}" type="datetimeFigureOut">
              <a:rPr lang="en-US"/>
              <a:pPr>
                <a:defRPr/>
              </a:pPr>
              <a:t>29-Mar-10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7D94D-7B67-4C56-A87C-234F04096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68048"/>
      </p:ext>
    </p:extLst>
  </p:cSld>
  <p:clrMapOvr>
    <a:masterClrMapping/>
  </p:clrMapOvr>
  <p:transition xmlns:p14="http://schemas.microsoft.com/office/powerpoint/2010/main"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E7E4E6-605C-413E-9DE7-180ADA7B157F}" type="datetimeFigureOut">
              <a:rPr lang="en-US"/>
              <a:pPr>
                <a:defRPr/>
              </a:pPr>
              <a:t>29-Mar-10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E541D4-DDE1-4E73-92A8-5EF404FB20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ransition xmlns:p14="http://schemas.microsoft.com/office/powerpoint/2010/main"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217613"/>
            <a:ext cx="6781800" cy="35433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sr-Cyrl-RS" sz="2800" dirty="0" smtClean="0">
                <a:solidFill>
                  <a:schemeClr val="bg1">
                    <a:lumMod val="50000"/>
                  </a:schemeClr>
                </a:solidFill>
                <a:latin typeface="Sylfaen" pitchFamily="18" charset="0"/>
                <a:ea typeface="Adobe Kaiti Std R" pitchFamily="18" charset="-128"/>
                <a:cs typeface="Proxy 1" pitchFamily="2" charset="0"/>
              </a:rPr>
              <a:t>Вежба 2.1 :</a:t>
            </a:r>
            <a:r>
              <a:rPr lang="sr-Latn-RS" dirty="0" smtClean="0">
                <a:latin typeface="Sylfaen" pitchFamily="18" charset="0"/>
                <a:ea typeface="Adobe Kaiti Std R" pitchFamily="18" charset="-128"/>
                <a:cs typeface="Proxy 1" pitchFamily="2" charset="0"/>
              </a:rPr>
              <a:t/>
            </a:r>
            <a:br>
              <a:rPr lang="sr-Latn-RS" dirty="0" smtClean="0">
                <a:latin typeface="Sylfaen" pitchFamily="18" charset="0"/>
                <a:ea typeface="Adobe Kaiti Std R" pitchFamily="18" charset="-128"/>
                <a:cs typeface="Proxy 1" pitchFamily="2" charset="0"/>
              </a:rPr>
            </a:br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  <a:latin typeface="Sylfaen" pitchFamily="18" charset="0"/>
                <a:ea typeface="Adobe Kaiti Std R" pitchFamily="18" charset="-128"/>
                <a:cs typeface="Proxy 1" pitchFamily="2" charset="0"/>
              </a:rPr>
              <a:t>КАЛИБРАЦИЈА СОНДЕ ЗА ПРИТИСАК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Sylfaen" pitchFamily="18" charset="0"/>
              <a:ea typeface="Adobe Kaiti Std R" pitchFamily="18" charset="-128"/>
              <a:cs typeface="Proxy 1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800600"/>
            <a:ext cx="32004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r-Cyrl-RS" sz="2400" dirty="0" smtClean="0">
                <a:solidFill>
                  <a:schemeClr val="bg1">
                    <a:lumMod val="50000"/>
                  </a:schemeClr>
                </a:solidFill>
                <a:latin typeface="Sylfaen" pitchFamily="18" charset="0"/>
              </a:rPr>
              <a:t>Предмет: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r-Cyrl-RS" dirty="0" smtClean="0">
                <a:solidFill>
                  <a:schemeClr val="tx1"/>
                </a:solidFill>
                <a:latin typeface="Sylfaen" pitchFamily="18" charset="0"/>
              </a:rPr>
              <a:t>Мерења у хидротехници</a:t>
            </a:r>
            <a:endParaRPr lang="en-US" dirty="0" smtClean="0">
              <a:solidFill>
                <a:schemeClr val="tx1"/>
              </a:solidFill>
              <a:latin typeface="Sylfae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638" y="357188"/>
            <a:ext cx="88947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sr-Cyrl-CS">
                <a:solidFill>
                  <a:srgbClr xmlns:mc="http://schemas.openxmlformats.org/markup-compatibility/2006" xmlns:a14="http://schemas.microsoft.com/office/drawing/2010/main" val="7F7F7F" mc:Ignorable=""/>
                </a:solidFill>
                <a:latin typeface="Sylfaen" pitchFamily="18" charset="0"/>
              </a:rPr>
              <a:t>ГРАЂЕВИНСКИ ФАКУЛТЕТ УНИВЕРЗИТЕТА У БЕОГРАДУ</a:t>
            </a:r>
            <a:endParaRPr lang="en-US">
              <a:solidFill>
                <a:srgbClr xmlns:mc="http://schemas.openxmlformats.org/markup-compatibility/2006" xmlns:a14="http://schemas.microsoft.com/office/drawing/2010/main" val="7F7F7F" mc:Ignorable=""/>
              </a:solidFill>
              <a:latin typeface="Sylfaen" pitchFamily="18" charset="0"/>
            </a:endParaRPr>
          </a:p>
          <a:p>
            <a:pPr algn="ctr" eaLnBrk="1" hangingPunct="1"/>
            <a:r>
              <a:rPr lang="sr-Cyrl-CS">
                <a:solidFill>
                  <a:srgbClr xmlns:mc="http://schemas.openxmlformats.org/markup-compatibility/2006" xmlns:a14="http://schemas.microsoft.com/office/drawing/2010/main" val="7F7F7F" mc:Ignorable=""/>
                </a:solidFill>
                <a:latin typeface="Sylfaen" pitchFamily="18" charset="0"/>
              </a:rPr>
              <a:t>ОДСЕК ЗА ХИДРОТЕХНИКУ</a:t>
            </a:r>
            <a:endParaRPr lang="en-US">
              <a:solidFill>
                <a:srgbClr xmlns:mc="http://schemas.openxmlformats.org/markup-compatibility/2006" xmlns:a14="http://schemas.microsoft.com/office/drawing/2010/main" val="7F7F7F" mc:Ignorable=""/>
              </a:solidFill>
              <a:latin typeface="Sylfae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16538" y="4572000"/>
            <a:ext cx="35814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sr-Cyrl-RS" sz="2400" dirty="0" smtClean="0">
                <a:solidFill>
                  <a:schemeClr val="bg1">
                    <a:lumMod val="50000"/>
                  </a:schemeClr>
                </a:solidFill>
                <a:latin typeface="Sylfaen" pitchFamily="18" charset="0"/>
              </a:rPr>
              <a:t>Студенти:</a:t>
            </a:r>
          </a:p>
          <a:p>
            <a:pPr eaLnBrk="1" hangingPunct="1">
              <a:defRPr/>
            </a:pPr>
            <a:r>
              <a:rPr lang="sr-Cyrl-RS" sz="2400" u="sng" dirty="0" smtClean="0">
                <a:latin typeface="Sylfaen" pitchFamily="18" charset="0"/>
              </a:rPr>
              <a:t>Тијана </a:t>
            </a:r>
            <a:r>
              <a:rPr lang="sr-Cyrl-RS" sz="2400" u="sng" dirty="0">
                <a:latin typeface="Sylfaen" pitchFamily="18" charset="0"/>
              </a:rPr>
              <a:t>Јовановић</a:t>
            </a:r>
            <a:endParaRPr lang="sr-Latn-RS" sz="2400" u="sng" dirty="0">
              <a:latin typeface="Sylfaen" pitchFamily="18" charset="0"/>
            </a:endParaRPr>
          </a:p>
          <a:p>
            <a:pPr eaLnBrk="1" hangingPunct="1">
              <a:defRPr/>
            </a:pPr>
            <a:r>
              <a:rPr lang="sr-Cyrl-RS" sz="2400" dirty="0">
                <a:latin typeface="Sylfaen" pitchFamily="18" charset="0"/>
              </a:rPr>
              <a:t>Ања Мојсиловић</a:t>
            </a:r>
          </a:p>
          <a:p>
            <a:pPr eaLnBrk="1" hangingPunct="1">
              <a:defRPr/>
            </a:pPr>
            <a:r>
              <a:rPr lang="sr-Cyrl-RS" sz="2400" dirty="0">
                <a:latin typeface="Sylfaen" pitchFamily="18" charset="0"/>
              </a:rPr>
              <a:t>Драган Бабић</a:t>
            </a:r>
          </a:p>
          <a:p>
            <a:pPr eaLnBrk="1" hangingPunct="1">
              <a:defRPr/>
            </a:pPr>
            <a:r>
              <a:rPr lang="sr-Cyrl-RS" sz="2400" dirty="0">
                <a:latin typeface="Sylfaen" pitchFamily="18" charset="0"/>
              </a:rPr>
              <a:t>Димитрије Младеновић</a:t>
            </a:r>
            <a:endParaRPr lang="en-US" sz="2400" dirty="0">
              <a:latin typeface="Sylfae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9600" y="2265363"/>
            <a:ext cx="1066800" cy="1447800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4800" y="2743200"/>
            <a:ext cx="955675" cy="160020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990600" y="3200400"/>
            <a:ext cx="990600" cy="893763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981200" y="3886200"/>
            <a:ext cx="6781800" cy="0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9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9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 animBg="1"/>
      <p:bldP spid="7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475" y="261938"/>
            <a:ext cx="8229600" cy="1143000"/>
          </a:xfrm>
        </p:spPr>
        <p:txBody>
          <a:bodyPr/>
          <a:lstStyle/>
          <a:p>
            <a:pPr eaLnBrk="1" hangingPunct="1"/>
            <a:r>
              <a:rPr lang="sr-Cyrl-RS" smtClean="0">
                <a:latin typeface="Syastro" pitchFamily="2" charset="0"/>
                <a:cs typeface="Syastro" pitchFamily="2" charset="0"/>
              </a:rPr>
              <a:t>ХВАЛА НА ПАЖЊИ!</a:t>
            </a:r>
            <a:endParaRPr lang="en-US" smtClean="0">
              <a:latin typeface="Syastro" pitchFamily="2" charset="0"/>
              <a:cs typeface="Syastro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sr-Cyrl-RS" sz="4400" smtClean="0">
                <a:latin typeface="Syastro" pitchFamily="2" charset="0"/>
                <a:cs typeface="Syastro" pitchFamily="2" charset="0"/>
              </a:rPr>
              <a:t>ПИТАЊА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9600" smtClean="0">
                <a:latin typeface="DFKai-SB" pitchFamily="65" charset="-120"/>
                <a:ea typeface="DFKai-SB" pitchFamily="65" charset="-120"/>
                <a:cs typeface="Syastro" pitchFamily="2" charset="0"/>
              </a:rPr>
              <a:t>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71500" y="125413"/>
            <a:ext cx="744538" cy="1009650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882650" y="833438"/>
            <a:ext cx="690563" cy="623887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9100" y="504825"/>
            <a:ext cx="666750" cy="1116013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573213" y="1295400"/>
            <a:ext cx="6732587" cy="0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61938"/>
            <a:ext cx="8229600" cy="1143000"/>
          </a:xfrm>
        </p:spPr>
        <p:txBody>
          <a:bodyPr/>
          <a:lstStyle/>
          <a:p>
            <a:pPr algn="r"/>
            <a:r>
              <a:rPr lang="sr-Cyrl-RS" smtClean="0">
                <a:latin typeface="Syastro" pitchFamily="2" charset="0"/>
                <a:cs typeface="Syastro" pitchFamily="2" charset="0"/>
              </a:rPr>
              <a:t>САДРЖАЈ ПРЕЗЕНТАЦИЈЕ</a:t>
            </a:r>
            <a:endParaRPr lang="en-US" smtClean="0">
              <a:latin typeface="Syastro" pitchFamily="2" charset="0"/>
              <a:cs typeface="Syastro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SzPct val="60000"/>
              <a:buFont typeface="Wingdings" pitchFamily="2" charset="2"/>
              <a:buChar char="q"/>
              <a:defRPr/>
            </a:pPr>
            <a:endParaRPr lang="sr-Cyrl-RS" dirty="0" smtClean="0"/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60000"/>
              <a:buFont typeface="Wingdings" pitchFamily="2" charset="2"/>
              <a:buChar char="q"/>
              <a:defRPr/>
            </a:pPr>
            <a:r>
              <a:rPr lang="sr-Cyrl-RS" dirty="0" smtClean="0"/>
              <a:t>Задатак вежбе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60000"/>
              <a:buFont typeface="Wingdings" pitchFamily="2" charset="2"/>
              <a:buChar char="q"/>
              <a:defRPr/>
            </a:pPr>
            <a:r>
              <a:rPr lang="sr-Cyrl-RS" dirty="0"/>
              <a:t>Коришћени инструменти и изглед </a:t>
            </a:r>
            <a:r>
              <a:rPr lang="sr-Cyrl-RS" dirty="0" smtClean="0"/>
              <a:t>инсталације</a:t>
            </a:r>
            <a:endParaRPr lang="sr-Cyrl-RS" dirty="0"/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60000"/>
              <a:buFont typeface="Wingdings" pitchFamily="2" charset="2"/>
              <a:buChar char="q"/>
              <a:defRPr/>
            </a:pPr>
            <a:r>
              <a:rPr lang="sr-Cyrl-RS" dirty="0" smtClean="0"/>
              <a:t>Поступак израде вежбе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60000"/>
              <a:buFont typeface="Wingdings" pitchFamily="2" charset="2"/>
              <a:buChar char="q"/>
              <a:defRPr/>
            </a:pPr>
            <a:r>
              <a:rPr lang="sr-Cyrl-RS" dirty="0" smtClean="0"/>
              <a:t>Резултати калибрације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60000"/>
              <a:buFont typeface="Wingdings" pitchFamily="2" charset="2"/>
              <a:buChar char="q"/>
              <a:defRPr/>
            </a:pPr>
            <a:r>
              <a:rPr lang="sr-Cyrl-RS" dirty="0" smtClean="0"/>
              <a:t>Грешке мерења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60000"/>
              <a:buFont typeface="Wingdings" pitchFamily="2" charset="2"/>
              <a:buChar char="q"/>
              <a:defRPr/>
            </a:pPr>
            <a:r>
              <a:rPr lang="sr-Cyrl-RS" dirty="0" smtClean="0"/>
              <a:t>Закључак</a:t>
            </a:r>
          </a:p>
          <a:p>
            <a:pPr>
              <a:defRPr/>
            </a:pPr>
            <a:endParaRPr lang="sr-Cyrl-R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71500" y="125413"/>
            <a:ext cx="744538" cy="1009650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882650" y="833438"/>
            <a:ext cx="690563" cy="623887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9100" y="504825"/>
            <a:ext cx="666750" cy="1116013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573213" y="1295400"/>
            <a:ext cx="6732587" cy="0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smtClean="0">
                <a:latin typeface="Sylfaen" pitchFamily="18" charset="0"/>
              </a:rPr>
              <a:t>ЗАДАТАК ВЕЖБЕ</a:t>
            </a:r>
            <a:endParaRPr lang="en-US" smtClean="0">
              <a:latin typeface="Sylfae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325" y="1905000"/>
            <a:ext cx="8229600" cy="4343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60000"/>
              <a:buFont typeface="Wingdings" pitchFamily="2" charset="2"/>
              <a:buChar char="q"/>
              <a:defRPr/>
            </a:pPr>
            <a:r>
              <a:rPr lang="sr-Cyrl-RS" dirty="0" smtClean="0">
                <a:latin typeface="Sylfaen" pitchFamily="18" charset="0"/>
              </a:rPr>
              <a:t>Калибрација сонде за притисак</a:t>
            </a:r>
            <a:endParaRPr lang="en-US" dirty="0" smtClean="0">
              <a:latin typeface="Sylfaen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60000"/>
              <a:buFont typeface="Wingdings" pitchFamily="2" charset="2"/>
              <a:buChar char="q"/>
              <a:defRPr/>
            </a:pPr>
            <a:endParaRPr lang="en-US" dirty="0" smtClean="0">
              <a:latin typeface="Sylfaen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60000"/>
              <a:buFont typeface="Wingdings" pitchFamily="2" charset="2"/>
              <a:buChar char="q"/>
              <a:defRPr/>
            </a:pPr>
            <a:r>
              <a:rPr lang="sr-Cyrl-RS" dirty="0" smtClean="0">
                <a:latin typeface="Sylfaen" pitchFamily="18" charset="0"/>
              </a:rPr>
              <a:t>Решење: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r-Cyrl-RS" dirty="0" smtClean="0">
                <a:latin typeface="Sylfaen" pitchFamily="18" charset="0"/>
              </a:rPr>
              <a:t>         </a:t>
            </a:r>
            <a:r>
              <a:rPr lang="en-US" dirty="0" smtClean="0">
                <a:latin typeface="Sylfaen" pitchFamily="18" charset="0"/>
              </a:rPr>
              <a:t>         </a:t>
            </a:r>
            <a:r>
              <a:rPr lang="sr-Cyrl-RS" dirty="0" smtClean="0">
                <a:latin typeface="Sylfaen" pitchFamily="18" charset="0"/>
              </a:rPr>
              <a:t> </a:t>
            </a:r>
            <a:r>
              <a:rPr lang="en-US" dirty="0" smtClean="0">
                <a:latin typeface="Sylfaen" pitchFamily="18" charset="0"/>
              </a:rPr>
              <a:t>   </a:t>
            </a:r>
            <a:r>
              <a:rPr lang="sr-Cyrl-RS" dirty="0" smtClean="0">
                <a:latin typeface="Sylfaen" pitchFamily="18" charset="0"/>
              </a:rPr>
              <a:t>    </a:t>
            </a:r>
            <a:r>
              <a:rPr lang="sr-Latn-RS" dirty="0" smtClean="0">
                <a:latin typeface="Sylfaen" pitchFamily="18" charset="0"/>
              </a:rPr>
              <a:t>H </a:t>
            </a:r>
            <a:r>
              <a:rPr lang="en-US" dirty="0" smtClean="0">
                <a:latin typeface="Sylfaen" pitchFamily="18" charset="0"/>
              </a:rPr>
              <a:t>[cm] = f ( U [V] )</a:t>
            </a:r>
            <a:endParaRPr lang="sr-Cyrl-RS" dirty="0" smtClean="0">
              <a:latin typeface="Sylfae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r-Cyrl-RS" dirty="0" smtClean="0">
                <a:latin typeface="Sylfaen" pitchFamily="18" charset="0"/>
              </a:rPr>
              <a:t>                     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r-Cyrl-RS" dirty="0" smtClean="0">
                <a:latin typeface="Sylfaen" pitchFamily="18" charset="0"/>
              </a:rPr>
              <a:t>	</a:t>
            </a:r>
            <a:r>
              <a:rPr lang="en-US" dirty="0" smtClean="0">
                <a:latin typeface="Sylfaen" pitchFamily="18" charset="0"/>
              </a:rPr>
              <a:t>		</a:t>
            </a:r>
            <a:r>
              <a:rPr lang="sr-Latn-RS" dirty="0" smtClean="0">
                <a:latin typeface="Sylfaen" pitchFamily="18" charset="0"/>
              </a:rPr>
              <a:t>H </a:t>
            </a:r>
            <a:r>
              <a:rPr lang="en-US" dirty="0" smtClean="0">
                <a:latin typeface="Sylfaen" pitchFamily="18" charset="0"/>
              </a:rPr>
              <a:t>= A*U + B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71500" y="125413"/>
            <a:ext cx="744538" cy="1009650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882650" y="833438"/>
            <a:ext cx="690563" cy="623887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9100" y="504825"/>
            <a:ext cx="666750" cy="1116013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573213" y="1295400"/>
            <a:ext cx="6732587" cy="0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smtClean="0">
                <a:latin typeface="Sylfaen" pitchFamily="18" charset="0"/>
              </a:rPr>
              <a:t>Инструменти</a:t>
            </a:r>
            <a:endParaRPr lang="en-US" smtClean="0">
              <a:latin typeface="Sylfae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71500" y="125413"/>
            <a:ext cx="744538" cy="1009650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882650" y="833438"/>
            <a:ext cx="690563" cy="623887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9100" y="504825"/>
            <a:ext cx="666750" cy="1116013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573213" y="1295400"/>
            <a:ext cx="6732587" cy="0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17550" y="1930400"/>
            <a:ext cx="1797050" cy="1295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1400" y="1930400"/>
            <a:ext cx="1797050" cy="1295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508750" y="1930400"/>
            <a:ext cx="1797050" cy="1295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2" name="Straight Arrow Connector 11"/>
          <p:cNvCxnSpPr>
            <a:stCxn id="8" idx="3"/>
            <a:endCxn id="9" idx="1"/>
          </p:cNvCxnSpPr>
          <p:nvPr/>
        </p:nvCxnSpPr>
        <p:spPr>
          <a:xfrm>
            <a:off x="2514600" y="25781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3"/>
            <a:endCxn id="10" idx="1"/>
          </p:cNvCxnSpPr>
          <p:nvPr/>
        </p:nvCxnSpPr>
        <p:spPr>
          <a:xfrm>
            <a:off x="5378450" y="2578100"/>
            <a:ext cx="11303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35013" y="2116138"/>
            <a:ext cx="17621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sr-Cyrl-RS" sz="2000">
                <a:latin typeface="Sylfaen" pitchFamily="18" charset="0"/>
              </a:rPr>
              <a:t>Одговарајућа сонда за притисак</a:t>
            </a:r>
            <a:endParaRPr lang="en-US" sz="2000">
              <a:latin typeface="Sylfaen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581400" y="2116138"/>
            <a:ext cx="17970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sr-Cyrl-RS" sz="2000">
                <a:latin typeface="Sylfaen" pitchFamily="18" charset="0"/>
              </a:rPr>
              <a:t>Појачивач излазног напона сонде</a:t>
            </a:r>
            <a:endParaRPr lang="en-US" sz="2000">
              <a:latin typeface="Sylfaen" pitchFamily="18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683375" y="2254250"/>
            <a:ext cx="1447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sr-Cyrl-RS" sz="2000">
                <a:latin typeface="Sylfaen" pitchFamily="18" charset="0"/>
              </a:rPr>
              <a:t>Дигитални волтметар</a:t>
            </a:r>
            <a:endParaRPr lang="en-US" sz="2000">
              <a:latin typeface="Sylfae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2475" y="3722688"/>
            <a:ext cx="7392988" cy="284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Rounded Rectangle 21"/>
          <p:cNvSpPr/>
          <p:nvPr/>
        </p:nvSpPr>
        <p:spPr>
          <a:xfrm>
            <a:off x="454025" y="3727450"/>
            <a:ext cx="8189913" cy="3124200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492750" y="3416300"/>
            <a:ext cx="2813050" cy="647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sr-Cyrl-RS" sz="3600" b="1">
                <a:latin typeface="Sylfaen" pitchFamily="18" charset="0"/>
              </a:rPr>
              <a:t>Инсталација </a:t>
            </a:r>
            <a:endParaRPr lang="en-US" sz="3600" b="1">
              <a:latin typeface="Sylfaen" pitchFamily="18" charset="0"/>
            </a:endParaRPr>
          </a:p>
        </p:txBody>
      </p:sp>
      <p:cxnSp>
        <p:nvCxnSpPr>
          <p:cNvPr id="11" name="Straight Arrow Connector 10"/>
          <p:cNvCxnSpPr>
            <a:endCxn id="25" idx="1"/>
          </p:cNvCxnSpPr>
          <p:nvPr/>
        </p:nvCxnSpPr>
        <p:spPr>
          <a:xfrm>
            <a:off x="4970463" y="4648200"/>
            <a:ext cx="444500" cy="55245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7543800" y="4841875"/>
            <a:ext cx="914400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6165850" y="4419600"/>
            <a:ext cx="1377950" cy="86995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970463" y="4995863"/>
            <a:ext cx="3030537" cy="1404937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192588" y="3856038"/>
            <a:ext cx="819150" cy="1068387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4" name="Straight Arrow Connector 33"/>
          <p:cNvCxnSpPr>
            <a:endCxn id="32" idx="7"/>
          </p:cNvCxnSpPr>
          <p:nvPr/>
        </p:nvCxnSpPr>
        <p:spPr>
          <a:xfrm flipH="1">
            <a:off x="4891088" y="3581400"/>
            <a:ext cx="301625" cy="430213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717550" y="3856038"/>
            <a:ext cx="3397250" cy="18415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8" name="Straight Arrow Connector 37"/>
          <p:cNvCxnSpPr>
            <a:endCxn id="36" idx="1"/>
          </p:cNvCxnSpPr>
          <p:nvPr/>
        </p:nvCxnSpPr>
        <p:spPr>
          <a:xfrm>
            <a:off x="228600" y="3581400"/>
            <a:ext cx="985838" cy="544513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2895600" y="4344988"/>
            <a:ext cx="914400" cy="606425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1" name="Straight Arrow Connector 40"/>
          <p:cNvCxnSpPr>
            <a:endCxn id="39" idx="3"/>
          </p:cNvCxnSpPr>
          <p:nvPr/>
        </p:nvCxnSpPr>
        <p:spPr>
          <a:xfrm flipV="1">
            <a:off x="2514600" y="4862513"/>
            <a:ext cx="514350" cy="33813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3962400" y="3797300"/>
            <a:ext cx="381000" cy="26035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9" name="Straight Arrow Connector 48"/>
          <p:cNvCxnSpPr>
            <a:endCxn id="43" idx="4"/>
          </p:cNvCxnSpPr>
          <p:nvPr/>
        </p:nvCxnSpPr>
        <p:spPr>
          <a:xfrm flipV="1">
            <a:off x="4152900" y="6400800"/>
            <a:ext cx="0" cy="45085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52" presetID="14" presetClass="entr" presetSubtype="1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13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9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9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10" grpId="0" animBg="1"/>
      <p:bldP spid="15" grpId="0"/>
      <p:bldP spid="18" grpId="0"/>
      <p:bldP spid="19" grpId="0"/>
      <p:bldP spid="22" grpId="0" animBg="1"/>
      <p:bldP spid="21" grpId="0" animBg="1"/>
      <p:bldP spid="24" grpId="0" animBg="1"/>
      <p:bldP spid="25" grpId="0" animBg="1"/>
      <p:bldP spid="32" grpId="0" animBg="1"/>
      <p:bldP spid="36" grpId="0" animBg="1"/>
      <p:bldP spid="39" grpId="0" animBg="1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E:\Fakultet\semestar VIII\Merenja u hidrotehnici\Instalaci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8163" y="1457325"/>
            <a:ext cx="2940050" cy="222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smtClean="0">
                <a:latin typeface="Sylfaen" pitchFamily="18" charset="0"/>
              </a:rPr>
              <a:t>Поступак израде вежбе</a:t>
            </a:r>
            <a:endParaRPr lang="en-US" smtClean="0">
              <a:latin typeface="Sylfae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2133600"/>
            <a:ext cx="82296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60000"/>
              <a:buFont typeface="Wingdings" pitchFamily="2" charset="2"/>
              <a:buChar char="q"/>
              <a:defRPr/>
            </a:pPr>
            <a:r>
              <a:rPr lang="sr-Cyrl-RS" dirty="0" smtClean="0">
                <a:latin typeface="Sylfaen" pitchFamily="18" charset="0"/>
              </a:rPr>
              <a:t>Поставити инсталацију</a:t>
            </a:r>
          </a:p>
          <a:p>
            <a:pPr eaLnBrk="1" fontAlgn="auto" hangingPunct="1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60000"/>
              <a:buFont typeface="Wingdings" pitchFamily="2" charset="2"/>
              <a:buChar char="q"/>
              <a:defRPr/>
            </a:pPr>
            <a:r>
              <a:rPr lang="sr-Cyrl-RS" dirty="0" smtClean="0">
                <a:latin typeface="Sylfaen" pitchFamily="18" charset="0"/>
              </a:rPr>
              <a:t>Подесити нулу сонде</a:t>
            </a:r>
          </a:p>
          <a:p>
            <a:pPr eaLnBrk="1" fontAlgn="auto" hangingPunct="1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60000"/>
              <a:buFont typeface="Wingdings" pitchFamily="2" charset="2"/>
              <a:buChar char="q"/>
              <a:defRPr/>
            </a:pPr>
            <a:r>
              <a:rPr lang="sr-Cyrl-RS" dirty="0" smtClean="0">
                <a:latin typeface="Sylfaen" pitchFamily="18" charset="0"/>
              </a:rPr>
              <a:t>Подесити појачање</a:t>
            </a:r>
          </a:p>
          <a:p>
            <a:pPr eaLnBrk="1" fontAlgn="auto" hangingPunct="1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60000"/>
              <a:buFont typeface="Wingdings" pitchFamily="2" charset="2"/>
              <a:buChar char="q"/>
              <a:defRPr/>
            </a:pPr>
            <a:r>
              <a:rPr lang="sr-Cyrl-RS" dirty="0" smtClean="0">
                <a:latin typeface="Sylfaen" pitchFamily="18" charset="0"/>
              </a:rPr>
              <a:t>У 10 тачака </a:t>
            </a:r>
            <a:r>
              <a:rPr lang="sr-Latn-RS" dirty="0" smtClean="0">
                <a:latin typeface="Sylfaen" pitchFamily="18" charset="0"/>
              </a:rPr>
              <a:t>H</a:t>
            </a:r>
            <a:r>
              <a:rPr lang="en-US" dirty="0" smtClean="0">
                <a:latin typeface="Sylfaen" pitchFamily="18" charset="0"/>
              </a:rPr>
              <a:t>=[1,3,5,10,15,20,25,30,35,40]cm </a:t>
            </a:r>
            <a:r>
              <a:rPr lang="sr-Cyrl-RS" dirty="0" smtClean="0">
                <a:latin typeface="Sylfaen" pitchFamily="18" charset="0"/>
              </a:rPr>
              <a:t>измерити напон</a:t>
            </a:r>
          </a:p>
          <a:p>
            <a:pPr eaLnBrk="1" fontAlgn="auto" hangingPunct="1"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60000"/>
              <a:buFont typeface="Wingdings" pitchFamily="2" charset="2"/>
              <a:buChar char="q"/>
              <a:defRPr/>
            </a:pPr>
            <a:r>
              <a:rPr lang="sr-Cyrl-RS" dirty="0" smtClean="0">
                <a:latin typeface="Sylfaen" pitchFamily="18" charset="0"/>
              </a:rPr>
              <a:t>Вредност висине воденог стуба </a:t>
            </a:r>
            <a:r>
              <a:rPr lang="sr-Latn-RS" dirty="0" smtClean="0">
                <a:latin typeface="Sylfaen" pitchFamily="18" charset="0"/>
              </a:rPr>
              <a:t>H </a:t>
            </a:r>
            <a:r>
              <a:rPr lang="sr-Cyrl-RS" dirty="0" smtClean="0">
                <a:latin typeface="Sylfaen" pitchFamily="18" charset="0"/>
              </a:rPr>
              <a:t>трансформисати у притисак </a:t>
            </a:r>
            <a:r>
              <a:rPr lang="sr-Latn-RS" dirty="0" smtClean="0">
                <a:latin typeface="Sylfaen" pitchFamily="18" charset="0"/>
              </a:rPr>
              <a:t>p</a:t>
            </a:r>
            <a:endParaRPr lang="sr-Cyrl-RS" dirty="0" smtClean="0">
              <a:latin typeface="Sylfae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71500" y="125413"/>
            <a:ext cx="744538" cy="1009650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882650" y="833438"/>
            <a:ext cx="690563" cy="623887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9100" y="504825"/>
            <a:ext cx="666750" cy="1116013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573213" y="1295400"/>
            <a:ext cx="6732587" cy="0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813" y="1617663"/>
            <a:ext cx="2057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850" y="2955925"/>
            <a:ext cx="226695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6248400" y="1885950"/>
            <a:ext cx="1828800" cy="0"/>
          </a:xfrm>
          <a:prstGeom prst="line">
            <a:avLst/>
          </a:prstGeom>
          <a:ln>
            <a:solidFill>
              <a:srgbClr xmlns:mc="http://schemas.openxmlformats.org/markup-compatibility/2006" xmlns:a14="http://schemas.microsoft.com/office/drawing/2010/main" val="FF0000" mc:Ignorable="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638800" y="2222500"/>
            <a:ext cx="12954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638800" y="1885950"/>
            <a:ext cx="0" cy="33655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638800" y="1885950"/>
            <a:ext cx="533400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904038" y="3338513"/>
            <a:ext cx="792162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00.000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7924800" y="3508375"/>
            <a:ext cx="609600" cy="0"/>
          </a:xfrm>
          <a:prstGeom prst="straightConnector1">
            <a:avLst/>
          </a:prstGeom>
          <a:ln>
            <a:solidFill>
              <a:srgbClr xmlns:mc="http://schemas.openxmlformats.org/markup-compatibility/2006" xmlns:a14="http://schemas.microsoft.com/office/drawing/2010/main" val="FF0000" mc:Ignorable="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3" descr="E:\Fakultet\semestar VIII\Merenja u hidrotehnici\pojacivac i voltmeta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0" y="3124200"/>
            <a:ext cx="3219450" cy="242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7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7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7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smtClean="0">
                <a:latin typeface="Sylfaen" pitchFamily="18" charset="0"/>
              </a:rPr>
              <a:t>Резултати калибрације</a:t>
            </a:r>
            <a:endParaRPr lang="en-US" smtClean="0">
              <a:latin typeface="Sylfae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71500" y="125413"/>
            <a:ext cx="744538" cy="1009650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882650" y="833438"/>
            <a:ext cx="690563" cy="623887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9100" y="504825"/>
            <a:ext cx="666750" cy="1116013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573213" y="1295400"/>
            <a:ext cx="6732587" cy="0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486400" y="3733800"/>
            <a:ext cx="0" cy="2057400"/>
          </a:xfrm>
          <a:prstGeom prst="straightConnector1">
            <a:avLst/>
          </a:prstGeom>
          <a:ln>
            <a:solidFill>
              <a:srgbClr xmlns:mc="http://schemas.openxmlformats.org/markup-compatibility/2006" xmlns:a14="http://schemas.microsoft.com/office/drawing/2010/main" val="FF0000" mc:Ignorable="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447800" y="3733800"/>
            <a:ext cx="4038600" cy="0"/>
          </a:xfrm>
          <a:prstGeom prst="straightConnector1">
            <a:avLst/>
          </a:prstGeom>
          <a:ln>
            <a:solidFill>
              <a:srgbClr xmlns:mc="http://schemas.openxmlformats.org/markup-compatibility/2006" xmlns:a14="http://schemas.microsoft.com/office/drawing/2010/main" val="FF0000" mc:Ignorable="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hart 11"/>
          <p:cNvGraphicFramePr>
            <a:graphicFrameLocks/>
          </p:cNvGraphicFramePr>
          <p:nvPr/>
        </p:nvGraphicFramePr>
        <p:xfrm>
          <a:off x="571500" y="1752600"/>
          <a:ext cx="81153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" dur="9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1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smtClean="0">
                <a:latin typeface="Sylfaen" pitchFamily="18" charset="0"/>
              </a:rPr>
              <a:t>Резултати калибрације</a:t>
            </a:r>
            <a:endParaRPr lang="en-US" smtClean="0">
              <a:latin typeface="Sylfae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71500" y="125413"/>
            <a:ext cx="744538" cy="1009650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882650" y="833438"/>
            <a:ext cx="690563" cy="623887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9100" y="504825"/>
            <a:ext cx="666750" cy="1116013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573213" y="1295400"/>
            <a:ext cx="6732587" cy="0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486400" y="3810000"/>
            <a:ext cx="0" cy="2057400"/>
          </a:xfrm>
          <a:prstGeom prst="straightConnector1">
            <a:avLst/>
          </a:prstGeom>
          <a:ln>
            <a:solidFill>
              <a:srgbClr xmlns:mc="http://schemas.openxmlformats.org/markup-compatibility/2006" xmlns:a14="http://schemas.microsoft.com/office/drawing/2010/main" val="FF0000" mc:Ignorable="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573213" y="3810000"/>
            <a:ext cx="3913187" cy="0"/>
          </a:xfrm>
          <a:prstGeom prst="straightConnector1">
            <a:avLst/>
          </a:prstGeom>
          <a:ln>
            <a:solidFill>
              <a:srgbClr xmlns:mc="http://schemas.openxmlformats.org/markup-compatibility/2006" xmlns:a14="http://schemas.microsoft.com/office/drawing/2010/main" val="FF0000" mc:Ignorable="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Chart 10"/>
          <p:cNvGraphicFramePr>
            <a:graphicFrameLocks/>
          </p:cNvGraphicFramePr>
          <p:nvPr/>
        </p:nvGraphicFramePr>
        <p:xfrm>
          <a:off x="571500" y="1620838"/>
          <a:ext cx="8191500" cy="4856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" dur="1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9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8" dur="16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smtClean="0">
                <a:latin typeface="Sylfaen" pitchFamily="18" charset="0"/>
              </a:rPr>
              <a:t>Анализа грешака</a:t>
            </a:r>
            <a:endParaRPr lang="en-US" smtClean="0">
              <a:latin typeface="Sylfae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71500" y="125413"/>
            <a:ext cx="744538" cy="1009650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882650" y="833438"/>
            <a:ext cx="690563" cy="623887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9100" y="504825"/>
            <a:ext cx="666750" cy="1116013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573213" y="1295400"/>
            <a:ext cx="6732587" cy="0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val 2"/>
          <p:cNvSpPr/>
          <p:nvPr/>
        </p:nvSpPr>
        <p:spPr>
          <a:xfrm>
            <a:off x="1828800" y="3352800"/>
            <a:ext cx="1981200" cy="1828800"/>
          </a:xfrm>
          <a:prstGeom prst="ellipse">
            <a:avLst/>
          </a:prstGeom>
          <a:noFill/>
          <a:ln>
            <a:solidFill>
              <a:srgbClr xmlns:mc="http://schemas.openxmlformats.org/markup-compatibility/2006" xmlns:a14="http://schemas.microsoft.com/office/drawing/2010/main" val="FF0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mtClean="0"/>
              <a:t>ЗАШТО КАЛИБРАЦИЈА</a:t>
            </a:r>
            <a:r>
              <a:rPr lang="en-US" smtClean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SzPct val="60000"/>
              <a:buFont typeface="Wingdings" pitchFamily="2" charset="2"/>
              <a:buChar char="q"/>
              <a:defRPr/>
            </a:pPr>
            <a:r>
              <a:rPr lang="sr-Cyrl-RS" dirty="0" smtClean="0">
                <a:latin typeface="Syastro" pitchFamily="2" charset="0"/>
                <a:cs typeface="Syastro" pitchFamily="2" charset="0"/>
              </a:rPr>
              <a:t>Очекивану тачност мерног инструмента можемо ограничити на одређени временски период</a:t>
            </a:r>
            <a:endParaRPr lang="en-US" dirty="0" smtClean="0">
              <a:latin typeface="Syastro" pitchFamily="2" charset="0"/>
              <a:cs typeface="Syastro" pitchFamily="2" charset="0"/>
            </a:endParaRP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60000"/>
              <a:buFont typeface="Wingdings" pitchFamily="2" charset="2"/>
              <a:buChar char="q"/>
              <a:defRPr/>
            </a:pPr>
            <a:r>
              <a:rPr lang="sr-Cyrl-RS" dirty="0" smtClean="0">
                <a:latin typeface="Syastro" pitchFamily="2" charset="0"/>
                <a:cs typeface="Syastro" pitchFamily="2" charset="0"/>
              </a:rPr>
              <a:t>Непознате, временски зависне промене се не могу избећи, можемо их правовремено открити и рачунски кориговати</a:t>
            </a:r>
          </a:p>
          <a:p>
            <a:pPr marL="0" indent="0" algn="ctr">
              <a:buClr>
                <a:schemeClr val="accent6">
                  <a:lumMod val="60000"/>
                  <a:lumOff val="40000"/>
                </a:schemeClr>
              </a:buClr>
              <a:buSzPct val="60000"/>
              <a:buFont typeface="Arial" charset="0"/>
              <a:buNone/>
              <a:defRPr/>
            </a:pPr>
            <a:r>
              <a:rPr lang="sr-Cyrl-RS" u="sng" dirty="0" smtClean="0">
                <a:latin typeface="Syastro" pitchFamily="2" charset="0"/>
                <a:cs typeface="Syastro" pitchFamily="2" charset="0"/>
              </a:rPr>
              <a:t>ДОБРОМ КАЛИБРАЦИЈОМ повећавамо тачност резултата</a:t>
            </a:r>
            <a:endParaRPr lang="sr-Cyrl-RS" u="sng" dirty="0" smtClean="0">
              <a:solidFill>
                <a:srgbClr xmlns:mc="http://schemas.openxmlformats.org/markup-compatibility/2006" xmlns:a14="http://schemas.microsoft.com/office/drawing/2010/main" val="FF0000" mc:Ignorable=""/>
              </a:solidFill>
              <a:latin typeface="Syastro" pitchFamily="2" charset="0"/>
              <a:cs typeface="Syastro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71500" y="125413"/>
            <a:ext cx="744538" cy="1009650"/>
          </a:xfrm>
          <a:prstGeom prst="round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882650" y="833438"/>
            <a:ext cx="690563" cy="623887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9100" y="504825"/>
            <a:ext cx="666750" cy="1116013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573213" y="1295400"/>
            <a:ext cx="6732587" cy="0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xmlns:mc="http://schemas.openxmlformats.org/markup-compatibility/2006" xmlns:a14="http://schemas.microsoft.com/office/drawing/2010/main" val="1F497D" mc:Ignorable=""/>
    </a:dk2>
    <a:lt2>
      <a:srgbClr xmlns:mc="http://schemas.openxmlformats.org/markup-compatibility/2006" xmlns:a14="http://schemas.microsoft.com/office/drawing/2010/main" val="EEECE1" mc:Ignorable=""/>
    </a:lt2>
    <a:accent1>
      <a:srgbClr xmlns:mc="http://schemas.openxmlformats.org/markup-compatibility/2006" xmlns:a14="http://schemas.microsoft.com/office/drawing/2010/main" val="4F81BD" mc:Ignorable=""/>
    </a:accent1>
    <a:accent2>
      <a:srgbClr xmlns:mc="http://schemas.openxmlformats.org/markup-compatibility/2006" xmlns:a14="http://schemas.microsoft.com/office/drawing/2010/main" val="C0504D" mc:Ignorable=""/>
    </a:accent2>
    <a:accent3>
      <a:srgbClr xmlns:mc="http://schemas.openxmlformats.org/markup-compatibility/2006" xmlns:a14="http://schemas.microsoft.com/office/drawing/2010/main" val="9BBB59" mc:Ignorable=""/>
    </a:accent3>
    <a:accent4>
      <a:srgbClr xmlns:mc="http://schemas.openxmlformats.org/markup-compatibility/2006" xmlns:a14="http://schemas.microsoft.com/office/drawing/2010/main" val="8064A2" mc:Ignorable=""/>
    </a:accent4>
    <a:accent5>
      <a:srgbClr xmlns:mc="http://schemas.openxmlformats.org/markup-compatibility/2006" xmlns:a14="http://schemas.microsoft.com/office/drawing/2010/main" val="4BACC6" mc:Ignorable=""/>
    </a:accent5>
    <a:accent6>
      <a:srgbClr xmlns:mc="http://schemas.openxmlformats.org/markup-compatibility/2006" xmlns:a14="http://schemas.microsoft.com/office/drawing/2010/main" val="F79646" mc:Ignorable=""/>
    </a:accent6>
    <a:hlink>
      <a:srgbClr xmlns:mc="http://schemas.openxmlformats.org/markup-compatibility/2006" xmlns:a14="http://schemas.microsoft.com/office/drawing/2010/main" val="0000FF" mc:Ignorable=""/>
    </a:hlink>
    <a:folHlink>
      <a:srgbClr xmlns:mc="http://schemas.openxmlformats.org/markup-compatibility/2006" xmlns:a14="http://schemas.microsoft.com/office/drawing/2010/main" val="800080" mc:Ignorable="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xmlns:mc="http://schemas.openxmlformats.org/markup-compatibility/2006" xmlns:a14="http://schemas.microsoft.com/office/drawing/2010/main" val="000000" mc:Ignorable="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xmlns:mc="http://schemas.openxmlformats.org/markup-compatibility/2006" xmlns:a14="http://schemas.microsoft.com/office/drawing/2010/main" val="000000" mc:Ignorable="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xmlns:mc="http://schemas.openxmlformats.org/markup-compatibility/2006" xmlns:a14="http://schemas.microsoft.com/office/drawing/2010/main" val="000000" mc:Ignorable="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xmlns:mc="http://schemas.openxmlformats.org/markup-compatibility/2006" xmlns:a14="http://schemas.microsoft.com/office/drawing/2010/main" val="1F497D" mc:Ignorable=""/>
    </a:dk2>
    <a:lt2>
      <a:srgbClr xmlns:mc="http://schemas.openxmlformats.org/markup-compatibility/2006" xmlns:a14="http://schemas.microsoft.com/office/drawing/2010/main" val="EEECE1" mc:Ignorable=""/>
    </a:lt2>
    <a:accent1>
      <a:srgbClr xmlns:mc="http://schemas.openxmlformats.org/markup-compatibility/2006" xmlns:a14="http://schemas.microsoft.com/office/drawing/2010/main" val="4F81BD" mc:Ignorable=""/>
    </a:accent1>
    <a:accent2>
      <a:srgbClr xmlns:mc="http://schemas.openxmlformats.org/markup-compatibility/2006" xmlns:a14="http://schemas.microsoft.com/office/drawing/2010/main" val="C0504D" mc:Ignorable=""/>
    </a:accent2>
    <a:accent3>
      <a:srgbClr xmlns:mc="http://schemas.openxmlformats.org/markup-compatibility/2006" xmlns:a14="http://schemas.microsoft.com/office/drawing/2010/main" val="9BBB59" mc:Ignorable=""/>
    </a:accent3>
    <a:accent4>
      <a:srgbClr xmlns:mc="http://schemas.openxmlformats.org/markup-compatibility/2006" xmlns:a14="http://schemas.microsoft.com/office/drawing/2010/main" val="8064A2" mc:Ignorable=""/>
    </a:accent4>
    <a:accent5>
      <a:srgbClr xmlns:mc="http://schemas.openxmlformats.org/markup-compatibility/2006" xmlns:a14="http://schemas.microsoft.com/office/drawing/2010/main" val="4BACC6" mc:Ignorable=""/>
    </a:accent5>
    <a:accent6>
      <a:srgbClr xmlns:mc="http://schemas.openxmlformats.org/markup-compatibility/2006" xmlns:a14="http://schemas.microsoft.com/office/drawing/2010/main" val="F79646" mc:Ignorable=""/>
    </a:accent6>
    <a:hlink>
      <a:srgbClr xmlns:mc="http://schemas.openxmlformats.org/markup-compatibility/2006" xmlns:a14="http://schemas.microsoft.com/office/drawing/2010/main" val="0000FF" mc:Ignorable=""/>
    </a:hlink>
    <a:folHlink>
      <a:srgbClr xmlns:mc="http://schemas.openxmlformats.org/markup-compatibility/2006" xmlns:a14="http://schemas.microsoft.com/office/drawing/2010/main" val="800080" mc:Ignorable="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xmlns:mc="http://schemas.openxmlformats.org/markup-compatibility/2006" xmlns:a14="http://schemas.microsoft.com/office/drawing/2010/main" val="000000" mc:Ignorable="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xmlns:mc="http://schemas.openxmlformats.org/markup-compatibility/2006" xmlns:a14="http://schemas.microsoft.com/office/drawing/2010/main" val="000000" mc:Ignorable="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xmlns:mc="http://schemas.openxmlformats.org/markup-compatibility/2006" xmlns:a14="http://schemas.microsoft.com/office/drawing/2010/main" val="000000" mc:Ignorable="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xmlns:mc="http://schemas.openxmlformats.org/markup-compatibility/2006" xmlns:a14="http://schemas.microsoft.com/office/drawing/2010/main" val="1F497D" mc:Ignorable=""/>
    </a:dk2>
    <a:lt2>
      <a:srgbClr xmlns:mc="http://schemas.openxmlformats.org/markup-compatibility/2006" xmlns:a14="http://schemas.microsoft.com/office/drawing/2010/main" val="EEECE1" mc:Ignorable=""/>
    </a:lt2>
    <a:accent1>
      <a:srgbClr xmlns:mc="http://schemas.openxmlformats.org/markup-compatibility/2006" xmlns:a14="http://schemas.microsoft.com/office/drawing/2010/main" val="4F81BD" mc:Ignorable=""/>
    </a:accent1>
    <a:accent2>
      <a:srgbClr xmlns:mc="http://schemas.openxmlformats.org/markup-compatibility/2006" xmlns:a14="http://schemas.microsoft.com/office/drawing/2010/main" val="C0504D" mc:Ignorable=""/>
    </a:accent2>
    <a:accent3>
      <a:srgbClr xmlns:mc="http://schemas.openxmlformats.org/markup-compatibility/2006" xmlns:a14="http://schemas.microsoft.com/office/drawing/2010/main" val="9BBB59" mc:Ignorable=""/>
    </a:accent3>
    <a:accent4>
      <a:srgbClr xmlns:mc="http://schemas.openxmlformats.org/markup-compatibility/2006" xmlns:a14="http://schemas.microsoft.com/office/drawing/2010/main" val="8064A2" mc:Ignorable=""/>
    </a:accent4>
    <a:accent5>
      <a:srgbClr xmlns:mc="http://schemas.openxmlformats.org/markup-compatibility/2006" xmlns:a14="http://schemas.microsoft.com/office/drawing/2010/main" val="4BACC6" mc:Ignorable=""/>
    </a:accent5>
    <a:accent6>
      <a:srgbClr xmlns:mc="http://schemas.openxmlformats.org/markup-compatibility/2006" xmlns:a14="http://schemas.microsoft.com/office/drawing/2010/main" val="F79646" mc:Ignorable=""/>
    </a:accent6>
    <a:hlink>
      <a:srgbClr xmlns:mc="http://schemas.openxmlformats.org/markup-compatibility/2006" xmlns:a14="http://schemas.microsoft.com/office/drawing/2010/main" val="0000FF" mc:Ignorable=""/>
    </a:hlink>
    <a:folHlink>
      <a:srgbClr xmlns:mc="http://schemas.openxmlformats.org/markup-compatibility/2006" xmlns:a14="http://schemas.microsoft.com/office/drawing/2010/main" val="800080" mc:Ignorable="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xmlns:mc="http://schemas.openxmlformats.org/markup-compatibility/2006" xmlns:a14="http://schemas.microsoft.com/office/drawing/2010/main" val="000000" mc:Ignorable="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xmlns:mc="http://schemas.openxmlformats.org/markup-compatibility/2006" xmlns:a14="http://schemas.microsoft.com/office/drawing/2010/main" val="000000" mc:Ignorable="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xmlns:mc="http://schemas.openxmlformats.org/markup-compatibility/2006" xmlns:a14="http://schemas.microsoft.com/office/drawing/2010/main" val="000000" mc:Ignorable="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</TotalTime>
  <Words>189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Calibri</vt:lpstr>
      <vt:lpstr>Arial</vt:lpstr>
      <vt:lpstr>Sylfaen</vt:lpstr>
      <vt:lpstr>Adobe Kaiti Std R</vt:lpstr>
      <vt:lpstr>Proxy 1</vt:lpstr>
      <vt:lpstr>Syastro</vt:lpstr>
      <vt:lpstr>Wingdings</vt:lpstr>
      <vt:lpstr>DFKai-SB</vt:lpstr>
      <vt:lpstr>Office Theme</vt:lpstr>
      <vt:lpstr>Вежба 2.1 : КАЛИБРАЦИЈА СОНДЕ ЗА ПРИТИСАК</vt:lpstr>
      <vt:lpstr>САДРЖАЈ ПРЕЗЕНТАЦИЈЕ</vt:lpstr>
      <vt:lpstr>ЗАДАТАК ВЕЖБЕ</vt:lpstr>
      <vt:lpstr>Инструменти</vt:lpstr>
      <vt:lpstr>Поступак израде вежбе</vt:lpstr>
      <vt:lpstr>Резултати калибрације</vt:lpstr>
      <vt:lpstr>Резултати калибрације</vt:lpstr>
      <vt:lpstr>Анализа грешака</vt:lpstr>
      <vt:lpstr>ЗАШТО КАЛИБРАЦИЈА?</vt:lpstr>
      <vt:lpstr>ХВАЛА НА ПАЖЊИ!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КАЛИБРАЦИЈА СОНДЕ ЗА ПРИТИСАК</dc:title>
  <dc:creator>Tijana</dc:creator>
  <cp:lastModifiedBy>Tijana</cp:lastModifiedBy>
  <cp:revision>39</cp:revision>
  <dcterms:created xsi:type="dcterms:W3CDTF">2010-03-24T19:49:21Z</dcterms:created>
  <dcterms:modified xsi:type="dcterms:W3CDTF">2010-03-29T09:31:32Z</dcterms:modified>
</cp:coreProperties>
</file>