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1" r:id="rId4"/>
    <p:sldId id="262" r:id="rId5"/>
    <p:sldId id="258" r:id="rId6"/>
    <p:sldId id="260" r:id="rId7"/>
    <p:sldId id="263" r:id="rId8"/>
    <p:sldId id="264" r:id="rId9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GreekC" pitchFamily="2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sr-Latn-RS" sz="1600" dirty="0" smtClean="0"/>
              <a:t>SREDNJA</a:t>
            </a:r>
            <a:r>
              <a:rPr lang="sr-Latn-RS" sz="1600" baseline="0" dirty="0" smtClean="0"/>
              <a:t> VREDNOST NIZA REZULTATA MERENJA</a:t>
            </a:r>
            <a:endParaRPr lang="en-US" sz="16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Srednja vrednost (1)</c:v>
          </c:tx>
          <c:val>
            <c:numRef>
              <c:f>(Sheet1!$C$3,Sheet1!$E$3,Sheet1!$G$3,Sheet1!$I$3,Sheet1!$K$3)</c:f>
              <c:numCache>
                <c:formatCode>0.00</c:formatCode>
                <c:ptCount val="5"/>
                <c:pt idx="0">
                  <c:v>4.9492000000000029</c:v>
                </c:pt>
                <c:pt idx="1">
                  <c:v>4.9375999999999998</c:v>
                </c:pt>
                <c:pt idx="2">
                  <c:v>4.9492000000000029</c:v>
                </c:pt>
                <c:pt idx="3">
                  <c:v>5.0582000000000003</c:v>
                </c:pt>
                <c:pt idx="4">
                  <c:v>5.0723999999999991</c:v>
                </c:pt>
              </c:numCache>
            </c:numRef>
          </c:val>
        </c:ser>
        <c:ser>
          <c:idx val="1"/>
          <c:order val="1"/>
          <c:tx>
            <c:v>Srednja vrednost (2)</c:v>
          </c:tx>
          <c:val>
            <c:numRef>
              <c:f>(Sheet1!$D$3,Sheet1!$F$3,Sheet1!$H$3,Sheet1!$J$3,Sheet1!$L$3)</c:f>
              <c:numCache>
                <c:formatCode>0.00</c:formatCode>
                <c:ptCount val="5"/>
                <c:pt idx="0">
                  <c:v>4.9655999999999985</c:v>
                </c:pt>
                <c:pt idx="1">
                  <c:v>4.9939999999999998</c:v>
                </c:pt>
                <c:pt idx="2">
                  <c:v>4.9655999999999985</c:v>
                </c:pt>
                <c:pt idx="3">
                  <c:v>5.0232000000000001</c:v>
                </c:pt>
                <c:pt idx="4">
                  <c:v>5.0531999999999986</c:v>
                </c:pt>
              </c:numCache>
            </c:numRef>
          </c:val>
        </c:ser>
        <c:axId val="90833280"/>
        <c:axId val="90835200"/>
      </c:barChart>
      <c:catAx>
        <c:axId val="908332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merenje</a:t>
                </a:r>
                <a:r>
                  <a:rPr lang="en-US" baseline="0"/>
                  <a:t> broj [-]</a:t>
                </a:r>
                <a:endParaRPr lang="en-US"/>
              </a:p>
            </c:rich>
          </c:tx>
          <c:layout/>
        </c:title>
        <c:tickLblPos val="nextTo"/>
        <c:crossAx val="90835200"/>
        <c:crosses val="autoZero"/>
        <c:auto val="1"/>
        <c:lblAlgn val="ctr"/>
        <c:lblOffset val="100"/>
      </c:catAx>
      <c:valAx>
        <c:axId val="9083520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 [s]</a:t>
                </a:r>
              </a:p>
            </c:rich>
          </c:tx>
          <c:layout/>
        </c:title>
        <c:numFmt formatCode="0.00" sourceLinked="1"/>
        <c:tickLblPos val="nextTo"/>
        <c:crossAx val="9083328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797865359915117"/>
          <c:y val="0.90305524309461349"/>
          <c:w val="0.62269641294838285"/>
          <c:h val="8.1730652882903015E-2"/>
        </c:manualLayout>
      </c:layout>
    </c:legend>
    <c:plotVisOnly val="1"/>
  </c:chart>
  <c:spPr>
    <a:solidFill>
      <a:schemeClr val="bg1"/>
    </a:solidFill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BBBAA-C68C-4F3B-A00E-FFBD77DFC190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DF197-7BF6-43AE-BBD8-3107DDDF7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42ADE-D443-4726-8193-562D5C4EBA3E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6287D-BA17-41AA-BE7B-3FC886689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6287D-BA17-41AA-BE7B-3FC886689CE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6287D-BA17-41AA-BE7B-3FC886689CE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89066-7295-4C32-84AD-5F8D9E3710BF}" type="datetime1">
              <a:rPr lang="en-US" smtClean="0"/>
              <a:pPr/>
              <a:t>3/29/2010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31107-29F6-4ED9-A3A8-3A8E953C9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9B0C-75E3-4E93-8BB9-74691FC3D7AD}" type="datetime1">
              <a:rPr lang="en-US" smtClean="0"/>
              <a:pPr/>
              <a:t>3/29/2010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31107-29F6-4ED9-A3A8-3A8E953C9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982C-A838-4F4C-92B9-85908919E446}" type="datetime1">
              <a:rPr lang="en-US" smtClean="0"/>
              <a:pPr/>
              <a:t>3/29/2010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31107-29F6-4ED9-A3A8-3A8E953C9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0649-AD7A-4166-8420-896328C155CB}" type="datetime1">
              <a:rPr lang="en-US" smtClean="0"/>
              <a:pPr/>
              <a:t>3/29/2010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31107-29F6-4ED9-A3A8-3A8E953C9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EEF1-657F-4AA8-B0FF-A96BE7CE712B}" type="datetime1">
              <a:rPr lang="en-US" smtClean="0"/>
              <a:pPr/>
              <a:t>3/29/2010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31107-29F6-4ED9-A3A8-3A8E953C9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3EA8E-5433-43F7-AF92-EE3055D31DDC}" type="datetime1">
              <a:rPr lang="en-US" smtClean="0"/>
              <a:pPr/>
              <a:t>3/29/2010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31107-29F6-4ED9-A3A8-3A8E953C9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E563-A04D-42C5-B880-098223C7475A}" type="datetime1">
              <a:rPr lang="en-US" smtClean="0"/>
              <a:pPr/>
              <a:t>3/29/2010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31107-29F6-4ED9-A3A8-3A8E953C9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4D1A-1A3E-483C-AA5F-9CC0522A2478}" type="datetime1">
              <a:rPr lang="en-US" smtClean="0"/>
              <a:pPr/>
              <a:t>3/29/2010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31107-29F6-4ED9-A3A8-3A8E953C9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ACA5-4BBB-4A8E-AAFB-D8FC1051BF52}" type="datetime1">
              <a:rPr lang="en-US" smtClean="0"/>
              <a:pPr/>
              <a:t>3/29/2010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31107-29F6-4ED9-A3A8-3A8E953C9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785F-0EF3-4720-A86F-B869CA1AEAEA}" type="datetime1">
              <a:rPr lang="en-US" smtClean="0"/>
              <a:pPr/>
              <a:t>3/29/2010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31107-29F6-4ED9-A3A8-3A8E953C9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6EB4-279C-4112-9CD9-40D3B05DFAFD}" type="datetime1">
              <a:rPr lang="en-US" smtClean="0"/>
              <a:pPr/>
              <a:t>3/29/2010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31107-29F6-4ED9-A3A8-3A8E953C9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FD76F-A17B-4A6E-84A5-F12DD27DDD53}" type="datetime1">
              <a:rPr lang="en-US" smtClean="0"/>
              <a:pPr/>
              <a:t>3/29/2010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31107-29F6-4ED9-A3A8-3A8E953C9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9240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Latn-RS" sz="4000" dirty="0" smtClean="0"/>
              <a:t>ANALIZA GREŠAKA U MERENJU</a:t>
            </a:r>
            <a:br>
              <a:rPr lang="sr-Latn-RS" sz="4000" dirty="0" smtClean="0"/>
            </a:br>
            <a:r>
              <a:rPr lang="sr-Latn-RS" sz="3600" dirty="0" smtClean="0"/>
              <a:t>Analiza i poređenje rezultata merenja</a:t>
            </a:r>
            <a:br>
              <a:rPr lang="sr-Latn-RS" sz="3600" dirty="0" smtClean="0"/>
            </a:br>
            <a:r>
              <a:rPr lang="sr-Latn-RS" sz="3600" dirty="0" smtClean="0"/>
              <a:t>vežba 1.1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sr-Latn-RS" dirty="0" smtClean="0"/>
          </a:p>
          <a:p>
            <a:r>
              <a:rPr lang="sr-Latn-RS" dirty="0" smtClean="0">
                <a:solidFill>
                  <a:schemeClr val="tx1"/>
                </a:solidFill>
              </a:rPr>
              <a:t>Dušan Jovanović 55/06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Latn-RS" sz="3600" dirty="0" smtClean="0"/>
              <a:t>ANALIZA GREŠAKA U MERENJU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G</a:t>
            </a:r>
            <a:r>
              <a:rPr lang="sr-Latn-RS" dirty="0" smtClean="0"/>
              <a:t>reške u merenju</a:t>
            </a:r>
            <a:endParaRPr lang="en-US" dirty="0" smtClean="0"/>
          </a:p>
          <a:p>
            <a:r>
              <a:rPr lang="sr-Latn-RS" dirty="0" smtClean="0"/>
              <a:t>Analiza i određivanje statističkih karakteristika merenih serija </a:t>
            </a:r>
          </a:p>
          <a:p>
            <a:r>
              <a:rPr lang="sr-Latn-RS" dirty="0" smtClean="0"/>
              <a:t>Vežba 1.1 </a:t>
            </a:r>
          </a:p>
          <a:p>
            <a:r>
              <a:rPr lang="sr-Latn-RS" dirty="0" smtClean="0"/>
              <a:t>Poređenje rezultata merenja</a:t>
            </a:r>
          </a:p>
          <a:p>
            <a:r>
              <a:rPr lang="sr-Latn-RS" dirty="0" smtClean="0"/>
              <a:t> </a:t>
            </a:r>
            <a:r>
              <a:rPr lang="sr-Latn-RS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SVEST O POSTOJANJU GREŠAKA, METODE ANALIZE I NAČINI SMANJENJA NEODREĐENOSTI MERENJA</a:t>
            </a:r>
            <a:endParaRPr lang="en-US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31107-29F6-4ED9-A3A8-3A8E953C9AD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Latn-RS" sz="3600" dirty="0" smtClean="0"/>
              <a:t>GREŠKE U MERENJU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endParaRPr lang="sr-Latn-RS" dirty="0" smtClean="0"/>
          </a:p>
          <a:p>
            <a:r>
              <a:rPr lang="sr-Latn-RS" dirty="0" smtClean="0"/>
              <a:t>GRUBE GREŠKE</a:t>
            </a:r>
          </a:p>
          <a:p>
            <a:pPr>
              <a:buNone/>
            </a:pPr>
            <a:endParaRPr lang="sr-Latn-RS" dirty="0" smtClean="0"/>
          </a:p>
          <a:p>
            <a:r>
              <a:rPr lang="sr-Latn-RS" dirty="0" smtClean="0"/>
              <a:t>SISTEMATSKE GREŠKE</a:t>
            </a:r>
          </a:p>
          <a:p>
            <a:pPr>
              <a:buNone/>
            </a:pPr>
            <a:endParaRPr lang="sr-Latn-RS" dirty="0" smtClean="0"/>
          </a:p>
          <a:p>
            <a:r>
              <a:rPr lang="sr-Latn-RS" dirty="0" smtClean="0"/>
              <a:t>SLUČAJNE GREŠKE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31107-29F6-4ED9-A3A8-3A8E953C9AD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sr-Latn-RS" sz="3600" dirty="0" smtClean="0"/>
              <a:t>ANALIZA I ODREĐIVANJE STATISKIČKIH KARAKTERISTIKA MERENIH SERIJA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Latn-RS" dirty="0" smtClean="0"/>
              <a:t>Karakteristike niza rezultata merenja:</a:t>
            </a:r>
          </a:p>
          <a:p>
            <a:pPr lvl="1"/>
            <a:r>
              <a:rPr lang="sr-Latn-RS" dirty="0" smtClean="0"/>
              <a:t> Statistički parametri:</a:t>
            </a:r>
          </a:p>
          <a:p>
            <a:pPr lvl="2"/>
            <a:r>
              <a:rPr lang="en-US" dirty="0" smtClean="0"/>
              <a:t>S</a:t>
            </a:r>
            <a:r>
              <a:rPr lang="sr-Latn-RS" dirty="0" smtClean="0"/>
              <a:t>rednja vrednost</a:t>
            </a:r>
          </a:p>
          <a:p>
            <a:pPr lvl="2"/>
            <a:r>
              <a:rPr lang="en-US" dirty="0" smtClean="0"/>
              <a:t>S</a:t>
            </a:r>
            <a:r>
              <a:rPr lang="sr-Latn-RS" dirty="0" smtClean="0"/>
              <a:t>tandardna devijacija</a:t>
            </a:r>
          </a:p>
          <a:p>
            <a:pPr lvl="2"/>
            <a:r>
              <a:rPr lang="en-US" dirty="0" smtClean="0"/>
              <a:t>M</a:t>
            </a:r>
            <a:r>
              <a:rPr lang="sr-Latn-RS" dirty="0" smtClean="0"/>
              <a:t>aksimalna i minimalna vrednost</a:t>
            </a:r>
          </a:p>
          <a:p>
            <a:pPr lvl="2"/>
            <a:r>
              <a:rPr lang="en-US" dirty="0" smtClean="0"/>
              <a:t>S</a:t>
            </a:r>
            <a:r>
              <a:rPr lang="sr-Latn-RS" dirty="0" smtClean="0"/>
              <a:t>tandardno odst</a:t>
            </a:r>
            <a:r>
              <a:rPr lang="en-US" smtClean="0"/>
              <a:t>u</a:t>
            </a:r>
            <a:r>
              <a:rPr lang="sr-Latn-RS" smtClean="0"/>
              <a:t>panje </a:t>
            </a:r>
            <a:r>
              <a:rPr lang="sr-Latn-RS" dirty="0" smtClean="0"/>
              <a:t>od srednje vrednosti</a:t>
            </a:r>
          </a:p>
          <a:p>
            <a:pPr lvl="1"/>
            <a:r>
              <a:rPr lang="sr-Latn-RS" dirty="0" smtClean="0"/>
              <a:t>Apsolutna greška  </a:t>
            </a:r>
            <a:endParaRPr lang="en-US" dirty="0" smtClean="0"/>
          </a:p>
          <a:p>
            <a:pPr lvl="1"/>
            <a:r>
              <a:rPr lang="en-US" dirty="0" smtClean="0"/>
              <a:t> </a:t>
            </a:r>
            <a:r>
              <a:rPr lang="sr-Latn-RS" dirty="0" smtClean="0"/>
              <a:t>Relativna greška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31107-29F6-4ED9-A3A8-3A8E953C9AD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 numCol="1">
            <a:normAutofit/>
          </a:bodyPr>
          <a:lstStyle/>
          <a:p>
            <a:pPr marL="971550" lvl="1" indent="-514350">
              <a:buNone/>
            </a:pPr>
            <a:r>
              <a:rPr lang="sr-Latn-RS" sz="2400" dirty="0" smtClean="0"/>
              <a:t>Zadatak : Merenje intervala vremena  </a:t>
            </a:r>
            <a:r>
              <a:rPr lang="sr-Latn-RS" sz="2400" dirty="0" smtClean="0">
                <a:latin typeface="Calibri"/>
                <a:cs typeface="Calibri"/>
              </a:rPr>
              <a:t>∆t = 5 sec</a:t>
            </a:r>
          </a:p>
          <a:p>
            <a:pPr marL="971550" lvl="1" indent="-514350">
              <a:buNone/>
            </a:pPr>
            <a:r>
              <a:rPr lang="sr-Latn-RS" sz="2400" dirty="0" smtClean="0">
                <a:latin typeface="Calibri"/>
                <a:cs typeface="Calibri"/>
              </a:rPr>
              <a:t>Student meri interval od 5 sec na satu sa kazaljkom</a:t>
            </a:r>
          </a:p>
          <a:p>
            <a:pPr marL="971550" lvl="1" indent="-514350">
              <a:buNone/>
            </a:pPr>
            <a:r>
              <a:rPr lang="sr-Latn-RS" sz="2400" dirty="0" smtClean="0">
                <a:latin typeface="Calibri"/>
                <a:cs typeface="Calibri"/>
              </a:rPr>
              <a:t>Merni instrument :</a:t>
            </a:r>
          </a:p>
          <a:p>
            <a:pPr marL="971550" lvl="1" indent="-514350">
              <a:buNone/>
            </a:pPr>
            <a:r>
              <a:rPr lang="sr-Latn-RS" sz="2400" dirty="0" smtClean="0">
                <a:latin typeface="Calibri"/>
                <a:cs typeface="Calibri"/>
              </a:rPr>
              <a:t>	 štoperica tačnosti 1/100 sec</a:t>
            </a:r>
          </a:p>
          <a:p>
            <a:pPr marL="971550" lvl="1" indent="-514350">
              <a:buNone/>
            </a:pPr>
            <a:endParaRPr lang="sr-Latn-RS" dirty="0" smtClean="0">
              <a:latin typeface="Calibri"/>
              <a:cs typeface="Calibri"/>
            </a:endParaRPr>
          </a:p>
          <a:p>
            <a:pPr marL="971550" lvl="1" indent="-514350">
              <a:buNone/>
            </a:pPr>
            <a:endParaRPr lang="sr-Latn-RS" dirty="0" smtClean="0">
              <a:latin typeface="Calibri"/>
              <a:cs typeface="Calibri"/>
            </a:endParaRPr>
          </a:p>
          <a:p>
            <a:pPr marL="971550" lvl="1" indent="-514350">
              <a:buNone/>
            </a:pPr>
            <a:r>
              <a:rPr lang="sr-Latn-RS" dirty="0" smtClean="0">
                <a:latin typeface="Calibri"/>
                <a:cs typeface="Calibri"/>
              </a:rPr>
              <a:t>Dva slucaja merenja :</a:t>
            </a:r>
          </a:p>
          <a:p>
            <a:pPr marL="1371600" lvl="2" indent="-514350">
              <a:buFont typeface="+mj-lt"/>
              <a:buAutoNum type="arabicPeriod"/>
            </a:pPr>
            <a:r>
              <a:rPr lang="sr-Latn-RS" dirty="0" smtClean="0">
                <a:latin typeface="Calibri"/>
                <a:cs typeface="Calibri"/>
              </a:rPr>
              <a:t>kada student ne zna rezultate merenja</a:t>
            </a:r>
          </a:p>
          <a:p>
            <a:pPr marL="1371600" lvl="2" indent="-514350">
              <a:buFont typeface="+mj-lt"/>
              <a:buAutoNum type="arabicPeriod"/>
            </a:pPr>
            <a:r>
              <a:rPr lang="sr-Latn-RS" dirty="0" smtClean="0">
                <a:latin typeface="Calibri"/>
                <a:cs typeface="Calibri"/>
              </a:rPr>
              <a:t>kada je upoznat sa rezultatima i može sebe da koriguje u procesu merenja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Latn-RS" sz="3600" dirty="0" smtClean="0"/>
              <a:t>VEŽBA 1.1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31107-29F6-4ED9-A3A8-3A8E953C9AD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c70_spongebob_clo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3352800"/>
            <a:ext cx="2667000" cy="2667000"/>
          </a:xfrm>
          <a:prstGeom prst="rect">
            <a:avLst/>
          </a:prstGeom>
        </p:spPr>
      </p:pic>
      <p:pic>
        <p:nvPicPr>
          <p:cNvPr id="7" name="Picture 6" descr="ist2_2208715-digital-stopwat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581400"/>
            <a:ext cx="2982582" cy="1985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Latn-RS" sz="3600" dirty="0" smtClean="0"/>
              <a:t>POREĐENJE REZULTATA MERENJA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25963"/>
          </a:xfrm>
        </p:spPr>
        <p:txBody>
          <a:bodyPr/>
          <a:lstStyle/>
          <a:p>
            <a:pPr>
              <a:buNone/>
            </a:pPr>
            <a:endParaRPr lang="sr-Latn-RS" dirty="0" smtClean="0"/>
          </a:p>
          <a:p>
            <a:pPr>
              <a:buNone/>
            </a:pPr>
            <a:r>
              <a:rPr lang="sr-Latn-RS" dirty="0" smtClean="0"/>
              <a:t>Poređenje  vršimo preko sledećih veličina:</a:t>
            </a:r>
          </a:p>
          <a:p>
            <a:pPr>
              <a:buNone/>
            </a:pPr>
            <a:endParaRPr lang="sr-Latn-RS" dirty="0" smtClean="0"/>
          </a:p>
          <a:p>
            <a:pPr lvl="2"/>
            <a:r>
              <a:rPr lang="sr-Latn-RS" sz="2800" dirty="0" smtClean="0"/>
              <a:t>srednja vrednost merenja  X</a:t>
            </a:r>
            <a:r>
              <a:rPr lang="sr-Latn-RS" sz="2800" baseline="-25000" dirty="0" smtClean="0"/>
              <a:t>sr</a:t>
            </a:r>
          </a:p>
          <a:p>
            <a:pPr lvl="2"/>
            <a:r>
              <a:rPr lang="sr-Latn-RS" sz="2800" dirty="0" smtClean="0"/>
              <a:t>standardna devijacija  </a:t>
            </a:r>
            <a:r>
              <a:rPr lang="en-US" sz="2800" dirty="0" smtClean="0">
                <a:latin typeface="GreekC"/>
                <a:cs typeface="GreekC"/>
              </a:rPr>
              <a:t>s</a:t>
            </a:r>
            <a:r>
              <a:rPr lang="sr-Latn-RS" sz="2800" baseline="-25000" dirty="0" smtClean="0">
                <a:latin typeface="Calibri" pitchFamily="34" charset="0"/>
                <a:cs typeface="Calibri" pitchFamily="34" charset="0"/>
              </a:rPr>
              <a:t>x</a:t>
            </a:r>
            <a:endParaRPr lang="sr-Latn-RS" sz="2800" dirty="0" smtClean="0"/>
          </a:p>
          <a:p>
            <a:pPr lvl="2"/>
            <a:r>
              <a:rPr lang="sr-Latn-RS" sz="2800" dirty="0" smtClean="0"/>
              <a:t>maksimalna izmerena vrednost  X</a:t>
            </a:r>
            <a:r>
              <a:rPr lang="sr-Latn-RS" sz="2800" baseline="-25000" dirty="0" smtClean="0"/>
              <a:t>max</a:t>
            </a:r>
          </a:p>
          <a:p>
            <a:pPr lvl="2"/>
            <a:r>
              <a:rPr lang="sr-Latn-RS" sz="2800" dirty="0" smtClean="0"/>
              <a:t>minimalna izmerena vrednost  X</a:t>
            </a:r>
            <a:r>
              <a:rPr lang="sr-Latn-RS" sz="2800" baseline="-25000" dirty="0" smtClean="0"/>
              <a:t>min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31107-29F6-4ED9-A3A8-3A8E953C9AD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Latn-RS" dirty="0" smtClean="0"/>
              <a:t>Poređenje rezultata merenja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2590800"/>
          <a:ext cx="8382011" cy="2514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6"/>
                <a:gridCol w="761996"/>
                <a:gridCol w="762001"/>
                <a:gridCol w="762001"/>
                <a:gridCol w="762001"/>
                <a:gridCol w="762001"/>
                <a:gridCol w="762001"/>
                <a:gridCol w="762001"/>
                <a:gridCol w="762001"/>
                <a:gridCol w="762001"/>
                <a:gridCol w="762001"/>
              </a:tblGrid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Merenje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Serija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ϕ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sred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GreekC"/>
                        </a:rPr>
                        <a:t>s</a:t>
                      </a:r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ϕ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latin typeface="Greek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ϕ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ϕ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31107-29F6-4ED9-A3A8-3A8E953C9ADA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152400" y="1524000"/>
          <a:ext cx="8686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r-Latn-RS" dirty="0" smtClean="0"/>
              <a:t>HVALA NA PAŽNJI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31107-29F6-4ED9-A3A8-3A8E953C9AD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228</Words>
  <Application>Microsoft Office PowerPoint</Application>
  <PresentationFormat>On-screen Show (4:3)</PresentationFormat>
  <Paragraphs>118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GreekC</vt:lpstr>
      <vt:lpstr>Office Theme</vt:lpstr>
      <vt:lpstr>ANALIZA GREŠAKA U MERENJU Analiza i poređenje rezultata merenja vežba 1.1 </vt:lpstr>
      <vt:lpstr>ANALIZA GREŠAKA U MERENJU </vt:lpstr>
      <vt:lpstr>GREŠKE U MERENJU</vt:lpstr>
      <vt:lpstr>ANALIZA I ODREĐIVANJE STATISKIČKIH KARAKTERISTIKA MERENIH SERIJA</vt:lpstr>
      <vt:lpstr>VEŽBA 1.1</vt:lpstr>
      <vt:lpstr>POREĐENJE REZULTATA MERENJA</vt:lpstr>
      <vt:lpstr>Poređenje rezultata merenja</vt:lpstr>
      <vt:lpstr>HVALA NA PAŽNJI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 GREŠAKA U MERENJU Analiza i poređenje rezultata merenja vežba 1.1</dc:title>
  <dc:creator>Dusan</dc:creator>
  <cp:lastModifiedBy>Dusan</cp:lastModifiedBy>
  <cp:revision>43</cp:revision>
  <dcterms:created xsi:type="dcterms:W3CDTF">2010-03-23T09:23:17Z</dcterms:created>
  <dcterms:modified xsi:type="dcterms:W3CDTF">2010-03-29T10:41:28Z</dcterms:modified>
</cp:coreProperties>
</file>