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3" r:id="rId7"/>
    <p:sldId id="271" r:id="rId8"/>
    <p:sldId id="265" r:id="rId9"/>
    <p:sldId id="264" r:id="rId10"/>
    <p:sldId id="269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%20downloads\vezba%202%202.merenj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%20downloads\vezba%202%202.merenj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%20downloads\vezba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%20downloads\vezba%20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%20downloads\vezba%202%202.merenj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%20downloads\vezba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Rezultati Kalibracije</a:t>
            </a:r>
          </a:p>
        </c:rich>
      </c:tx>
      <c:layout>
        <c:manualLayout>
          <c:xMode val="edge"/>
          <c:yMode val="edge"/>
          <c:x val="0.39157561323353141"/>
          <c:y val="3.83275261324041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012480499219977"/>
          <c:y val="0.23344947735191657"/>
          <c:w val="0.74102964118564763"/>
          <c:h val="0.52961672473867549"/>
        </c:manualLayout>
      </c:layout>
      <c:scatterChart>
        <c:scatterStyle val="lineMarker"/>
        <c:ser>
          <c:idx val="0"/>
          <c:order val="0"/>
          <c:tx>
            <c:v>mereno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name>Linear</c:nam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Eq val="1"/>
            <c:trendlineLbl>
              <c:layout>
                <c:manualLayout>
                  <c:x val="-0.16698907956318262"/>
                  <c:y val="5.0469423029438513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</c:trendlineLbl>
          </c:trendline>
          <c:xVal>
            <c:numRef>
              <c:f>'v 2  2.merenje'!$G$13:$G$23</c:f>
              <c:numCache>
                <c:formatCode>General</c:formatCode>
                <c:ptCount val="11"/>
                <c:pt idx="0">
                  <c:v>0</c:v>
                </c:pt>
                <c:pt idx="1">
                  <c:v>0.2080000000000001</c:v>
                </c:pt>
                <c:pt idx="2">
                  <c:v>0.58500000000000041</c:v>
                </c:pt>
                <c:pt idx="3">
                  <c:v>0.98299999999999998</c:v>
                </c:pt>
                <c:pt idx="4">
                  <c:v>1.93</c:v>
                </c:pt>
                <c:pt idx="5">
                  <c:v>2.9</c:v>
                </c:pt>
                <c:pt idx="6">
                  <c:v>3.8299999999999987</c:v>
                </c:pt>
                <c:pt idx="7">
                  <c:v>4.83</c:v>
                </c:pt>
                <c:pt idx="8">
                  <c:v>5.8</c:v>
                </c:pt>
                <c:pt idx="9">
                  <c:v>6.78</c:v>
                </c:pt>
                <c:pt idx="10">
                  <c:v>7.7480000000000002</c:v>
                </c:pt>
              </c:numCache>
            </c:numRef>
          </c:xVal>
          <c:yVal>
            <c:numRef>
              <c:f>'v 2  2.merenje'!$F$29:$F$39</c:f>
              <c:numCache>
                <c:formatCode>General</c:formatCode>
                <c:ptCount val="11"/>
                <c:pt idx="0">
                  <c:v>5.73</c:v>
                </c:pt>
                <c:pt idx="1">
                  <c:v>6.73</c:v>
                </c:pt>
                <c:pt idx="2">
                  <c:v>8.73</c:v>
                </c:pt>
                <c:pt idx="3">
                  <c:v>10.73</c:v>
                </c:pt>
                <c:pt idx="4">
                  <c:v>15.73</c:v>
                </c:pt>
                <c:pt idx="5">
                  <c:v>20.73</c:v>
                </c:pt>
                <c:pt idx="6">
                  <c:v>25.73</c:v>
                </c:pt>
                <c:pt idx="7">
                  <c:v>30.73</c:v>
                </c:pt>
                <c:pt idx="8">
                  <c:v>35.730000000000011</c:v>
                </c:pt>
                <c:pt idx="9">
                  <c:v>40.730000000000011</c:v>
                </c:pt>
                <c:pt idx="10">
                  <c:v>45.730000000000011</c:v>
                </c:pt>
              </c:numCache>
            </c:numRef>
          </c:yVal>
        </c:ser>
        <c:axId val="71633920"/>
        <c:axId val="71656576"/>
      </c:scatterChart>
      <c:valAx>
        <c:axId val="71633920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U[V]</a:t>
                </a:r>
              </a:p>
            </c:rich>
          </c:tx>
          <c:layout>
            <c:manualLayout>
              <c:xMode val="edge"/>
              <c:yMode val="edge"/>
              <c:x val="0.46177845824827451"/>
              <c:y val="0.871080139372822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1656576"/>
        <c:crosses val="autoZero"/>
        <c:crossBetween val="midCat"/>
      </c:valAx>
      <c:valAx>
        <c:axId val="71656576"/>
        <c:scaling>
          <c:orientation val="minMax"/>
          <c:max val="5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Hmer [cm]</a:t>
                </a:r>
              </a:p>
            </c:rich>
          </c:tx>
          <c:layout>
            <c:manualLayout>
              <c:xMode val="edge"/>
              <c:yMode val="edge"/>
              <c:x val="2.4960953954829751E-2"/>
              <c:y val="0.39372822299651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1633920"/>
        <c:crosses val="autoZero"/>
        <c:crossBetween val="midCat"/>
        <c:maj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975033213441057"/>
          <c:y val="6.9686411149825947E-2"/>
          <c:w val="0.15600628625125593"/>
          <c:h val="0.1463414634146343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Rezultati Kalibracije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v>mereno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name>Linear</c:nam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linear"/>
            <c:dispEq val="1"/>
            <c:trendlineLbl>
              <c:layout/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25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</c:trendlineLbl>
          </c:trendline>
          <c:xVal>
            <c:numRef>
              <c:f>'v 2  2.merenje'!$G$13:$G$23</c:f>
              <c:numCache>
                <c:formatCode>General</c:formatCode>
                <c:ptCount val="11"/>
                <c:pt idx="0">
                  <c:v>0</c:v>
                </c:pt>
                <c:pt idx="1">
                  <c:v>0.2080000000000001</c:v>
                </c:pt>
                <c:pt idx="2">
                  <c:v>0.58499999999999996</c:v>
                </c:pt>
                <c:pt idx="3">
                  <c:v>0.98299999999999998</c:v>
                </c:pt>
                <c:pt idx="4">
                  <c:v>1.9300000000000008</c:v>
                </c:pt>
                <c:pt idx="5">
                  <c:v>2.9</c:v>
                </c:pt>
                <c:pt idx="6">
                  <c:v>3.8299999999999987</c:v>
                </c:pt>
                <c:pt idx="7">
                  <c:v>4.83</c:v>
                </c:pt>
                <c:pt idx="8">
                  <c:v>5.8</c:v>
                </c:pt>
                <c:pt idx="9">
                  <c:v>6.78</c:v>
                </c:pt>
                <c:pt idx="10">
                  <c:v>7.7480000000000002</c:v>
                </c:pt>
              </c:numCache>
            </c:numRef>
          </c:xVal>
          <c:yVal>
            <c:numRef>
              <c:f>'v 2  2.merenje'!$J$29:$J$39</c:f>
              <c:numCache>
                <c:formatCode>0.00</c:formatCode>
                <c:ptCount val="11"/>
                <c:pt idx="0">
                  <c:v>561.1068177300001</c:v>
                </c:pt>
                <c:pt idx="1">
                  <c:v>659.03121872999952</c:v>
                </c:pt>
                <c:pt idx="2">
                  <c:v>854.8800207300003</c:v>
                </c:pt>
                <c:pt idx="3">
                  <c:v>1050.7288227300003</c:v>
                </c:pt>
                <c:pt idx="4">
                  <c:v>1540.3508277300002</c:v>
                </c:pt>
                <c:pt idx="5">
                  <c:v>2029.9728327300004</c:v>
                </c:pt>
                <c:pt idx="6">
                  <c:v>2519.5948377300006</c:v>
                </c:pt>
                <c:pt idx="7">
                  <c:v>3009.2168427300003</c:v>
                </c:pt>
                <c:pt idx="8">
                  <c:v>3498.8388477300005</c:v>
                </c:pt>
                <c:pt idx="9">
                  <c:v>3988.4608527300006</c:v>
                </c:pt>
                <c:pt idx="10">
                  <c:v>4478.0828577299999</c:v>
                </c:pt>
              </c:numCache>
            </c:numRef>
          </c:yVal>
        </c:ser>
        <c:axId val="71686016"/>
        <c:axId val="69996544"/>
      </c:scatterChart>
      <c:valAx>
        <c:axId val="71686016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U [V]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9996544"/>
        <c:crosses val="autoZero"/>
        <c:crossBetween val="midCat"/>
      </c:valAx>
      <c:valAx>
        <c:axId val="69996544"/>
        <c:scaling>
          <c:orientation val="minMax"/>
          <c:min val="5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 mer [Pa]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1686016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Rezultati Kalibracije</a:t>
            </a:r>
          </a:p>
        </c:rich>
      </c:tx>
      <c:layout>
        <c:manualLayout>
          <c:xMode val="edge"/>
          <c:yMode val="edge"/>
          <c:x val="0.39157561323353141"/>
          <c:y val="3.83275261324041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012480499219977"/>
          <c:y val="0.23344947735191657"/>
          <c:w val="0.74102964118564763"/>
          <c:h val="0.52961672473867549"/>
        </c:manualLayout>
      </c:layout>
      <c:scatterChart>
        <c:scatterStyle val="lineMarker"/>
        <c:ser>
          <c:idx val="0"/>
          <c:order val="0"/>
          <c:tx>
            <c:v>mereno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name>Linear</c:nam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Eq val="1"/>
            <c:trendlineLbl>
              <c:layout>
                <c:manualLayout>
                  <c:x val="-0.16698907956318249"/>
                  <c:y val="5.0469423029438486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</c:trendlineLbl>
          </c:trendline>
          <c:xVal>
            <c:numRef>
              <c:f>'v 2.1'!$G$13:$G$23</c:f>
              <c:numCache>
                <c:formatCode>General</c:formatCode>
                <c:ptCount val="11"/>
                <c:pt idx="0">
                  <c:v>0</c:v>
                </c:pt>
                <c:pt idx="1">
                  <c:v>0.14000000000000001</c:v>
                </c:pt>
                <c:pt idx="2">
                  <c:v>0.46500000000000002</c:v>
                </c:pt>
                <c:pt idx="3">
                  <c:v>0.81</c:v>
                </c:pt>
                <c:pt idx="4">
                  <c:v>1.6500000000000001</c:v>
                </c:pt>
                <c:pt idx="5">
                  <c:v>2.5</c:v>
                </c:pt>
                <c:pt idx="6">
                  <c:v>3.3499999999999988</c:v>
                </c:pt>
                <c:pt idx="7">
                  <c:v>4.2</c:v>
                </c:pt>
                <c:pt idx="8">
                  <c:v>5.0599999999999996</c:v>
                </c:pt>
                <c:pt idx="9">
                  <c:v>5.9700000000000024</c:v>
                </c:pt>
                <c:pt idx="10">
                  <c:v>6.84</c:v>
                </c:pt>
              </c:numCache>
            </c:numRef>
          </c:xVal>
          <c:yVal>
            <c:numRef>
              <c:f>'v 2.1'!$F$29:$F$39</c:f>
              <c:numCache>
                <c:formatCode>General</c:formatCode>
                <c:ptCount val="11"/>
                <c:pt idx="0">
                  <c:v>5.74</c:v>
                </c:pt>
                <c:pt idx="1">
                  <c:v>6.74</c:v>
                </c:pt>
                <c:pt idx="2">
                  <c:v>8.74</c:v>
                </c:pt>
                <c:pt idx="3">
                  <c:v>10.74</c:v>
                </c:pt>
                <c:pt idx="4">
                  <c:v>15.74</c:v>
                </c:pt>
                <c:pt idx="5">
                  <c:v>20.74</c:v>
                </c:pt>
                <c:pt idx="6">
                  <c:v>25.74</c:v>
                </c:pt>
                <c:pt idx="7">
                  <c:v>30.74</c:v>
                </c:pt>
                <c:pt idx="8">
                  <c:v>35.74</c:v>
                </c:pt>
                <c:pt idx="9">
                  <c:v>40.74</c:v>
                </c:pt>
                <c:pt idx="10">
                  <c:v>45.74</c:v>
                </c:pt>
              </c:numCache>
            </c:numRef>
          </c:yVal>
        </c:ser>
        <c:axId val="72766592"/>
        <c:axId val="72768512"/>
      </c:scatterChart>
      <c:valAx>
        <c:axId val="72766592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U[V]</a:t>
                </a:r>
              </a:p>
            </c:rich>
          </c:tx>
          <c:layout>
            <c:manualLayout>
              <c:xMode val="edge"/>
              <c:yMode val="edge"/>
              <c:x val="0.46177845824827451"/>
              <c:y val="0.871080139372822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768512"/>
        <c:crosses val="autoZero"/>
        <c:crossBetween val="midCat"/>
      </c:valAx>
      <c:valAx>
        <c:axId val="72768512"/>
        <c:scaling>
          <c:orientation val="minMax"/>
          <c:max val="5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Hmer [cm]</a:t>
                </a:r>
              </a:p>
            </c:rich>
          </c:tx>
          <c:layout>
            <c:manualLayout>
              <c:xMode val="edge"/>
              <c:yMode val="edge"/>
              <c:x val="2.4960953954829741E-2"/>
              <c:y val="0.39372822299651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766592"/>
        <c:crosses val="autoZero"/>
        <c:crossBetween val="midCat"/>
        <c:maj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975033213441057"/>
          <c:y val="6.9686411149825933E-2"/>
          <c:w val="0.15600628625125593"/>
          <c:h val="0.1463414634146343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Rezultati Kalibracije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v>mereno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name>Linear</c:name>
            <c:spPr>
              <a:ln w="12700">
                <a:solidFill>
                  <a:srgbClr val="000000"/>
                </a:solidFill>
                <a:prstDash val="solid"/>
              </a:ln>
            </c:spPr>
            <c:trendlineType val="linear"/>
            <c:dispEq val="1"/>
            <c:trendlineLbl>
              <c:layout/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25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</c:trendlineLbl>
          </c:trendline>
          <c:xVal>
            <c:numRef>
              <c:f>'v 2.1'!$G$13:$G$23</c:f>
              <c:numCache>
                <c:formatCode>General</c:formatCode>
                <c:ptCount val="11"/>
                <c:pt idx="0">
                  <c:v>0</c:v>
                </c:pt>
                <c:pt idx="1">
                  <c:v>0.14000000000000001</c:v>
                </c:pt>
                <c:pt idx="2">
                  <c:v>0.46500000000000002</c:v>
                </c:pt>
                <c:pt idx="3">
                  <c:v>0.81</c:v>
                </c:pt>
                <c:pt idx="4">
                  <c:v>1.6500000000000001</c:v>
                </c:pt>
                <c:pt idx="5">
                  <c:v>2.5</c:v>
                </c:pt>
                <c:pt idx="6">
                  <c:v>3.3499999999999988</c:v>
                </c:pt>
                <c:pt idx="7">
                  <c:v>4.2</c:v>
                </c:pt>
                <c:pt idx="8">
                  <c:v>5.0599999999999996</c:v>
                </c:pt>
                <c:pt idx="9">
                  <c:v>5.9700000000000024</c:v>
                </c:pt>
                <c:pt idx="10">
                  <c:v>6.84</c:v>
                </c:pt>
              </c:numCache>
            </c:numRef>
          </c:xVal>
          <c:yVal>
            <c:numRef>
              <c:f>'v 2.1'!$J$29:$J$39</c:f>
              <c:numCache>
                <c:formatCode>0.00</c:formatCode>
                <c:ptCount val="11"/>
                <c:pt idx="0">
                  <c:v>562.0860617400001</c:v>
                </c:pt>
                <c:pt idx="1">
                  <c:v>660.01046274000009</c:v>
                </c:pt>
                <c:pt idx="2">
                  <c:v>855.85926473999962</c:v>
                </c:pt>
                <c:pt idx="3">
                  <c:v>1051.7080667400012</c:v>
                </c:pt>
                <c:pt idx="4">
                  <c:v>1541.3300717400011</c:v>
                </c:pt>
                <c:pt idx="5">
                  <c:v>2030.9520767399999</c:v>
                </c:pt>
                <c:pt idx="6">
                  <c:v>2520.5740817399997</c:v>
                </c:pt>
                <c:pt idx="7">
                  <c:v>3010.1960867400003</c:v>
                </c:pt>
                <c:pt idx="8">
                  <c:v>3499.8180917400005</c:v>
                </c:pt>
                <c:pt idx="9">
                  <c:v>3989.4400967400011</c:v>
                </c:pt>
                <c:pt idx="10">
                  <c:v>4479.0621017400044</c:v>
                </c:pt>
              </c:numCache>
            </c:numRef>
          </c:yVal>
        </c:ser>
        <c:axId val="72794112"/>
        <c:axId val="72796032"/>
      </c:scatterChart>
      <c:valAx>
        <c:axId val="72794112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U [V]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796032"/>
        <c:crosses val="autoZero"/>
        <c:crossBetween val="midCat"/>
      </c:valAx>
      <c:valAx>
        <c:axId val="72796032"/>
        <c:scaling>
          <c:orientation val="minMax"/>
          <c:min val="5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 mer [Pa]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79411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Relativne greške merenja</a:t>
            </a:r>
          </a:p>
        </c:rich>
      </c:tx>
      <c:layout>
        <c:manualLayout>
          <c:xMode val="edge"/>
          <c:yMode val="edge"/>
          <c:x val="0.3630678595516118"/>
          <c:y val="3.83275261324041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93601901166836"/>
          <c:y val="0.22996515679442542"/>
          <c:w val="0.73396043311148063"/>
          <c:h val="0.59930313588850159"/>
        </c:manualLayout>
      </c:layout>
      <c:scatterChart>
        <c:scatterStyle val="smoothMarker"/>
        <c:ser>
          <c:idx val="0"/>
          <c:order val="0"/>
          <c:tx>
            <c:v>Etren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'v 2  2.merenje'!$F$13:$F$23</c:f>
              <c:numCache>
                <c:formatCode>General</c:formatCode>
                <c:ptCount val="11"/>
                <c:pt idx="0">
                  <c:v>5.73</c:v>
                </c:pt>
                <c:pt idx="1">
                  <c:v>6.73</c:v>
                </c:pt>
                <c:pt idx="2">
                  <c:v>8.73</c:v>
                </c:pt>
                <c:pt idx="3">
                  <c:v>10.73</c:v>
                </c:pt>
                <c:pt idx="4">
                  <c:v>15.73</c:v>
                </c:pt>
                <c:pt idx="5">
                  <c:v>20.73</c:v>
                </c:pt>
                <c:pt idx="6">
                  <c:v>25.73</c:v>
                </c:pt>
                <c:pt idx="7">
                  <c:v>30.73</c:v>
                </c:pt>
                <c:pt idx="8">
                  <c:v>35.730000000000011</c:v>
                </c:pt>
                <c:pt idx="9">
                  <c:v>40.730000000000011</c:v>
                </c:pt>
                <c:pt idx="10">
                  <c:v>45.730000000000011</c:v>
                </c:pt>
              </c:numCache>
            </c:numRef>
          </c:xVal>
          <c:yVal>
            <c:numRef>
              <c:f>'v 2  2.merenje'!$H$29:$H$39</c:f>
              <c:numCache>
                <c:formatCode>0.00</c:formatCode>
                <c:ptCount val="11"/>
                <c:pt idx="0">
                  <c:v>0.1919720767888328</c:v>
                </c:pt>
                <c:pt idx="1">
                  <c:v>-0.96558692421990922</c:v>
                </c:pt>
                <c:pt idx="2">
                  <c:v>-0.17416953035509641</c:v>
                </c:pt>
                <c:pt idx="3">
                  <c:v>-0.6902050326188276</c:v>
                </c:pt>
                <c:pt idx="4">
                  <c:v>0.17234583598220238</c:v>
                </c:pt>
                <c:pt idx="5">
                  <c:v>4.4862518089723372E-2</c:v>
                </c:pt>
                <c:pt idx="6">
                  <c:v>0.77112320248736577</c:v>
                </c:pt>
                <c:pt idx="7">
                  <c:v>8.2687927107052708E-2</c:v>
                </c:pt>
                <c:pt idx="8">
                  <c:v>2.1270640917986292E-2</c:v>
                </c:pt>
                <c:pt idx="9">
                  <c:v>-0.1520746378590892</c:v>
                </c:pt>
                <c:pt idx="10">
                  <c:v>-0.15176907937897621</c:v>
                </c:pt>
              </c:numCache>
            </c:numRef>
          </c:yVal>
          <c:smooth val="1"/>
        </c:ser>
        <c:ser>
          <c:idx val="1"/>
          <c:order val="1"/>
          <c:tx>
            <c:v>Emax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 2  2.merenje'!$F$13:$F$23</c:f>
              <c:numCache>
                <c:formatCode>General</c:formatCode>
                <c:ptCount val="11"/>
                <c:pt idx="0">
                  <c:v>5.73</c:v>
                </c:pt>
                <c:pt idx="1">
                  <c:v>6.73</c:v>
                </c:pt>
                <c:pt idx="2">
                  <c:v>8.73</c:v>
                </c:pt>
                <c:pt idx="3">
                  <c:v>10.73</c:v>
                </c:pt>
                <c:pt idx="4">
                  <c:v>15.73</c:v>
                </c:pt>
                <c:pt idx="5">
                  <c:v>20.73</c:v>
                </c:pt>
                <c:pt idx="6">
                  <c:v>25.73</c:v>
                </c:pt>
                <c:pt idx="7">
                  <c:v>30.73</c:v>
                </c:pt>
                <c:pt idx="8">
                  <c:v>35.730000000000011</c:v>
                </c:pt>
                <c:pt idx="9">
                  <c:v>40.730000000000011</c:v>
                </c:pt>
                <c:pt idx="10">
                  <c:v>45.730000000000011</c:v>
                </c:pt>
              </c:numCache>
            </c:numRef>
          </c:xVal>
          <c:yVal>
            <c:numRef>
              <c:f>'v 2  2.merenje'!$I$29:$I$39</c:f>
              <c:numCache>
                <c:formatCode>0.00</c:formatCode>
                <c:ptCount val="11"/>
                <c:pt idx="0">
                  <c:v>0.19234131841231206</c:v>
                </c:pt>
                <c:pt idx="1">
                  <c:v>-0.96558692421990922</c:v>
                </c:pt>
                <c:pt idx="2">
                  <c:v>-0.17416953035509641</c:v>
                </c:pt>
                <c:pt idx="3">
                  <c:v>-0.6902050326188276</c:v>
                </c:pt>
                <c:pt idx="4">
                  <c:v>0.17264337965814197</c:v>
                </c:pt>
                <c:pt idx="5">
                  <c:v>4.4882653578304024E-2</c:v>
                </c:pt>
                <c:pt idx="6">
                  <c:v>0.77711572213089475</c:v>
                </c:pt>
                <c:pt idx="7">
                  <c:v>8.2756356622893504E-2</c:v>
                </c:pt>
                <c:pt idx="8">
                  <c:v>2.1275166282210899E-2</c:v>
                </c:pt>
                <c:pt idx="9">
                  <c:v>-0.1520746378590892</c:v>
                </c:pt>
                <c:pt idx="10">
                  <c:v>-0.15176907937897621</c:v>
                </c:pt>
              </c:numCache>
            </c:numRef>
          </c:yVal>
          <c:smooth val="1"/>
        </c:ser>
        <c:axId val="72878720"/>
        <c:axId val="72885376"/>
      </c:scatterChart>
      <c:valAx>
        <c:axId val="72878720"/>
        <c:scaling>
          <c:orientation val="minMax"/>
          <c:min val="5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H mer [cm]</a:t>
                </a:r>
              </a:p>
            </c:rich>
          </c:tx>
          <c:layout>
            <c:manualLayout>
              <c:xMode val="edge"/>
              <c:yMode val="edge"/>
              <c:x val="0.43505537813965273"/>
              <c:y val="0.867595818815331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885376"/>
        <c:crosses val="autoZero"/>
        <c:crossBetween val="midCat"/>
      </c:valAx>
      <c:valAx>
        <c:axId val="728853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greska [%]</a:t>
                </a:r>
              </a:p>
            </c:rich>
          </c:tx>
          <c:layout>
            <c:manualLayout>
              <c:xMode val="edge"/>
              <c:yMode val="edge"/>
              <c:x val="2.5039207560355336E-2"/>
              <c:y val="0.4111498257839723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87872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263052257786667"/>
          <c:y val="0.45644599303135891"/>
          <c:w val="0.10485149882580454"/>
          <c:h val="0.1498257839721255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Relativne greške merenja</a:t>
            </a:r>
          </a:p>
        </c:rich>
      </c:tx>
      <c:layout>
        <c:manualLayout>
          <c:xMode val="edge"/>
          <c:yMode val="edge"/>
          <c:x val="0.3630678595516118"/>
          <c:y val="3.83275261324041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93601901166836"/>
          <c:y val="0.22996515679442542"/>
          <c:w val="0.73396043311148063"/>
          <c:h val="0.59930313588850159"/>
        </c:manualLayout>
      </c:layout>
      <c:scatterChart>
        <c:scatterStyle val="smoothMarker"/>
        <c:ser>
          <c:idx val="0"/>
          <c:order val="0"/>
          <c:tx>
            <c:v>Etren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'v 2.1'!$F$13:$F$23</c:f>
              <c:numCache>
                <c:formatCode>General</c:formatCode>
                <c:ptCount val="11"/>
                <c:pt idx="0">
                  <c:v>5.74</c:v>
                </c:pt>
                <c:pt idx="1">
                  <c:v>6.74</c:v>
                </c:pt>
                <c:pt idx="2">
                  <c:v>8.74</c:v>
                </c:pt>
                <c:pt idx="3">
                  <c:v>10.74</c:v>
                </c:pt>
                <c:pt idx="4">
                  <c:v>15.74</c:v>
                </c:pt>
                <c:pt idx="5">
                  <c:v>20.74</c:v>
                </c:pt>
                <c:pt idx="6">
                  <c:v>25.74</c:v>
                </c:pt>
                <c:pt idx="7">
                  <c:v>30.74</c:v>
                </c:pt>
                <c:pt idx="8">
                  <c:v>35.74</c:v>
                </c:pt>
                <c:pt idx="9">
                  <c:v>40.74</c:v>
                </c:pt>
                <c:pt idx="10">
                  <c:v>45.74</c:v>
                </c:pt>
              </c:numCache>
            </c:numRef>
          </c:xVal>
          <c:yVal>
            <c:numRef>
              <c:f>'v 2.1'!$H$29:$H$39</c:f>
              <c:numCache>
                <c:formatCode>0.00</c:formatCode>
                <c:ptCount val="11"/>
                <c:pt idx="0">
                  <c:v>-4.5818815331010425</c:v>
                </c:pt>
                <c:pt idx="1">
                  <c:v>-1.2062314540059298</c:v>
                </c:pt>
                <c:pt idx="2">
                  <c:v>0.21824942791760954</c:v>
                </c:pt>
                <c:pt idx="3">
                  <c:v>2.3743016759787378E-2</c:v>
                </c:pt>
                <c:pt idx="4">
                  <c:v>0.58926302414231535</c:v>
                </c:pt>
                <c:pt idx="5">
                  <c:v>0.60028929604629355</c:v>
                </c:pt>
                <c:pt idx="6">
                  <c:v>0.6070318570318578</c:v>
                </c:pt>
                <c:pt idx="7">
                  <c:v>0.6115810019518505</c:v>
                </c:pt>
                <c:pt idx="8">
                  <c:v>0.45131505316173526</c:v>
                </c:pt>
                <c:pt idx="9">
                  <c:v>-0.38696612665684066</c:v>
                </c:pt>
                <c:pt idx="10">
                  <c:v>-0.53082641014428433</c:v>
                </c:pt>
              </c:numCache>
            </c:numRef>
          </c:yVal>
          <c:smooth val="1"/>
        </c:ser>
        <c:ser>
          <c:idx val="1"/>
          <c:order val="1"/>
          <c:tx>
            <c:v>Emax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'v 2.1'!$F$13:$F$23</c:f>
              <c:numCache>
                <c:formatCode>General</c:formatCode>
                <c:ptCount val="11"/>
                <c:pt idx="0">
                  <c:v>5.74</c:v>
                </c:pt>
                <c:pt idx="1">
                  <c:v>6.74</c:v>
                </c:pt>
                <c:pt idx="2">
                  <c:v>8.74</c:v>
                </c:pt>
                <c:pt idx="3">
                  <c:v>10.74</c:v>
                </c:pt>
                <c:pt idx="4">
                  <c:v>15.74</c:v>
                </c:pt>
                <c:pt idx="5">
                  <c:v>20.74</c:v>
                </c:pt>
                <c:pt idx="6">
                  <c:v>25.74</c:v>
                </c:pt>
                <c:pt idx="7">
                  <c:v>30.74</c:v>
                </c:pt>
                <c:pt idx="8">
                  <c:v>35.74</c:v>
                </c:pt>
                <c:pt idx="9">
                  <c:v>40.74</c:v>
                </c:pt>
                <c:pt idx="10">
                  <c:v>45.74</c:v>
                </c:pt>
              </c:numCache>
            </c:numRef>
          </c:xVal>
          <c:yVal>
            <c:numRef>
              <c:f>'v 2.1'!$I$29:$I$39</c:f>
              <c:numCache>
                <c:formatCode>0.00</c:formatCode>
                <c:ptCount val="11"/>
                <c:pt idx="0">
                  <c:v>-4.5818815331010425</c:v>
                </c:pt>
                <c:pt idx="1">
                  <c:v>-1.2062314540059298</c:v>
                </c:pt>
                <c:pt idx="2">
                  <c:v>0.2187267979027348</c:v>
                </c:pt>
                <c:pt idx="3">
                  <c:v>2.3748655407020872E-2</c:v>
                </c:pt>
                <c:pt idx="4">
                  <c:v>0.59275591557622298</c:v>
                </c:pt>
                <c:pt idx="5">
                  <c:v>0.60391453032912756</c:v>
                </c:pt>
                <c:pt idx="6">
                  <c:v>0.61073923877461322</c:v>
                </c:pt>
                <c:pt idx="7">
                  <c:v>0.61534433097669172</c:v>
                </c:pt>
                <c:pt idx="8">
                  <c:v>0.45336114023279156</c:v>
                </c:pt>
                <c:pt idx="9">
                  <c:v>-0.38696612665684066</c:v>
                </c:pt>
                <c:pt idx="10">
                  <c:v>-0.53082641014428433</c:v>
                </c:pt>
              </c:numCache>
            </c:numRef>
          </c:yVal>
          <c:smooth val="1"/>
        </c:ser>
        <c:axId val="72918528"/>
        <c:axId val="72921088"/>
      </c:scatterChart>
      <c:valAx>
        <c:axId val="72918528"/>
        <c:scaling>
          <c:orientation val="minMax"/>
          <c:min val="5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H mer [cm]</a:t>
                </a:r>
              </a:p>
            </c:rich>
          </c:tx>
          <c:layout>
            <c:manualLayout>
              <c:xMode val="edge"/>
              <c:yMode val="edge"/>
              <c:x val="0.43505537813965273"/>
              <c:y val="0.867595818815331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921088"/>
        <c:crosses val="autoZero"/>
        <c:crossBetween val="midCat"/>
      </c:valAx>
      <c:valAx>
        <c:axId val="729210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greska [%]</a:t>
                </a:r>
              </a:p>
            </c:rich>
          </c:tx>
          <c:layout>
            <c:manualLayout>
              <c:xMode val="edge"/>
              <c:yMode val="edge"/>
              <c:x val="2.5039207560355336E-2"/>
              <c:y val="0.4111498257839723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29185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263052257786667"/>
          <c:y val="0.45644599303135891"/>
          <c:w val="0.10485149882580454"/>
          <c:h val="0.1498257839721255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D20D-B1DB-45F9-81AB-6CEC552BA732}" type="datetimeFigureOut">
              <a:rPr lang="en-US" smtClean="0"/>
              <a:pPr/>
              <a:t>29-Mar-10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E12C-3FFF-4F0E-B68C-D38B604B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KALIBRACIJA SONDE ZA PRITISAK</a:t>
            </a:r>
            <a:br>
              <a:rPr lang="en-US" sz="4000" dirty="0" smtClean="0"/>
            </a:br>
            <a:r>
              <a:rPr lang="en-US" sz="4000" dirty="0" smtClean="0"/>
              <a:t>VE</a:t>
            </a:r>
            <a:r>
              <a:rPr lang="sr-Latn-RS" sz="4000" dirty="0" smtClean="0"/>
              <a:t>Ž</a:t>
            </a:r>
            <a:r>
              <a:rPr lang="en-US" sz="4000" dirty="0" smtClean="0"/>
              <a:t>BA 2.1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43200" y="4267200"/>
            <a:ext cx="5029200" cy="9906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Ana </a:t>
            </a:r>
            <a:r>
              <a:rPr lang="sr-Latn-RS" dirty="0" smtClean="0">
                <a:solidFill>
                  <a:schemeClr val="tx1"/>
                </a:solidFill>
              </a:rPr>
              <a:t>Ćulafić 124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sr-Latn-RS" dirty="0" smtClean="0">
                <a:solidFill>
                  <a:schemeClr val="tx1"/>
                </a:solidFill>
              </a:rPr>
              <a:t>04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28600" y="3048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28600" y="3429000"/>
          <a:ext cx="5105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6019800" y="990600"/>
            <a:ext cx="2286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H=A*U+B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3962400"/>
            <a:ext cx="2286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P=C*U+D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143000" y="3581400"/>
          <a:ext cx="69342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19200" y="457200"/>
          <a:ext cx="685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ZAKLJU</a:t>
            </a:r>
            <a:r>
              <a:rPr lang="sr-Latn-RS" sz="3200" dirty="0" smtClean="0"/>
              <a:t>Č</a:t>
            </a:r>
            <a:r>
              <a:rPr lang="en-US" sz="3200" dirty="0" smtClean="0"/>
              <a:t>AK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KALIBRISANJE INSTRUMENTA JE</a:t>
            </a:r>
            <a:r>
              <a:rPr lang="sr-Latn-RS" dirty="0" smtClean="0"/>
              <a:t> NEOPHODNO RADI DOBIJANJA ŠTO TAČNIJIH I POUZDANIJIH REZULTATA ,</a:t>
            </a:r>
            <a:r>
              <a:rPr lang="en-US" dirty="0" smtClean="0"/>
              <a:t> IAKO </a:t>
            </a:r>
            <a:r>
              <a:rPr lang="sr-Latn-RS" dirty="0" smtClean="0"/>
              <a:t>ČESTO PREDSTAVLJA NAPORAN I DUGOTRAJAN PROCES.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HVALA NA PA</a:t>
            </a:r>
            <a:r>
              <a:rPr lang="sr-Latn-RS" dirty="0" smtClean="0"/>
              <a:t>Ž</a:t>
            </a:r>
            <a:r>
              <a:rPr lang="en-US" dirty="0" smtClean="0"/>
              <a:t>NJI!!!!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SADR</a:t>
            </a:r>
            <a:r>
              <a:rPr lang="sr-Latn-RS" sz="4000" dirty="0" smtClean="0"/>
              <a:t>Ž</a:t>
            </a:r>
            <a:r>
              <a:rPr lang="en-US" sz="4000" dirty="0" smtClean="0"/>
              <a:t>AJ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 UVOD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EKSPERIMENTALNA INSTALACIJA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POSTUPAK MERENJA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OBRADA REZULTATA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ZAKLJU</a:t>
            </a:r>
            <a:r>
              <a:rPr lang="sr-Latn-RS" dirty="0" smtClean="0"/>
              <a:t>Č</a:t>
            </a:r>
            <a:r>
              <a:rPr lang="en-US" dirty="0" smtClean="0"/>
              <a:t>AK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UVOD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144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C</a:t>
            </a:r>
            <a:r>
              <a:rPr lang="en-US" sz="2800" dirty="0" smtClean="0"/>
              <a:t>ILJ VE</a:t>
            </a:r>
            <a:r>
              <a:rPr lang="sr-Latn-RS" sz="2800" dirty="0" smtClean="0"/>
              <a:t>Ž</a:t>
            </a:r>
            <a:r>
              <a:rPr lang="en-US" sz="2800" dirty="0" smtClean="0"/>
              <a:t>BE JE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KALIBRISANJE </a:t>
            </a:r>
            <a:r>
              <a:rPr lang="sr-Latn-RS" sz="3600" b="1" dirty="0" smtClean="0">
                <a:solidFill>
                  <a:schemeClr val="tx2">
                    <a:lumMod val="50000"/>
                  </a:schemeClr>
                </a:solidFill>
              </a:rPr>
              <a:t>DRUCK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SONDE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ZA PRITISAK POMO</a:t>
            </a:r>
            <a:r>
              <a:rPr lang="sr-Latn-RS" sz="2800" dirty="0" smtClean="0"/>
              <a:t>Ć</a:t>
            </a:r>
            <a:r>
              <a:rPr lang="en-US" sz="2800" dirty="0" smtClean="0"/>
              <a:t>U EKSPERIMENTALNE INSTALACIJE,</a:t>
            </a:r>
            <a:r>
              <a:rPr lang="sr-Latn-RS" sz="2800" dirty="0" smtClean="0"/>
              <a:t> Č</a:t>
            </a:r>
            <a:r>
              <a:rPr lang="en-US" sz="2800" dirty="0" smtClean="0"/>
              <a:t>IME SE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DOBIJA KALIBRACIONA KRIVA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ALIBRACIJA</a:t>
            </a:r>
            <a:r>
              <a:rPr lang="en-US" sz="2800" dirty="0" smtClean="0"/>
              <a:t>  JE PROCES KOREKCIJE MERNOG INSTRUMENTA RADI POSTIZANJA </a:t>
            </a:r>
            <a:r>
              <a:rPr lang="sr-Latn-RS" sz="2800" dirty="0" smtClean="0"/>
              <a:t>Š</a:t>
            </a:r>
            <a:r>
              <a:rPr lang="en-US" sz="2800" dirty="0" smtClean="0"/>
              <a:t>TO VE</a:t>
            </a:r>
            <a:r>
              <a:rPr lang="sr-Latn-RS" sz="2800" dirty="0" smtClean="0"/>
              <a:t>Ć</a:t>
            </a:r>
            <a:r>
              <a:rPr lang="en-US" sz="2800" dirty="0" smtClean="0"/>
              <a:t>E TA</a:t>
            </a:r>
            <a:r>
              <a:rPr lang="sr-Latn-RS" sz="2800" dirty="0" smtClean="0"/>
              <a:t>Č</a:t>
            </a:r>
            <a:r>
              <a:rPr lang="en-US" sz="2800" dirty="0" smtClean="0"/>
              <a:t>NOSTI, NJOME SE SMANJUJU SISTEMATSKE GRE</a:t>
            </a:r>
            <a:r>
              <a:rPr lang="sr-Latn-RS" sz="2800" dirty="0" smtClean="0"/>
              <a:t>Š</a:t>
            </a:r>
            <a:r>
              <a:rPr lang="en-US" sz="2800" dirty="0" smtClean="0"/>
              <a:t>KE.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ALIBRACIONA KRIVA JE REZULTAT KALIBRACIJE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upak izrade vezbe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" y="2133600"/>
            <a:ext cx="8012113" cy="39068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371600" y="1143000"/>
            <a:ext cx="64008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EKSPERIMENTALNA INSTALACIJA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na\Desktop\image0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4038600" cy="3036888"/>
          </a:xfrm>
          <a:prstGeom prst="rect">
            <a:avLst/>
          </a:prstGeom>
          <a:noFill/>
        </p:spPr>
      </p:pic>
      <p:pic>
        <p:nvPicPr>
          <p:cNvPr id="1027" name="Picture 3" descr="C:\Users\NikolAna\Desktop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3909732" cy="295402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953000" y="914400"/>
            <a:ext cx="3581400" cy="1295400"/>
          </a:xfrm>
          <a:prstGeom prst="round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POJA</a:t>
            </a:r>
            <a:r>
              <a:rPr lang="sr-Latn-RS" sz="2400" dirty="0" smtClean="0">
                <a:solidFill>
                  <a:schemeClr val="tx1"/>
                </a:solidFill>
              </a:rPr>
              <a:t>Č</a:t>
            </a:r>
            <a:r>
              <a:rPr lang="en-US" sz="2400" dirty="0" smtClean="0">
                <a:solidFill>
                  <a:schemeClr val="tx1"/>
                </a:solidFill>
              </a:rPr>
              <a:t>IVA</a:t>
            </a:r>
            <a:r>
              <a:rPr lang="sr-Latn-RS" sz="2400" dirty="0" smtClean="0">
                <a:solidFill>
                  <a:schemeClr val="tx1"/>
                </a:solidFill>
              </a:rPr>
              <a:t>Č</a:t>
            </a:r>
            <a:r>
              <a:rPr lang="en-US" sz="2400" dirty="0" smtClean="0">
                <a:solidFill>
                  <a:schemeClr val="tx1"/>
                </a:solidFill>
              </a:rPr>
              <a:t> I VOLTMETAR</a:t>
            </a: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14400" y="4495800"/>
            <a:ext cx="2895600" cy="121920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EKSPERIMENTALNA INSTALACIJA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POSTUPAK MERENJA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924800" cy="3840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ISPUSTITI VAZDUH IZ SONDE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PRIKLJU</a:t>
            </a:r>
            <a:r>
              <a:rPr lang="sr-Latn-RS" sz="2400" dirty="0" smtClean="0"/>
              <a:t>Č</a:t>
            </a:r>
            <a:r>
              <a:rPr lang="en-US" sz="2400" dirty="0" smtClean="0"/>
              <a:t>ITI KONEKTOR, POJA</a:t>
            </a:r>
            <a:r>
              <a:rPr lang="sr-Latn-RS" sz="2400" dirty="0" smtClean="0"/>
              <a:t>Č</a:t>
            </a:r>
            <a:r>
              <a:rPr lang="en-US" sz="2400" dirty="0" smtClean="0"/>
              <a:t>IVA</a:t>
            </a:r>
            <a:r>
              <a:rPr lang="sr-Latn-RS" sz="2400" dirty="0" smtClean="0"/>
              <a:t>Č</a:t>
            </a:r>
            <a:r>
              <a:rPr lang="en-US" sz="2400" dirty="0" smtClean="0"/>
              <a:t> I VOLTMETAR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PODESITI NULU SONDE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PODESITI POJA</a:t>
            </a:r>
            <a:r>
              <a:rPr lang="sr-Latn-RS" sz="2400" dirty="0" smtClean="0"/>
              <a:t>Č</a:t>
            </a:r>
            <a:r>
              <a:rPr lang="en-US" sz="2400" dirty="0" smtClean="0"/>
              <a:t>ANJE ZA MA</a:t>
            </a:r>
            <a:r>
              <a:rPr lang="sr-Latn-RS" sz="2400" dirty="0" smtClean="0"/>
              <a:t>KSIMALNI</a:t>
            </a:r>
            <a:r>
              <a:rPr lang="en-US" sz="2400" dirty="0" smtClean="0"/>
              <a:t> OPSEG PRITISKA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O</a:t>
            </a:r>
            <a:r>
              <a:rPr lang="sr-Latn-RS" sz="2400" dirty="0" smtClean="0"/>
              <a:t>Č</a:t>
            </a:r>
            <a:r>
              <a:rPr lang="en-US" sz="2400" dirty="0" smtClean="0"/>
              <a:t>ITATI U  VI</a:t>
            </a:r>
            <a:r>
              <a:rPr lang="sr-Latn-RS" sz="2400" dirty="0" smtClean="0"/>
              <a:t>Š</a:t>
            </a:r>
            <a:r>
              <a:rPr lang="en-US" sz="2400" dirty="0" smtClean="0"/>
              <a:t>E PROMENA VISINU VODENOG STUBA I NAPON NA VOLTMETRU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upak izrade vezbe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" y="2133600"/>
            <a:ext cx="8012113" cy="39068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371600" y="1143000"/>
            <a:ext cx="64008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EKSPERIMENTALNA INSTALACIJA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OBRADA REZULT</a:t>
            </a:r>
            <a:r>
              <a:rPr lang="sr-Latn-RS" sz="3200" dirty="0" smtClean="0"/>
              <a:t>A</a:t>
            </a:r>
            <a:r>
              <a:rPr lang="en-US" sz="3200" dirty="0" smtClean="0"/>
              <a:t>TA</a:t>
            </a:r>
            <a:r>
              <a:rPr lang="sr-Latn-RS" sz="3200" dirty="0" smtClean="0"/>
              <a:t> VRŠI SE U EXCEL-U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99" y="1524000"/>
          <a:ext cx="6629401" cy="2292613"/>
        </p:xfrm>
        <a:graphic>
          <a:graphicData uri="http://schemas.openxmlformats.org/drawingml/2006/table">
            <a:tbl>
              <a:tblPr/>
              <a:tblGrid>
                <a:gridCol w="526365"/>
                <a:gridCol w="1072656"/>
                <a:gridCol w="887712"/>
                <a:gridCol w="827966"/>
                <a:gridCol w="725535"/>
                <a:gridCol w="776751"/>
                <a:gridCol w="776751"/>
                <a:gridCol w="1035665"/>
              </a:tblGrid>
              <a:tr h="351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latin typeface="Times New Roman"/>
                        </a:rPr>
                        <a:t>redni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latin typeface="Times New Roman"/>
                        </a:rPr>
                        <a:t>broj</a:t>
                      </a:r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latin typeface="Times New Roman"/>
                        </a:rPr>
                        <a:t>Hmer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[cm]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imes New Roman"/>
                        </a:rPr>
                        <a:t>Hrac [cm]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latin typeface="Calibri"/>
                        </a:rPr>
                        <a:t>δ</a:t>
                      </a:r>
                      <a:r>
                        <a:rPr lang="el-GR" sz="1000" b="0" i="0" u="none" strike="noStrike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>
                          <a:latin typeface="Times New Roman"/>
                        </a:rPr>
                        <a:t>treh (H) [%]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>
                          <a:latin typeface="Calibri"/>
                        </a:rPr>
                        <a:t>δ</a:t>
                      </a:r>
                      <a:r>
                        <a:rPr lang="el-GR" sz="1000" b="0" i="0" u="none" strike="noStrike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>
                          <a:latin typeface="Times New Roman"/>
                        </a:rPr>
                        <a:t>max [%]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imes New Roman"/>
                        </a:rPr>
                        <a:t>p [Pa]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imes New Roman"/>
                        </a:rPr>
                        <a:t>prac [Pa]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dirty="0">
                          <a:latin typeface="Calibri"/>
                        </a:rPr>
                        <a:t>δ</a:t>
                      </a:r>
                      <a:r>
                        <a:rPr lang="el-GR" sz="10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latin typeface="Times New Roman"/>
                        </a:rPr>
                        <a:t>treh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(p) [%]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39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5.74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-4.58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-4.58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562.09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587.79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-4.57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6.74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6.82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-1.21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-1.21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660.01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667.91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-1.20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8.74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8.72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855.86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853.90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10.74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10.74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1051.71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1051.33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Times New Roman"/>
                        </a:rPr>
                        <a:t>15.74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15.65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1541.33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1532.04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20.74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20.62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2030.95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2018.47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25.74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25.58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2520.57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2504.89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30.74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30.55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3010.20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2991.32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35.74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35.58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3499.82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3483.48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40.74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40.90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3989.44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4004.24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45.74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45.98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4479.06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4502.12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1" y="4343400"/>
          <a:ext cx="6629401" cy="2285998"/>
        </p:xfrm>
        <a:graphic>
          <a:graphicData uri="http://schemas.openxmlformats.org/drawingml/2006/table">
            <a:tbl>
              <a:tblPr/>
              <a:tblGrid>
                <a:gridCol w="501036"/>
                <a:gridCol w="1077107"/>
                <a:gridCol w="891401"/>
                <a:gridCol w="779973"/>
                <a:gridCol w="779973"/>
                <a:gridCol w="779973"/>
                <a:gridCol w="779973"/>
                <a:gridCol w="1039965"/>
              </a:tblGrid>
              <a:tr h="348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latin typeface="Times New Roman"/>
                        </a:rPr>
                        <a:t>redni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latin typeface="Times New Roman"/>
                        </a:rPr>
                        <a:t>broj</a:t>
                      </a:r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latin typeface="Times New Roman"/>
                        </a:rPr>
                        <a:t>Hmer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[cm]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latin typeface="Times New Roman"/>
                        </a:rPr>
                        <a:t>Hrac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[cm]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dirty="0">
                          <a:latin typeface="Calibri"/>
                        </a:rPr>
                        <a:t>δ</a:t>
                      </a:r>
                      <a:r>
                        <a:rPr lang="el-GR" sz="10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latin typeface="Times New Roman"/>
                        </a:rPr>
                        <a:t>treh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(H) [%]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dirty="0">
                          <a:latin typeface="Calibri"/>
                        </a:rPr>
                        <a:t>δ</a:t>
                      </a:r>
                      <a:r>
                        <a:rPr lang="el-GR" sz="10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max [%]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imes New Roman"/>
                        </a:rPr>
                        <a:t>p [Pa]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imes New Roman"/>
                        </a:rPr>
                        <a:t>prac [Pa]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dirty="0">
                          <a:latin typeface="Calibri"/>
                        </a:rPr>
                        <a:t>δ</a:t>
                      </a:r>
                      <a:r>
                        <a:rPr lang="el-GR" sz="10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>
                          <a:latin typeface="Times New Roman"/>
                        </a:rPr>
                        <a:t>treh</a:t>
                      </a:r>
                      <a:r>
                        <a:rPr lang="en-US" sz="1000" b="0" i="0" u="none" strike="noStrike" dirty="0">
                          <a:latin typeface="Times New Roman"/>
                        </a:rPr>
                        <a:t> (p) [%]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561.11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559.99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6.73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659.03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665.33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8.73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8.75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854.88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856.26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10.73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1050.73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1057.83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15.73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15.70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1540.35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1537.44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20.73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20.72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2029.97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2028.70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25.73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25.53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2519.59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2499.69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30.73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30.70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3009.22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3006.14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35.73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35.72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0.02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3498.84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3497.40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40.73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40.79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3988.46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3993.72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Times New Roman"/>
                        </a:rPr>
                        <a:t>45.73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45.80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-0.15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4478.08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Times New Roman"/>
                        </a:rPr>
                        <a:t>4483.96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Times New Roman"/>
                        </a:rPr>
                        <a:t>-0.13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52400" y="2286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52401" y="32766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6019800" y="1371600"/>
            <a:ext cx="2286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H=A*U+B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733800"/>
            <a:ext cx="2286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P=C*U+D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690</TotalTime>
  <Words>502</Words>
  <Application>Microsoft Office PowerPoint</Application>
  <PresentationFormat>On-screen Show (4:3)</PresentationFormat>
  <Paragraphs>242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KALIBRACIJA SONDE ZA PRITISAK VEŽBA 2.1</vt:lpstr>
      <vt:lpstr>SADRŽAJ </vt:lpstr>
      <vt:lpstr>UVOD </vt:lpstr>
      <vt:lpstr>Slide 4</vt:lpstr>
      <vt:lpstr>Slide 5</vt:lpstr>
      <vt:lpstr>POSTUPAK MERENJA </vt:lpstr>
      <vt:lpstr>Slide 7</vt:lpstr>
      <vt:lpstr>OBRADA REZULTATA VRŠI SE U EXCEL-U</vt:lpstr>
      <vt:lpstr>Slide 9</vt:lpstr>
      <vt:lpstr>Slide 10</vt:lpstr>
      <vt:lpstr>Slide 11</vt:lpstr>
      <vt:lpstr>ZAKLJUČAK</vt:lpstr>
      <vt:lpstr>HVALA NA PAŽNJI!!!!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NikolAna</dc:creator>
  <cp:lastModifiedBy>NikolAna</cp:lastModifiedBy>
  <cp:revision>69</cp:revision>
  <dcterms:created xsi:type="dcterms:W3CDTF">2010-03-28T12:39:58Z</dcterms:created>
  <dcterms:modified xsi:type="dcterms:W3CDTF">2010-03-29T08:27:38Z</dcterms:modified>
</cp:coreProperties>
</file>