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8"/>
  </p:notesMasterIdLst>
  <p:sldIdLst>
    <p:sldId id="256" r:id="rId2"/>
    <p:sldId id="259" r:id="rId3"/>
    <p:sldId id="287" r:id="rId4"/>
    <p:sldId id="258" r:id="rId5"/>
    <p:sldId id="260" r:id="rId6"/>
    <p:sldId id="257" r:id="rId7"/>
    <p:sldId id="267" r:id="rId8"/>
    <p:sldId id="265" r:id="rId9"/>
    <p:sldId id="268" r:id="rId10"/>
    <p:sldId id="286" r:id="rId11"/>
    <p:sldId id="271" r:id="rId12"/>
    <p:sldId id="273" r:id="rId13"/>
    <p:sldId id="274" r:id="rId14"/>
    <p:sldId id="284" r:id="rId15"/>
    <p:sldId id="276" r:id="rId16"/>
    <p:sldId id="285"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FE8B05-59FC-9446-A458-F3BD331FE51F}" v="822" dt="2019-09-27T07:06:08.0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35"/>
    <p:restoredTop sz="87597" autoAdjust="0"/>
  </p:normalViewPr>
  <p:slideViewPr>
    <p:cSldViewPr snapToGrid="0" snapToObjects="1">
      <p:cViewPr varScale="1">
        <p:scale>
          <a:sx n="67" d="100"/>
          <a:sy n="67" d="100"/>
        </p:scale>
        <p:origin x="147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man\Desktop\Master%20rad%20verzija%202.11\Merenja%20za%20master%20Milica%20Kova&#269;evi&#263;%20nov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eman\Desktop\Master%20rad%20verzija%202.11\Merenja%20za%20master%20Milica%20Kova&#269;evi&#263;%20nov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68493978984083"/>
          <c:y val="4.536267710739323E-2"/>
          <c:w val="0.83239515591484181"/>
          <c:h val="0.84268748243054081"/>
        </c:manualLayout>
      </c:layout>
      <c:scatterChart>
        <c:scatterStyle val="lineMarker"/>
        <c:varyColors val="0"/>
        <c:ser>
          <c:idx val="0"/>
          <c:order val="0"/>
          <c:spPr>
            <a:ln w="25400" cap="rnd">
              <a:noFill/>
              <a:round/>
            </a:ln>
            <a:effectLst/>
          </c:spPr>
          <c:marker>
            <c:symbol val="circle"/>
            <c:size val="7"/>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3.5460382267031437E-2"/>
                  <c:y val="-0.5279026751182565"/>
                </c:manualLayout>
              </c:layout>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sr-Latn-RS" sz="1800" baseline="0"/>
                      <a:t>L</a:t>
                    </a:r>
                    <a:r>
                      <a:rPr lang="sr-Latn-RS" sz="1800" baseline="-25000"/>
                      <a:t>s</a:t>
                    </a:r>
                    <a:r>
                      <a:rPr lang="sr-Latn-RS" sz="1800" baseline="0"/>
                      <a:t>/h</a:t>
                    </a:r>
                    <a:r>
                      <a:rPr lang="sr-Latn-RS" sz="1800" baseline="-25000"/>
                      <a:t>2</a:t>
                    </a:r>
                    <a:r>
                      <a:rPr lang="en-US" sz="1800" baseline="0"/>
                      <a:t> </a:t>
                    </a:r>
                    <a:r>
                      <a:rPr lang="sr-Latn-RS" sz="1800" baseline="0"/>
                      <a:t>(Fr)</a:t>
                    </a:r>
                    <a:r>
                      <a:rPr lang="en-US" sz="1800" baseline="0"/>
                      <a:t>= -0.0721</a:t>
                    </a:r>
                    <a:r>
                      <a:rPr lang="sr-Latn-RS" sz="1800" baseline="0"/>
                      <a:t> Fr</a:t>
                    </a:r>
                    <a:r>
                      <a:rPr lang="en-US" sz="1800" baseline="0"/>
                      <a:t> + 8.6503</a:t>
                    </a:r>
                    <a:br>
                      <a:rPr lang="en-US" sz="1800" baseline="0"/>
                    </a:br>
                    <a:r>
                      <a:rPr lang="en-US" sz="1800" baseline="0"/>
                      <a:t>R² = 0.8465</a:t>
                    </a:r>
                    <a:endParaRPr lang="en-US" sz="1800"/>
                  </a:p>
                </c:rich>
              </c:tx>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rendlineLbl>
          </c:trendline>
          <c:xVal>
            <c:numRef>
              <c:f>'Fr(h2,Ls)'!$Y$7:$Y$14</c:f>
              <c:numCache>
                <c:formatCode>0.00</c:formatCode>
                <c:ptCount val="8"/>
                <c:pt idx="0">
                  <c:v>63.345199738459868</c:v>
                </c:pt>
                <c:pt idx="1">
                  <c:v>59.577038500282114</c:v>
                </c:pt>
                <c:pt idx="2">
                  <c:v>55.909823812929638</c:v>
                </c:pt>
                <c:pt idx="3">
                  <c:v>52.472232597138877</c:v>
                </c:pt>
                <c:pt idx="4">
                  <c:v>49.31711563833062</c:v>
                </c:pt>
                <c:pt idx="5">
                  <c:v>46.428309480785757</c:v>
                </c:pt>
                <c:pt idx="6">
                  <c:v>43.805975296099852</c:v>
                </c:pt>
                <c:pt idx="7">
                  <c:v>41.422423853239934</c:v>
                </c:pt>
              </c:numCache>
            </c:numRef>
          </c:xVal>
          <c:yVal>
            <c:numRef>
              <c:f>'Fr(h2,Ls)'!$AC$7:$AC$14</c:f>
              <c:numCache>
                <c:formatCode>0.000</c:formatCode>
                <c:ptCount val="8"/>
                <c:pt idx="0">
                  <c:v>4.014598540145986</c:v>
                </c:pt>
                <c:pt idx="1">
                  <c:v>4.5253164556962027</c:v>
                </c:pt>
                <c:pt idx="2">
                  <c:v>4.6783625730994149</c:v>
                </c:pt>
                <c:pt idx="3">
                  <c:v>4.9736842105263159</c:v>
                </c:pt>
                <c:pt idx="4">
                  <c:v>4.75</c:v>
                </c:pt>
                <c:pt idx="5">
                  <c:v>5.1860465116279073</c:v>
                </c:pt>
                <c:pt idx="6">
                  <c:v>5.2643171806167404</c:v>
                </c:pt>
                <c:pt idx="7">
                  <c:v>6.0652173913043477</c:v>
                </c:pt>
              </c:numCache>
            </c:numRef>
          </c:yVal>
          <c:smooth val="0"/>
          <c:extLst>
            <c:ext xmlns:c16="http://schemas.microsoft.com/office/drawing/2014/chart" uri="{C3380CC4-5D6E-409C-BE32-E72D297353CC}">
              <c16:uniqueId val="{00000003-6C4A-034B-B2EC-10A6754A1B82}"/>
            </c:ext>
          </c:extLst>
        </c:ser>
        <c:dLbls>
          <c:showLegendKey val="0"/>
          <c:showVal val="0"/>
          <c:showCatName val="0"/>
          <c:showSerName val="0"/>
          <c:showPercent val="0"/>
          <c:showBubbleSize val="0"/>
        </c:dLbls>
        <c:axId val="1617255919"/>
        <c:axId val="1617246767"/>
      </c:scatterChart>
      <c:valAx>
        <c:axId val="1617255919"/>
        <c:scaling>
          <c:orientation val="minMax"/>
          <c:min val="4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sr-Latn-RS" sz="1600"/>
                  <a:t>Fr</a:t>
                </a:r>
                <a:r>
                  <a:rPr lang="en-US" sz="1600"/>
                  <a:t> [-]</a:t>
                </a: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17246767"/>
        <c:crosses val="autoZero"/>
        <c:crossBetween val="midCat"/>
      </c:valAx>
      <c:valAx>
        <c:axId val="1617246767"/>
        <c:scaling>
          <c:orientation val="minMax"/>
          <c:min val="3.5"/>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0" i="0" u="none" strike="noStrike" baseline="0">
                    <a:effectLst/>
                  </a:rPr>
                  <a:t>L</a:t>
                </a:r>
                <a:r>
                  <a:rPr lang="sr-Latn-RS" sz="1600" b="0" i="0" u="none" strike="noStrike" baseline="-25000">
                    <a:effectLst/>
                  </a:rPr>
                  <a:t>s</a:t>
                </a:r>
                <a:r>
                  <a:rPr lang="en-US" sz="1600" b="0" i="0" u="none" strike="noStrike" baseline="0">
                    <a:effectLst/>
                  </a:rPr>
                  <a:t>/h</a:t>
                </a:r>
                <a:r>
                  <a:rPr lang="en-US" sz="1600" b="0" i="0" u="none" strike="noStrike" baseline="-25000">
                    <a:effectLst/>
                  </a:rPr>
                  <a:t>2</a:t>
                </a:r>
                <a:r>
                  <a:rPr lang="en-US" sz="1600"/>
                  <a:t> [-]</a:t>
                </a:r>
              </a:p>
            </c:rich>
          </c:tx>
          <c:layout>
            <c:manualLayout>
              <c:xMode val="edge"/>
              <c:yMode val="edge"/>
              <c:x val="1.5289834230942885E-2"/>
              <c:y val="0.4034012278146710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17255919"/>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9790905766409"/>
          <c:y val="4.5396093444120593E-2"/>
          <c:w val="0.81273748188883799"/>
          <c:h val="0.79837270341207367"/>
        </c:manualLayout>
      </c:layout>
      <c:scatterChart>
        <c:scatterStyle val="lineMarker"/>
        <c:varyColors val="0"/>
        <c:ser>
          <c:idx val="0"/>
          <c:order val="0"/>
          <c:spPr>
            <a:ln w="25400" cap="rnd">
              <a:noFill/>
              <a:round/>
            </a:ln>
            <a:effectLst/>
          </c:spPr>
          <c:marker>
            <c:symbol val="circle"/>
            <c:size val="7"/>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rgbClr val="C00000"/>
                </a:solidFill>
                <a:prstDash val="sysDot"/>
              </a:ln>
              <a:effectLst/>
            </c:spPr>
            <c:trendlineType val="poly"/>
            <c:order val="2"/>
            <c:dispRSqr val="0"/>
            <c:dispEq val="0"/>
          </c:trendline>
          <c:xVal>
            <c:numRef>
              <c:f>'Fr(h2,Ls)'!$Y$7:$Y$14</c:f>
              <c:numCache>
                <c:formatCode>0.00</c:formatCode>
                <c:ptCount val="8"/>
                <c:pt idx="0">
                  <c:v>63.345199738459868</c:v>
                </c:pt>
                <c:pt idx="1">
                  <c:v>59.577038500282114</c:v>
                </c:pt>
                <c:pt idx="2">
                  <c:v>55.909823812929638</c:v>
                </c:pt>
                <c:pt idx="3">
                  <c:v>52.472232597138877</c:v>
                </c:pt>
                <c:pt idx="4">
                  <c:v>49.31711563833062</c:v>
                </c:pt>
                <c:pt idx="5">
                  <c:v>46.428309480785757</c:v>
                </c:pt>
                <c:pt idx="6">
                  <c:v>43.805975296099852</c:v>
                </c:pt>
                <c:pt idx="7">
                  <c:v>41.422423853239934</c:v>
                </c:pt>
              </c:numCache>
            </c:numRef>
          </c:xVal>
          <c:yVal>
            <c:numRef>
              <c:f>'Fr(h2,Ls)'!$AD$7:$AD$14</c:f>
              <c:numCache>
                <c:formatCode>0.000</c:formatCode>
                <c:ptCount val="8"/>
                <c:pt idx="0">
                  <c:v>0.87817432637303228</c:v>
                </c:pt>
                <c:pt idx="1">
                  <c:v>0.88297793846925077</c:v>
                </c:pt>
                <c:pt idx="2">
                  <c:v>0.85652726930245571</c:v>
                </c:pt>
                <c:pt idx="3">
                  <c:v>0.86920418130732335</c:v>
                </c:pt>
                <c:pt idx="4">
                  <c:v>0.84701727955927208</c:v>
                </c:pt>
                <c:pt idx="5">
                  <c:v>0.85160315741530845</c:v>
                </c:pt>
                <c:pt idx="6">
                  <c:v>0.84760143329842097</c:v>
                </c:pt>
                <c:pt idx="7">
                  <c:v>0.81471431954449347</c:v>
                </c:pt>
              </c:numCache>
            </c:numRef>
          </c:yVal>
          <c:smooth val="0"/>
          <c:extLst>
            <c:ext xmlns:c16="http://schemas.microsoft.com/office/drawing/2014/chart" uri="{C3380CC4-5D6E-409C-BE32-E72D297353CC}">
              <c16:uniqueId val="{00000002-EDCF-D54D-8084-59E5C639E5F5}"/>
            </c:ext>
          </c:extLst>
        </c:ser>
        <c:dLbls>
          <c:showLegendKey val="0"/>
          <c:showVal val="0"/>
          <c:showCatName val="0"/>
          <c:showSerName val="0"/>
          <c:showPercent val="0"/>
          <c:showBubbleSize val="0"/>
        </c:dLbls>
        <c:axId val="1617255919"/>
        <c:axId val="1617246767"/>
      </c:scatterChart>
      <c:valAx>
        <c:axId val="1617255919"/>
        <c:scaling>
          <c:orientation val="minMax"/>
          <c:min val="4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sr-Latn-RS" sz="1200"/>
                  <a:t>Fr</a:t>
                </a:r>
                <a:r>
                  <a:rPr lang="en-US" sz="1200"/>
                  <a:t> [-]</a:t>
                </a:r>
              </a:p>
            </c:rich>
          </c:tx>
          <c:layout>
            <c:manualLayout>
              <c:xMode val="edge"/>
              <c:yMode val="edge"/>
              <c:x val="0.51883995981983722"/>
              <c:y val="0.92025782688766111"/>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17246767"/>
        <c:crosses val="autoZero"/>
        <c:crossBetween val="midCat"/>
      </c:valAx>
      <c:valAx>
        <c:axId val="1617246767"/>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sr-Latn-RS" sz="1200"/>
                  <a:t>k</a:t>
                </a:r>
                <a:r>
                  <a:rPr lang="en-US" sz="1200"/>
                  <a:t> [-]</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17255919"/>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19BBE-4627-5149-AF94-50E80FE6F576}" type="datetimeFigureOut">
              <a:t>12-Dec-19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7C8E5-D79D-C046-9FFD-DC30FD3653B2}" type="slidenum">
              <a:t>‹#›</a:t>
            </a:fld>
            <a:endParaRPr lang="en-US"/>
          </a:p>
        </p:txBody>
      </p:sp>
    </p:spTree>
    <p:extLst>
      <p:ext uri="{BB962C8B-B14F-4D97-AF65-F5344CB8AC3E}">
        <p14:creationId xmlns:p14="http://schemas.microsoft.com/office/powerpoint/2010/main" val="2936114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7C8E5-D79D-C046-9FFD-DC30FD3653B2}" type="slidenum">
              <a:rPr lang="en-US" smtClean="0"/>
              <a:t>1</a:t>
            </a:fld>
            <a:endParaRPr lang="en-US"/>
          </a:p>
        </p:txBody>
      </p:sp>
    </p:spTree>
    <p:extLst>
      <p:ext uri="{BB962C8B-B14F-4D97-AF65-F5344CB8AC3E}">
        <p14:creationId xmlns:p14="http://schemas.microsoft.com/office/powerpoint/2010/main" val="1053345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Tx/>
              <a:buNone/>
            </a:pPr>
            <a:r>
              <a:rPr lang="sr-Cyrl-RS" sz="1200" dirty="0">
                <a:latin typeface="Century Gothic" panose="020B0502020202020204" pitchFamily="34" charset="0"/>
              </a:rPr>
              <a:t>Усвојају се </a:t>
            </a:r>
            <a:r>
              <a:rPr lang="sr-Cyrl-RS" sz="1200" b="1" dirty="0">
                <a:latin typeface="Century Gothic" panose="020B0502020202020204" pitchFamily="34" charset="0"/>
              </a:rPr>
              <a:t>бездимензионалне величине </a:t>
            </a:r>
            <a:r>
              <a:rPr lang="sr-Cyrl-RS" sz="1200" dirty="0">
                <a:latin typeface="Century Gothic" panose="020B0502020202020204" pitchFamily="34" charset="0"/>
              </a:rPr>
              <a:t>преко којих ће се резултати истраживања на моделу искористити за реалан објекат (за одређивање положаја и висине блокова и дужину умирујућег базена након степенастог брзотока)</a:t>
            </a:r>
          </a:p>
          <a:p>
            <a:pPr marL="0" indent="0" algn="l">
              <a:buFontTx/>
              <a:buNone/>
            </a:pPr>
            <a:r>
              <a:rPr lang="sr-Cyrl-RS" sz="1200" dirty="0">
                <a:latin typeface="Century Gothic" panose="020B0502020202020204" pitchFamily="34" charset="0"/>
              </a:rPr>
              <a:t>Фрудов</a:t>
            </a:r>
            <a:r>
              <a:rPr lang="sr-Cyrl-RS" sz="1200" baseline="0" dirty="0">
                <a:latin typeface="Century Gothic" panose="020B0502020202020204" pitchFamily="34" charset="0"/>
              </a:rPr>
              <a:t> број улазне </a:t>
            </a:r>
            <a:endParaRPr lang="sr-Cyrl-RS"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107C8E5-D79D-C046-9FFD-DC30FD3653B2}" type="slidenum">
              <a:t>10</a:t>
            </a:fld>
            <a:endParaRPr lang="en-US"/>
          </a:p>
        </p:txBody>
      </p:sp>
    </p:spTree>
    <p:extLst>
      <p:ext uri="{BB962C8B-B14F-4D97-AF65-F5344CB8AC3E}">
        <p14:creationId xmlns:p14="http://schemas.microsoft.com/office/powerpoint/2010/main" val="2871121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Добијени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подаци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искоришћени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за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добијање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зависности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између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бездимензионалних</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величина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Фрудовог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броја</a:t>
                </a:r>
                <a:r>
                  <a:rPr lang="en-US" sz="1200" kern="1200" dirty="0">
                    <a:solidFill>
                      <a:schemeClr val="tx1"/>
                    </a:solidFill>
                    <a:effectLst/>
                    <a:latin typeface="+mn-lt"/>
                    <a:ea typeface="+mn-ea"/>
                    <a:cs typeface="+mn-cs"/>
                  </a:rPr>
                  <a:t>,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𝐹𝑟</m:t>
                    </m:r>
                  </m:oMath>
                </a14:m>
                <a:r>
                  <a:rPr lang="en-US" sz="1200" kern="1200" dirty="0">
                    <a:solidFill>
                      <a:schemeClr val="tx1"/>
                    </a:solidFill>
                    <a:effectLst/>
                    <a:latin typeface="+mn-lt"/>
                    <a:ea typeface="+mn-ea"/>
                    <a:cs typeface="+mn-cs"/>
                  </a:rPr>
                  <a:t>, и </a:t>
                </a:r>
                <a:r>
                  <a:rPr lang="en-US" sz="1200" kern="1200" dirty="0" err="1">
                    <a:solidFill>
                      <a:schemeClr val="tx1"/>
                    </a:solidFill>
                    <a:effectLst/>
                    <a:latin typeface="+mn-lt"/>
                    <a:ea typeface="+mn-ea"/>
                    <a:cs typeface="+mn-cs"/>
                  </a:rPr>
                  <a:t>односа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дужине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хидрауличког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скока</a:t>
                </a:r>
                <a:r>
                  <a:rPr lang="en-US" sz="1200" kern="1200" dirty="0">
                    <a:solidFill>
                      <a:schemeClr val="tx1"/>
                    </a:solidFill>
                    <a:effectLst/>
                    <a:latin typeface="+mn-lt"/>
                    <a:ea typeface="+mn-ea"/>
                    <a:cs typeface="+mn-cs"/>
                  </a:rPr>
                  <a:t>,</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 </m:t>
                    </m:r>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𝐿</m:t>
                        </m:r>
                      </m:e>
                      <m:sub>
                        <m:r>
                          <a:rPr lang="en-US" sz="1200" i="1" kern="1200">
                            <a:solidFill>
                              <a:schemeClr val="tx1"/>
                            </a:solidFill>
                            <a:effectLst/>
                            <a:latin typeface="Cambria Math" panose="02040503050406030204" pitchFamily="18" charset="0"/>
                            <a:ea typeface="+mn-ea"/>
                            <a:cs typeface="+mn-cs"/>
                          </a:rPr>
                          <m:t>𝑆</m:t>
                        </m:r>
                      </m:sub>
                    </m:sSub>
                  </m:oMath>
                </a14:m>
                <a:r>
                  <a:rPr lang="en-US" sz="1200" kern="1200" dirty="0">
                    <a:solidFill>
                      <a:schemeClr val="tx1"/>
                    </a:solidFill>
                    <a:effectLst/>
                    <a:latin typeface="+mn-lt"/>
                    <a:ea typeface="+mn-ea"/>
                    <a:cs typeface="+mn-cs"/>
                  </a:rPr>
                  <a:t>, и </a:t>
                </a:r>
                <a:r>
                  <a:rPr lang="en-US" sz="1200" kern="1200" dirty="0" err="1">
                    <a:solidFill>
                      <a:schemeClr val="tx1"/>
                    </a:solidFill>
                    <a:effectLst/>
                    <a:latin typeface="+mn-lt"/>
                    <a:ea typeface="+mn-ea"/>
                    <a:cs typeface="+mn-cs"/>
                  </a:rPr>
                  <a:t>низводне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коњуговане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дубине</a:t>
                </a:r>
                <a:r>
                  <a:rPr lang="en-US" sz="1200" kern="1200" dirty="0">
                    <a:solidFill>
                      <a:schemeClr val="tx1"/>
                    </a:solidFill>
                    <a:effectLst/>
                    <a:latin typeface="+mn-lt"/>
                    <a:ea typeface="+mn-ea"/>
                    <a:cs typeface="+mn-cs"/>
                  </a:rPr>
                  <a: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h</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a:t>
                </a:r>
                <a:endParaRPr lang="sr-Cyrl-RS" sz="1200" kern="1200" dirty="0">
                  <a:solidFill>
                    <a:schemeClr val="tx1"/>
                  </a:solidFill>
                  <a:effectLst/>
                  <a:latin typeface="+mn-lt"/>
                  <a:ea typeface="+mn-ea"/>
                  <a:cs typeface="+mn-cs"/>
                </a:endParaRPr>
              </a:p>
              <a:p>
                <a:r>
                  <a:rPr lang="sr-Latn-RS" sz="1200" kern="1200" dirty="0">
                    <a:solidFill>
                      <a:schemeClr val="tx1"/>
                    </a:solidFill>
                    <a:effectLst/>
                    <a:latin typeface="+mn-lt"/>
                    <a:ea typeface="+mn-ea"/>
                    <a:cs typeface="+mn-cs"/>
                  </a:rPr>
                  <a:t>H</a:t>
                </a:r>
                <a:r>
                  <a:rPr lang="sr-Cyrl-RS" sz="1200" kern="1200" dirty="0">
                    <a:solidFill>
                      <a:schemeClr val="tx1"/>
                    </a:solidFill>
                    <a:effectLst/>
                    <a:latin typeface="+mn-lt"/>
                    <a:ea typeface="+mn-ea"/>
                    <a:cs typeface="+mn-cs"/>
                  </a:rPr>
                  <a:t>2 снимљено</a:t>
                </a:r>
              </a:p>
              <a:p>
                <a:endParaRPr lang="sr-Cyrl-RS" sz="1200" kern="1200" dirty="0">
                  <a:solidFill>
                    <a:schemeClr val="tx1"/>
                  </a:solidFill>
                  <a:effectLst/>
                  <a:latin typeface="+mn-lt"/>
                  <a:ea typeface="+mn-ea"/>
                  <a:cs typeface="+mn-cs"/>
                </a:endParaRPr>
              </a:p>
              <a:p>
                <a:endParaRPr lang="en-US" dirty="0"/>
              </a:p>
            </p:txBody>
          </p:sp>
        </mc:Choice>
        <mc:Fallback xmlns="">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Добијени подаци су искоришћени за добијање зависности између бездимензионалних величина: Фрудовог броја, </a:t>
                </a:r>
                <a:r>
                  <a:rPr lang="en-US" sz="1200" i="0" kern="1200">
                    <a:solidFill>
                      <a:schemeClr val="tx1"/>
                    </a:solidFill>
                    <a:effectLst/>
                    <a:latin typeface="+mn-lt"/>
                    <a:ea typeface="+mn-ea"/>
                    <a:cs typeface="+mn-cs"/>
                  </a:rPr>
                  <a:t>𝐹𝑟</a:t>
                </a:r>
                <a:r>
                  <a:rPr lang="en-US" sz="1200" kern="1200">
                    <a:solidFill>
                      <a:schemeClr val="tx1"/>
                    </a:solidFill>
                    <a:effectLst/>
                    <a:latin typeface="+mn-lt"/>
                    <a:ea typeface="+mn-ea"/>
                    <a:cs typeface="+mn-cs"/>
                  </a:rPr>
                  <a:t>, и односа дужине хидрауличког скока,</a:t>
                </a:r>
                <a:r>
                  <a:rPr lang="en-US" sz="1200" i="0" kern="1200">
                    <a:solidFill>
                      <a:schemeClr val="tx1"/>
                    </a:solidFill>
                    <a:effectLst/>
                    <a:latin typeface="+mn-lt"/>
                    <a:ea typeface="+mn-ea"/>
                    <a:cs typeface="+mn-cs"/>
                  </a:rPr>
                  <a:t> 𝐿_𝑆</a:t>
                </a:r>
                <a:r>
                  <a:rPr lang="en-US" sz="1200" kern="1200">
                    <a:solidFill>
                      <a:schemeClr val="tx1"/>
                    </a:solidFill>
                    <a:effectLst/>
                    <a:latin typeface="+mn-lt"/>
                    <a:ea typeface="+mn-ea"/>
                    <a:cs typeface="+mn-cs"/>
                  </a:rPr>
                  <a:t>, и низводне коњуговане дубине, </a:t>
                </a:r>
                <a:r>
                  <a:rPr lang="en-US" sz="1200" i="0" kern="1200">
                    <a:solidFill>
                      <a:schemeClr val="tx1"/>
                    </a:solidFill>
                    <a:effectLst/>
                    <a:latin typeface="+mn-lt"/>
                    <a:ea typeface="+mn-ea"/>
                    <a:cs typeface="+mn-cs"/>
                  </a:rPr>
                  <a:t>ℎ_2</a:t>
                </a:r>
                <a:r>
                  <a:rPr lang="en-US" sz="1200" kern="1200">
                    <a:solidFill>
                      <a:schemeClr val="tx1"/>
                    </a:solidFill>
                    <a:effectLst/>
                    <a:latin typeface="+mn-lt"/>
                    <a:ea typeface="+mn-ea"/>
                    <a:cs typeface="+mn-cs"/>
                  </a:rPr>
                  <a:t>, </a:t>
                </a:r>
                <a:endParaRPr lang="sr-Cyrl-RS" sz="1200" kern="1200">
                  <a:solidFill>
                    <a:schemeClr val="tx1"/>
                  </a:solidFill>
                  <a:effectLst/>
                  <a:latin typeface="+mn-lt"/>
                  <a:ea typeface="+mn-ea"/>
                  <a:cs typeface="+mn-cs"/>
                </a:endParaRPr>
              </a:p>
              <a:p>
                <a:r>
                  <a:rPr lang="sr-Cyrl-RS" sz="1200" kern="1200">
                    <a:solidFill>
                      <a:schemeClr val="tx1"/>
                    </a:solidFill>
                    <a:effectLst/>
                    <a:latin typeface="+mn-lt"/>
                    <a:ea typeface="+mn-ea"/>
                    <a:cs typeface="+mn-cs"/>
                  </a:rPr>
                  <a:t>Х2 снимљено</a:t>
                </a:r>
                <a:endParaRPr lang="en-US"/>
              </a:p>
            </p:txBody>
          </p:sp>
        </mc:Fallback>
      </mc:AlternateContent>
      <p:sp>
        <p:nvSpPr>
          <p:cNvPr id="4" name="Slide Number Placeholder 3"/>
          <p:cNvSpPr>
            <a:spLocks noGrp="1"/>
          </p:cNvSpPr>
          <p:nvPr>
            <p:ph type="sldNum" sz="quarter" idx="5"/>
          </p:nvPr>
        </p:nvSpPr>
        <p:spPr/>
        <p:txBody>
          <a:bodyPr/>
          <a:lstStyle/>
          <a:p>
            <a:fld id="{5107C8E5-D79D-C046-9FFD-DC30FD3653B2}" type="slidenum">
              <a:t>11</a:t>
            </a:fld>
            <a:endParaRPr lang="en-US"/>
          </a:p>
        </p:txBody>
      </p:sp>
    </p:spTree>
    <p:extLst>
      <p:ext uri="{BB962C8B-B14F-4D97-AF65-F5344CB8AC3E}">
        <p14:creationId xmlns:p14="http://schemas.microsoft.com/office/powerpoint/2010/main" val="58180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sr-Cyrl-RS" sz="1200" kern="1200">
                    <a:solidFill>
                      <a:schemeClr val="tx1"/>
                    </a:solidFill>
                    <a:effectLst/>
                    <a:latin typeface="+mn-lt"/>
                    <a:ea typeface="+mn-ea"/>
                    <a:cs typeface="+mn-cs"/>
                  </a:rPr>
                  <a:t>Обзиром да је један од разлога коришћења базена са додатним умиривачима та што они смањују потребну низводну спрегнуту дубину што значи да ће иста бити нешто мања од оне која се добија решавањем једначине.</a:t>
                </a:r>
                <a:endParaRPr lang="en-US" sz="1200" kern="1200">
                  <a:solidFill>
                    <a:schemeClr val="tx1"/>
                  </a:solidFill>
                  <a:effectLst/>
                  <a:latin typeface="+mn-lt"/>
                  <a:ea typeface="+mn-ea"/>
                  <a:cs typeface="+mn-cs"/>
                </a:endParaRPr>
              </a:p>
              <a:p>
                <a:r>
                  <a:rPr lang="sr-Cyrl-RS" sz="1200" kern="1200">
                    <a:solidFill>
                      <a:schemeClr val="tx1"/>
                    </a:solidFill>
                    <a:effectLst/>
                    <a:latin typeface="+mn-lt"/>
                    <a:ea typeface="+mn-ea"/>
                    <a:cs typeface="+mn-cs"/>
                  </a:rPr>
                  <a:t>Да бисмо прилагодили једначину за случај базена са зубима додат јој је још један члан </a:t>
                </a:r>
                <a14:m>
                  <m:oMath xmlns:m="http://schemas.openxmlformats.org/officeDocument/2006/math">
                    <m:r>
                      <a:rPr lang="sr-Latn-RS" sz="1200" b="0" i="1" kern="1200">
                        <a:solidFill>
                          <a:schemeClr val="tx1"/>
                        </a:solidFill>
                        <a:effectLst/>
                        <a:latin typeface="Cambria Math" panose="02040503050406030204" pitchFamily="18" charset="0"/>
                        <a:ea typeface="+mn-ea"/>
                        <a:cs typeface="+mn-cs"/>
                      </a:rPr>
                      <m:t>𝑘</m:t>
                    </m:r>
                  </m:oMath>
                </a14:m>
                <a:r>
                  <a:rPr lang="sr-Cyrl-RS" sz="1200" kern="1200">
                    <a:solidFill>
                      <a:schemeClr val="tx1"/>
                    </a:solidFill>
                    <a:effectLst/>
                    <a:latin typeface="+mn-lt"/>
                    <a:ea typeface="+mn-ea"/>
                    <a:cs typeface="+mn-cs"/>
                  </a:rPr>
                  <a:t> који зависи од Фрудовог броја, односно:</a:t>
                </a:r>
                <a:endParaRPr lang="en-US" sz="1200" kern="120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sr-Cyrl-RS" sz="1200" i="1" kern="1200">
                              <a:solidFill>
                                <a:schemeClr val="tx1"/>
                              </a:solidFill>
                              <a:effectLst/>
                              <a:latin typeface="Cambria Math" panose="02040503050406030204" pitchFamily="18" charset="0"/>
                              <a:ea typeface="+mn-ea"/>
                              <a:cs typeface="+mn-cs"/>
                            </a:rPr>
                            <m:t>h</m:t>
                          </m:r>
                        </m:e>
                        <m:sub>
                          <m:r>
                            <a:rPr lang="sr-Cyrl-RS" sz="1200" i="1" kern="1200">
                              <a:solidFill>
                                <a:schemeClr val="tx1"/>
                              </a:solidFill>
                              <a:effectLst/>
                              <a:latin typeface="Cambria Math" panose="02040503050406030204" pitchFamily="18" charset="0"/>
                              <a:ea typeface="+mn-ea"/>
                              <a:cs typeface="+mn-cs"/>
                            </a:rPr>
                            <m:t>2</m:t>
                          </m:r>
                        </m:sub>
                      </m:sSub>
                      <m:r>
                        <a:rPr lang="sr-Cyrl-RS" sz="1200" i="1" kern="1200">
                          <a:solidFill>
                            <a:schemeClr val="tx1"/>
                          </a:solidFill>
                          <a:effectLst/>
                          <a:latin typeface="Cambria Math" panose="02040503050406030204" pitchFamily="18" charset="0"/>
                          <a:ea typeface="+mn-ea"/>
                          <a:cs typeface="+mn-cs"/>
                        </a:rPr>
                        <m:t>=</m:t>
                      </m:r>
                      <m:r>
                        <a:rPr lang="sr-Cyrl-RS" sz="1200" i="1" kern="1200">
                          <a:solidFill>
                            <a:schemeClr val="tx1"/>
                          </a:solidFill>
                          <a:effectLst/>
                          <a:latin typeface="Cambria Math" panose="02040503050406030204" pitchFamily="18" charset="0"/>
                          <a:ea typeface="+mn-ea"/>
                          <a:cs typeface="+mn-cs"/>
                        </a:rPr>
                        <m:t>h</m:t>
                      </m:r>
                      <m:r>
                        <a:rPr lang="sr-Cyrl-R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𝑘</m:t>
                      </m:r>
                      <m:d>
                        <m:dPr>
                          <m:ctrlPr>
                            <a:rPr lang="en-US" sz="1200" i="1" kern="1200">
                              <a:solidFill>
                                <a:schemeClr val="tx1"/>
                              </a:solidFill>
                              <a:effectLst/>
                              <a:latin typeface="Cambria Math" panose="02040503050406030204" pitchFamily="18" charset="0"/>
                              <a:ea typeface="+mn-ea"/>
                              <a:cs typeface="+mn-cs"/>
                            </a:rPr>
                          </m:ctrlPr>
                        </m:dPr>
                        <m:e>
                          <m:r>
                            <a:rPr lang="en-US" sz="1200" i="1" kern="1200">
                              <a:solidFill>
                                <a:schemeClr val="tx1"/>
                              </a:solidFill>
                              <a:effectLst/>
                              <a:latin typeface="Cambria Math" panose="02040503050406030204" pitchFamily="18" charset="0"/>
                              <a:ea typeface="+mn-ea"/>
                              <a:cs typeface="+mn-cs"/>
                            </a:rPr>
                            <m:t>𝐹𝑟</m:t>
                          </m:r>
                        </m:e>
                      </m:d>
                      <m:d>
                        <m:dPr>
                          <m:begChr m:val="["/>
                          <m:endChr m:val="]"/>
                          <m:ctrlPr>
                            <a:rPr lang="en-US" sz="1200" i="1" kern="1200">
                              <a:solidFill>
                                <a:schemeClr val="tx1"/>
                              </a:solidFill>
                              <a:effectLst/>
                              <a:latin typeface="Cambria Math" panose="02040503050406030204" pitchFamily="18" charset="0"/>
                              <a:ea typeface="+mn-ea"/>
                              <a:cs typeface="+mn-cs"/>
                            </a:rPr>
                          </m:ctrlPr>
                        </m:dPr>
                        <m:e>
                          <m:f>
                            <m:fPr>
                              <m:ctrlPr>
                                <a:rPr lang="en-US" sz="1200" i="1" kern="1200">
                                  <a:solidFill>
                                    <a:schemeClr val="tx1"/>
                                  </a:solidFill>
                                  <a:effectLst/>
                                  <a:latin typeface="Cambria Math" panose="02040503050406030204" pitchFamily="18" charset="0"/>
                                  <a:ea typeface="+mn-ea"/>
                                  <a:cs typeface="+mn-cs"/>
                                </a:rPr>
                              </m:ctrlPr>
                            </m:fPr>
                            <m:num>
                              <m:sSub>
                                <m:sSubPr>
                                  <m:ctrlPr>
                                    <a:rPr lang="en-US" sz="1200" i="1" kern="1200">
                                      <a:solidFill>
                                        <a:schemeClr val="tx1"/>
                                      </a:solidFill>
                                      <a:effectLst/>
                                      <a:latin typeface="Cambria Math" panose="02040503050406030204" pitchFamily="18" charset="0"/>
                                      <a:ea typeface="+mn-ea"/>
                                      <a:cs typeface="+mn-cs"/>
                                    </a:rPr>
                                  </m:ctrlPr>
                                </m:sSubPr>
                                <m:e>
                                  <m:r>
                                    <a:rPr lang="sr-Cyrl-RS" sz="1200" i="1" kern="1200">
                                      <a:solidFill>
                                        <a:schemeClr val="tx1"/>
                                      </a:solidFill>
                                      <a:effectLst/>
                                      <a:latin typeface="Cambria Math" panose="02040503050406030204" pitchFamily="18" charset="0"/>
                                      <a:ea typeface="+mn-ea"/>
                                      <a:cs typeface="+mn-cs"/>
                                    </a:rPr>
                                    <m:t>h</m:t>
                                  </m:r>
                                </m:e>
                                <m:sub>
                                  <m:r>
                                    <a:rPr lang="sr-Cyrl-RS" sz="1200" i="1" kern="1200">
                                      <a:solidFill>
                                        <a:schemeClr val="tx1"/>
                                      </a:solidFill>
                                      <a:effectLst/>
                                      <a:latin typeface="Cambria Math" panose="02040503050406030204" pitchFamily="18" charset="0"/>
                                      <a:ea typeface="+mn-ea"/>
                                      <a:cs typeface="+mn-cs"/>
                                    </a:rPr>
                                    <m:t>1</m:t>
                                  </m:r>
                                </m:sub>
                              </m:sSub>
                            </m:num>
                            <m:den>
                              <m:r>
                                <a:rPr lang="sr-Cyrl-RS" sz="1200" i="1" kern="1200">
                                  <a:solidFill>
                                    <a:schemeClr val="tx1"/>
                                  </a:solidFill>
                                  <a:effectLst/>
                                  <a:latin typeface="Cambria Math" panose="02040503050406030204" pitchFamily="18" charset="0"/>
                                  <a:ea typeface="+mn-ea"/>
                                  <a:cs typeface="+mn-cs"/>
                                </a:rPr>
                                <m:t>2</m:t>
                              </m:r>
                            </m:den>
                          </m:f>
                          <m:r>
                            <a:rPr lang="sr-Cyrl-RS" sz="1200" i="1" kern="1200">
                              <a:solidFill>
                                <a:schemeClr val="tx1"/>
                              </a:solidFill>
                              <a:effectLst/>
                              <a:latin typeface="Cambria Math" panose="02040503050406030204" pitchFamily="18" charset="0"/>
                              <a:ea typeface="+mn-ea"/>
                              <a:cs typeface="+mn-cs"/>
                            </a:rPr>
                            <m:t>(−1+</m:t>
                          </m:r>
                          <m:rad>
                            <m:radPr>
                              <m:degHide m:val="on"/>
                              <m:ctrlPr>
                                <a:rPr lang="en-US" sz="1200" i="1" kern="1200">
                                  <a:solidFill>
                                    <a:schemeClr val="tx1"/>
                                  </a:solidFill>
                                  <a:effectLst/>
                                  <a:latin typeface="Cambria Math" panose="02040503050406030204" pitchFamily="18" charset="0"/>
                                  <a:ea typeface="+mn-ea"/>
                                  <a:cs typeface="+mn-cs"/>
                                </a:rPr>
                              </m:ctrlPr>
                            </m:radPr>
                            <m:deg/>
                            <m:e>
                              <m:r>
                                <a:rPr lang="sr-Cyrl-RS" sz="1200" i="1" kern="1200">
                                  <a:solidFill>
                                    <a:schemeClr val="tx1"/>
                                  </a:solidFill>
                                  <a:effectLst/>
                                  <a:latin typeface="Cambria Math" panose="02040503050406030204" pitchFamily="18" charset="0"/>
                                  <a:ea typeface="+mn-ea"/>
                                  <a:cs typeface="+mn-cs"/>
                                </a:rPr>
                                <m:t>1+8</m:t>
                              </m:r>
                              <m:r>
                                <a:rPr lang="sr-Cyrl-RS" sz="1200" i="1" kern="1200">
                                  <a:solidFill>
                                    <a:schemeClr val="tx1"/>
                                  </a:solidFill>
                                  <a:effectLst/>
                                  <a:latin typeface="Cambria Math" panose="02040503050406030204" pitchFamily="18" charset="0"/>
                                  <a:ea typeface="+mn-ea"/>
                                  <a:cs typeface="+mn-cs"/>
                                </a:rPr>
                                <m:t>𝐹𝑟</m:t>
                              </m:r>
                            </m:e>
                          </m:rad>
                          <m:r>
                            <a:rPr lang="sr-Cyrl-RS" sz="1200" i="1" kern="1200">
                              <a:solidFill>
                                <a:schemeClr val="tx1"/>
                              </a:solidFill>
                              <a:effectLst/>
                              <a:latin typeface="Cambria Math" panose="02040503050406030204" pitchFamily="18" charset="0"/>
                              <a:ea typeface="+mn-ea"/>
                              <a:cs typeface="+mn-cs"/>
                            </a:rPr>
                            <m:t>)</m:t>
                          </m:r>
                        </m:e>
                      </m:d>
                    </m:oMath>
                  </m:oMathPara>
                </a14:m>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Зависност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𝑘</m:t>
                    </m:r>
                    <m:d>
                      <m:dPr>
                        <m:ctrlPr>
                          <a:rPr lang="en-US" sz="1200" i="1" kern="1200">
                            <a:solidFill>
                              <a:schemeClr val="tx1"/>
                            </a:solidFill>
                            <a:effectLst/>
                            <a:latin typeface="Cambria Math" panose="02040503050406030204" pitchFamily="18" charset="0"/>
                            <a:ea typeface="+mn-ea"/>
                            <a:cs typeface="+mn-cs"/>
                          </a:rPr>
                        </m:ctrlPr>
                      </m:dPr>
                      <m:e>
                        <m:r>
                          <a:rPr lang="en-US" sz="1200" i="1" kern="1200">
                            <a:solidFill>
                              <a:schemeClr val="tx1"/>
                            </a:solidFill>
                            <a:effectLst/>
                            <a:latin typeface="Cambria Math" panose="02040503050406030204" pitchFamily="18" charset="0"/>
                            <a:ea typeface="+mn-ea"/>
                            <a:cs typeface="+mn-cs"/>
                          </a:rPr>
                          <m:t>𝐹𝑟</m:t>
                        </m:r>
                      </m:e>
                    </m:d>
                  </m:oMath>
                </a14:m>
                <a:r>
                  <a:rPr lang="en-US" sz="1200" kern="1200">
                    <a:solidFill>
                      <a:schemeClr val="tx1"/>
                    </a:solidFill>
                    <a:effectLst/>
                    <a:latin typeface="+mn-lt"/>
                    <a:ea typeface="+mn-ea"/>
                    <a:cs typeface="+mn-cs"/>
                  </a:rPr>
                  <a:t> је одређена уз помоћ резултата моделских испитивања и добијени су резултати приказани на слици</a:t>
                </a:r>
                <a:r>
                  <a:rPr lang="en-US">
                    <a:effectLst/>
                  </a:rPr>
                  <a:t> </a:t>
                </a:r>
                <a:endParaRPr lang="en-US"/>
              </a:p>
            </p:txBody>
          </p:sp>
        </mc:Choice>
        <mc:Fallback xmlns="">
          <p:sp>
            <p:nvSpPr>
              <p:cNvPr id="3" name="Notes Placeholder 2"/>
              <p:cNvSpPr>
                <a:spLocks noGrp="1"/>
              </p:cNvSpPr>
              <p:nvPr>
                <p:ph type="body" idx="1"/>
              </p:nvPr>
            </p:nvSpPr>
            <p:spPr/>
            <p:txBody>
              <a:bodyPr/>
              <a:lstStyle/>
              <a:p>
                <a:r>
                  <a:rPr lang="sr-Cyrl-RS" sz="1200" kern="1200">
                    <a:solidFill>
                      <a:schemeClr val="tx1"/>
                    </a:solidFill>
                    <a:effectLst/>
                    <a:latin typeface="+mn-lt"/>
                    <a:ea typeface="+mn-ea"/>
                    <a:cs typeface="+mn-cs"/>
                  </a:rPr>
                  <a:t>Обзиром да је један од разлога коришћења базена са додатним умиривачима та што они смањују потребну низводну спрегнуту дубину што значи да ће иста бити нешто мања од оне која се добија решавањем једначине.</a:t>
                </a:r>
                <a:endParaRPr lang="en-US" sz="1200" kern="1200">
                  <a:solidFill>
                    <a:schemeClr val="tx1"/>
                  </a:solidFill>
                  <a:effectLst/>
                  <a:latin typeface="+mn-lt"/>
                  <a:ea typeface="+mn-ea"/>
                  <a:cs typeface="+mn-cs"/>
                </a:endParaRPr>
              </a:p>
              <a:p>
                <a:r>
                  <a:rPr lang="sr-Cyrl-RS" sz="1200" kern="1200">
                    <a:solidFill>
                      <a:schemeClr val="tx1"/>
                    </a:solidFill>
                    <a:effectLst/>
                    <a:latin typeface="+mn-lt"/>
                    <a:ea typeface="+mn-ea"/>
                    <a:cs typeface="+mn-cs"/>
                  </a:rPr>
                  <a:t>Да бисмо прилагодили једначину за случај базена са зубима додат јој је још један члан </a:t>
                </a:r>
                <a:r>
                  <a:rPr lang="sr-Latn-RS" sz="1200" b="0" i="0" kern="1200">
                    <a:solidFill>
                      <a:schemeClr val="tx1"/>
                    </a:solidFill>
                    <a:effectLst/>
                    <a:latin typeface="Cambria Math" panose="02040503050406030204" pitchFamily="18" charset="0"/>
                    <a:ea typeface="+mn-ea"/>
                    <a:cs typeface="+mn-cs"/>
                  </a:rPr>
                  <a:t>𝑘</a:t>
                </a:r>
                <a:r>
                  <a:rPr lang="sr-Cyrl-RS" sz="1200" kern="1200">
                    <a:solidFill>
                      <a:schemeClr val="tx1"/>
                    </a:solidFill>
                    <a:effectLst/>
                    <a:latin typeface="+mn-lt"/>
                    <a:ea typeface="+mn-ea"/>
                    <a:cs typeface="+mn-cs"/>
                  </a:rPr>
                  <a:t> који зависи од Фрудовог броја, односно:</a:t>
                </a:r>
                <a:endParaRPr lang="en-US" sz="1200" kern="1200">
                  <a:solidFill>
                    <a:schemeClr val="tx1"/>
                  </a:solidFill>
                  <a:effectLst/>
                  <a:latin typeface="+mn-lt"/>
                  <a:ea typeface="+mn-ea"/>
                  <a:cs typeface="+mn-cs"/>
                </a:endParaRPr>
              </a:p>
              <a:p>
                <a:r>
                  <a:rPr lang="sr-Cyrl-RS" sz="1200" i="0" kern="1200">
                    <a:solidFill>
                      <a:schemeClr val="tx1"/>
                    </a:solidFill>
                    <a:effectLst/>
                    <a:latin typeface="+mn-lt"/>
                    <a:ea typeface="+mn-ea"/>
                    <a:cs typeface="+mn-cs"/>
                  </a:rPr>
                  <a:t>ℎ</a:t>
                </a:r>
                <a:r>
                  <a:rPr lang="en-US" sz="1200" i="0" kern="1200">
                    <a:solidFill>
                      <a:schemeClr val="tx1"/>
                    </a:solidFill>
                    <a:effectLst/>
                    <a:latin typeface="+mn-lt"/>
                    <a:ea typeface="+mn-ea"/>
                    <a:cs typeface="+mn-cs"/>
                  </a:rPr>
                  <a:t>_</a:t>
                </a:r>
                <a:r>
                  <a:rPr lang="sr-Cyrl-RS" sz="1200" i="0" kern="1200">
                    <a:solidFill>
                      <a:schemeClr val="tx1"/>
                    </a:solidFill>
                    <a:effectLst/>
                    <a:latin typeface="+mn-lt"/>
                    <a:ea typeface="+mn-ea"/>
                    <a:cs typeface="+mn-cs"/>
                  </a:rPr>
                  <a:t>2=ℎ"=</a:t>
                </a:r>
                <a:r>
                  <a:rPr lang="en-US" sz="1200" i="0" kern="1200">
                    <a:solidFill>
                      <a:schemeClr val="tx1"/>
                    </a:solidFill>
                    <a:effectLst/>
                    <a:latin typeface="+mn-lt"/>
                    <a:ea typeface="+mn-ea"/>
                    <a:cs typeface="+mn-cs"/>
                  </a:rPr>
                  <a:t>𝑘(𝐹𝑟)[</a:t>
                </a:r>
                <a:r>
                  <a:rPr lang="sr-Cyrl-RS" sz="1200" i="0" kern="1200">
                    <a:solidFill>
                      <a:schemeClr val="tx1"/>
                    </a:solidFill>
                    <a:effectLst/>
                    <a:latin typeface="+mn-lt"/>
                    <a:ea typeface="+mn-ea"/>
                    <a:cs typeface="+mn-cs"/>
                  </a:rPr>
                  <a:t>ℎ</a:t>
                </a:r>
                <a:r>
                  <a:rPr lang="en-US" sz="1200" i="0" kern="1200">
                    <a:solidFill>
                      <a:schemeClr val="tx1"/>
                    </a:solidFill>
                    <a:effectLst/>
                    <a:latin typeface="+mn-lt"/>
                    <a:ea typeface="+mn-ea"/>
                    <a:cs typeface="+mn-cs"/>
                  </a:rPr>
                  <a:t>_</a:t>
                </a:r>
                <a:r>
                  <a:rPr lang="sr-Cyrl-RS" sz="1200" i="0" kern="1200">
                    <a:solidFill>
                      <a:schemeClr val="tx1"/>
                    </a:solidFill>
                    <a:effectLst/>
                    <a:latin typeface="+mn-lt"/>
                    <a:ea typeface="+mn-ea"/>
                    <a:cs typeface="+mn-cs"/>
                  </a:rPr>
                  <a:t>1</a:t>
                </a:r>
                <a:r>
                  <a:rPr lang="en-US" sz="1200" i="0" kern="1200">
                    <a:solidFill>
                      <a:schemeClr val="tx1"/>
                    </a:solidFill>
                    <a:effectLst/>
                    <a:latin typeface="+mn-lt"/>
                    <a:ea typeface="+mn-ea"/>
                    <a:cs typeface="+mn-cs"/>
                  </a:rPr>
                  <a:t>/</a:t>
                </a:r>
                <a:r>
                  <a:rPr lang="sr-Cyrl-RS" sz="1200" i="0" kern="1200">
                    <a:solidFill>
                      <a:schemeClr val="tx1"/>
                    </a:solidFill>
                    <a:effectLst/>
                    <a:latin typeface="+mn-lt"/>
                    <a:ea typeface="+mn-ea"/>
                    <a:cs typeface="+mn-cs"/>
                  </a:rPr>
                  <a:t>2(−1+</a:t>
                </a:r>
                <a:r>
                  <a:rPr lang="en-US" sz="1200" i="0" kern="1200">
                    <a:solidFill>
                      <a:schemeClr val="tx1"/>
                    </a:solidFill>
                    <a:effectLst/>
                    <a:latin typeface="+mn-lt"/>
                    <a:ea typeface="+mn-ea"/>
                    <a:cs typeface="+mn-cs"/>
                  </a:rPr>
                  <a:t>√(</a:t>
                </a:r>
                <a:r>
                  <a:rPr lang="sr-Cyrl-RS" sz="1200" i="0" kern="1200">
                    <a:solidFill>
                      <a:schemeClr val="tx1"/>
                    </a:solidFill>
                    <a:effectLst/>
                    <a:latin typeface="+mn-lt"/>
                    <a:ea typeface="+mn-ea"/>
                    <a:cs typeface="+mn-cs"/>
                  </a:rPr>
                  <a:t>1+8𝐹𝑟</a:t>
                </a:r>
                <a:r>
                  <a:rPr lang="en-US" sz="1200" i="0" kern="1200">
                    <a:solidFill>
                      <a:schemeClr val="tx1"/>
                    </a:solidFill>
                    <a:effectLst/>
                    <a:latin typeface="+mn-lt"/>
                    <a:ea typeface="+mn-ea"/>
                    <a:cs typeface="+mn-cs"/>
                  </a:rPr>
                  <a:t>)</a:t>
                </a:r>
                <a:r>
                  <a:rPr lang="sr-Cyrl-RS" sz="1200" i="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Зависност </a:t>
                </a:r>
                <a:r>
                  <a:rPr lang="en-US" sz="1200" i="0" kern="1200">
                    <a:solidFill>
                      <a:schemeClr val="tx1"/>
                    </a:solidFill>
                    <a:effectLst/>
                    <a:latin typeface="+mn-lt"/>
                    <a:ea typeface="+mn-ea"/>
                    <a:cs typeface="+mn-cs"/>
                  </a:rPr>
                  <a:t>𝑘(𝐹𝑟)</a:t>
                </a:r>
                <a:r>
                  <a:rPr lang="en-US" sz="1200" kern="1200">
                    <a:solidFill>
                      <a:schemeClr val="tx1"/>
                    </a:solidFill>
                    <a:effectLst/>
                    <a:latin typeface="+mn-lt"/>
                    <a:ea typeface="+mn-ea"/>
                    <a:cs typeface="+mn-cs"/>
                  </a:rPr>
                  <a:t> је одређена уз помоћ резултата моделских испитивања и добијени су резултати приказани на слици</a:t>
                </a:r>
                <a:r>
                  <a:rPr lang="en-US">
                    <a:effectLst/>
                  </a:rPr>
                  <a:t> </a:t>
                </a:r>
                <a:endParaRPr lang="en-US"/>
              </a:p>
            </p:txBody>
          </p:sp>
        </mc:Fallback>
      </mc:AlternateContent>
      <p:sp>
        <p:nvSpPr>
          <p:cNvPr id="4" name="Slide Number Placeholder 3"/>
          <p:cNvSpPr>
            <a:spLocks noGrp="1"/>
          </p:cNvSpPr>
          <p:nvPr>
            <p:ph type="sldNum" sz="quarter" idx="5"/>
          </p:nvPr>
        </p:nvSpPr>
        <p:spPr/>
        <p:txBody>
          <a:bodyPr/>
          <a:lstStyle/>
          <a:p>
            <a:fld id="{5107C8E5-D79D-C046-9FFD-DC30FD3653B2}" type="slidenum">
              <a:t>12</a:t>
            </a:fld>
            <a:endParaRPr lang="en-US"/>
          </a:p>
        </p:txBody>
      </p:sp>
    </p:spTree>
    <p:extLst>
      <p:ext uri="{BB962C8B-B14F-4D97-AF65-F5344CB8AC3E}">
        <p14:creationId xmlns:p14="http://schemas.microsoft.com/office/powerpoint/2010/main" val="248764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07C8E5-D79D-C046-9FFD-DC30FD3653B2}" type="slidenum">
              <a:t>13</a:t>
            </a:fld>
            <a:endParaRPr lang="en-US"/>
          </a:p>
        </p:txBody>
      </p:sp>
    </p:spTree>
    <p:extLst>
      <p:ext uri="{BB962C8B-B14F-4D97-AF65-F5344CB8AC3E}">
        <p14:creationId xmlns:p14="http://schemas.microsoft.com/office/powerpoint/2010/main" val="4078192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7C8E5-D79D-C046-9FFD-DC30FD3653B2}" type="slidenum">
              <a:t>14</a:t>
            </a:fld>
            <a:endParaRPr lang="en-US"/>
          </a:p>
        </p:txBody>
      </p:sp>
    </p:spTree>
    <p:extLst>
      <p:ext uri="{BB962C8B-B14F-4D97-AF65-F5344CB8AC3E}">
        <p14:creationId xmlns:p14="http://schemas.microsoft.com/office/powerpoint/2010/main" val="490701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stem Font Regular"/>
              <a:buChar char="→"/>
            </a:pPr>
            <a:r>
              <a:rPr lang="en-US" sz="1700" dirty="0" err="1">
                <a:latin typeface="Century Gothic" panose="020B0502020202020204" pitchFamily="34" charset="0"/>
              </a:rPr>
              <a:t>Хидраулички</a:t>
            </a:r>
            <a:r>
              <a:rPr lang="en-US" sz="1700" dirty="0">
                <a:latin typeface="Century Gothic" panose="020B0502020202020204" pitchFamily="34" charset="0"/>
              </a:rPr>
              <a:t> </a:t>
            </a:r>
            <a:r>
              <a:rPr lang="en-US" sz="1700" dirty="0" err="1">
                <a:latin typeface="Century Gothic" panose="020B0502020202020204" pitchFamily="34" charset="0"/>
              </a:rPr>
              <a:t>скок</a:t>
            </a:r>
            <a:r>
              <a:rPr lang="sr-Cyrl-RS" sz="1700" dirty="0">
                <a:latin typeface="Century Gothic" panose="020B0502020202020204" pitchFamily="34" charset="0"/>
              </a:rPr>
              <a:t> се образује у умирујућем базену и карактерише га:</a:t>
            </a:r>
            <a:r>
              <a:rPr lang="en-US" sz="1700" dirty="0">
                <a:latin typeface="Century Gothic" panose="020B0502020202020204" pitchFamily="34" charset="0"/>
              </a:rPr>
              <a:t> </a:t>
            </a:r>
            <a:endParaRPr lang="sr-Cyrl-RS" sz="1700" dirty="0">
              <a:latin typeface="Century Gothic" panose="020B0502020202020204" pitchFamily="34" charset="0"/>
            </a:endParaRPr>
          </a:p>
          <a:p>
            <a:pPr marL="628650" lvl="1" indent="-285750">
              <a:buFont typeface="Menlo Regular" panose="020B0609030804020204" pitchFamily="49" charset="0"/>
              <a:buChar char="⇾"/>
            </a:pPr>
            <a:r>
              <a:rPr lang="en-US" sz="1700" dirty="0" err="1">
                <a:latin typeface="Century Gothic" panose="020B0502020202020204" pitchFamily="34" charset="0"/>
              </a:rPr>
              <a:t>висок</a:t>
            </a:r>
            <a:r>
              <a:rPr lang="en-US" sz="1700" dirty="0">
                <a:latin typeface="Century Gothic" panose="020B0502020202020204" pitchFamily="34" charset="0"/>
              </a:rPr>
              <a:t> </a:t>
            </a:r>
            <a:r>
              <a:rPr lang="en-US" sz="1700" dirty="0" err="1">
                <a:latin typeface="Century Gothic" panose="020B0502020202020204" pitchFamily="34" charset="0"/>
              </a:rPr>
              <a:t>степен</a:t>
            </a:r>
            <a:r>
              <a:rPr lang="en-US" sz="1700" dirty="0">
                <a:latin typeface="Century Gothic" panose="020B0502020202020204" pitchFamily="34" charset="0"/>
              </a:rPr>
              <a:t> </a:t>
            </a:r>
            <a:r>
              <a:rPr lang="en-US" sz="1700" dirty="0" err="1">
                <a:latin typeface="Century Gothic" panose="020B0502020202020204" pitchFamily="34" charset="0"/>
              </a:rPr>
              <a:t>осцилација</a:t>
            </a:r>
            <a:r>
              <a:rPr lang="en-US" sz="1700" dirty="0">
                <a:latin typeface="Century Gothic" panose="020B0502020202020204" pitchFamily="34" charset="0"/>
              </a:rPr>
              <a:t> </a:t>
            </a:r>
            <a:r>
              <a:rPr lang="en-US" sz="1700" dirty="0" err="1">
                <a:latin typeface="Century Gothic" panose="020B0502020202020204" pitchFamily="34" charset="0"/>
              </a:rPr>
              <a:t>слободне</a:t>
            </a:r>
            <a:r>
              <a:rPr lang="en-US" sz="1700" dirty="0">
                <a:latin typeface="Century Gothic" panose="020B0502020202020204" pitchFamily="34" charset="0"/>
              </a:rPr>
              <a:t> </a:t>
            </a:r>
            <a:r>
              <a:rPr lang="en-US" sz="1700" dirty="0" err="1">
                <a:latin typeface="Century Gothic" panose="020B0502020202020204" pitchFamily="34" charset="0"/>
              </a:rPr>
              <a:t>површине</a:t>
            </a:r>
            <a:endParaRPr lang="sr-Cyrl-RS" sz="1700" dirty="0">
              <a:latin typeface="Century Gothic" panose="020B0502020202020204" pitchFamily="34" charset="0"/>
            </a:endParaRPr>
          </a:p>
          <a:p>
            <a:pPr marL="628650" lvl="1" indent="-285750">
              <a:buFont typeface="Menlo Regular" panose="020B0609030804020204" pitchFamily="49" charset="0"/>
              <a:buChar char="⇾"/>
            </a:pPr>
            <a:r>
              <a:rPr lang="en-US" sz="1700" dirty="0" err="1">
                <a:latin typeface="Century Gothic" panose="020B0502020202020204" pitchFamily="34" charset="0"/>
              </a:rPr>
              <a:t>интензивн</a:t>
            </a:r>
            <a:r>
              <a:rPr lang="sr-Cyrl-RS" sz="1700" dirty="0">
                <a:latin typeface="Century Gothic" panose="020B0502020202020204" pitchFamily="34" charset="0"/>
              </a:rPr>
              <a:t>а</a:t>
            </a:r>
            <a:r>
              <a:rPr lang="en-US" sz="1700" dirty="0">
                <a:latin typeface="Century Gothic" panose="020B0502020202020204" pitchFamily="34" charset="0"/>
              </a:rPr>
              <a:t> </a:t>
            </a:r>
            <a:r>
              <a:rPr lang="en-US" sz="1700" dirty="0" err="1">
                <a:latin typeface="Century Gothic" panose="020B0502020202020204" pitchFamily="34" charset="0"/>
              </a:rPr>
              <a:t>турбуленциј</a:t>
            </a:r>
            <a:r>
              <a:rPr lang="sr-Cyrl-RS" sz="1700" dirty="0">
                <a:latin typeface="Century Gothic" panose="020B0502020202020204" pitchFamily="34" charset="0"/>
              </a:rPr>
              <a:t>а</a:t>
            </a:r>
            <a:r>
              <a:rPr lang="en-US" sz="1700" dirty="0">
                <a:latin typeface="Century Gothic" panose="020B0502020202020204" pitchFamily="34" charset="0"/>
              </a:rPr>
              <a:t> и </a:t>
            </a:r>
            <a:r>
              <a:rPr lang="en-US" sz="1700" dirty="0" err="1">
                <a:latin typeface="Century Gothic" panose="020B0502020202020204" pitchFamily="34" charset="0"/>
              </a:rPr>
              <a:t>аерациј</a:t>
            </a:r>
            <a:r>
              <a:rPr lang="sr-Cyrl-RS" sz="1700" dirty="0">
                <a:latin typeface="Century Gothic" panose="020B0502020202020204" pitchFamily="34" charset="0"/>
              </a:rPr>
              <a:t>а</a:t>
            </a: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Хидрауличке карактеристике тока се т</a:t>
            </a:r>
            <a:r>
              <a:rPr lang="en-US" sz="1700" dirty="0" err="1">
                <a:latin typeface="Century Gothic" panose="020B0502020202020204" pitchFamily="34" charset="0"/>
              </a:rPr>
              <a:t>ешко</a:t>
            </a:r>
            <a:r>
              <a:rPr lang="sr-Cyrl-RS" sz="1700" dirty="0">
                <a:latin typeface="Century Gothic" panose="020B0502020202020204" pitchFamily="34" charset="0"/>
              </a:rPr>
              <a:t> </a:t>
            </a:r>
            <a:r>
              <a:rPr lang="en-US" sz="1700" dirty="0" err="1">
                <a:latin typeface="Century Gothic" panose="020B0502020202020204" pitchFamily="34" charset="0"/>
              </a:rPr>
              <a:t>мо</a:t>
            </a:r>
            <a:r>
              <a:rPr lang="sr-Cyrl-RS" sz="1700" dirty="0">
                <a:latin typeface="Century Gothic" panose="020B0502020202020204" pitchFamily="34" charset="0"/>
              </a:rPr>
              <a:t>гу</a:t>
            </a:r>
            <a:r>
              <a:rPr lang="en-US" sz="1700" dirty="0">
                <a:latin typeface="Century Gothic" panose="020B0502020202020204" pitchFamily="34" charset="0"/>
              </a:rPr>
              <a:t> </a:t>
            </a:r>
            <a:r>
              <a:rPr lang="en-US" sz="1700" dirty="0" err="1">
                <a:latin typeface="Century Gothic" panose="020B0502020202020204" pitchFamily="34" charset="0"/>
              </a:rPr>
              <a:t>описати</a:t>
            </a:r>
            <a:r>
              <a:rPr lang="en-US" sz="1700" dirty="0">
                <a:latin typeface="Century Gothic" panose="020B0502020202020204" pitchFamily="34" charset="0"/>
              </a:rPr>
              <a:t> </a:t>
            </a:r>
            <a:r>
              <a:rPr lang="en-US" sz="1700" dirty="0" err="1">
                <a:latin typeface="Century Gothic" panose="020B0502020202020204" pitchFamily="34" charset="0"/>
              </a:rPr>
              <a:t>једначинама</a:t>
            </a:r>
            <a:r>
              <a:rPr lang="en-US" sz="1700" dirty="0">
                <a:latin typeface="Century Gothic" panose="020B0502020202020204" pitchFamily="34" charset="0"/>
              </a:rPr>
              <a:t> и </a:t>
            </a:r>
            <a:r>
              <a:rPr lang="en-US" sz="1700" dirty="0" err="1">
                <a:latin typeface="Century Gothic" panose="020B0502020202020204" pitchFamily="34" charset="0"/>
              </a:rPr>
              <a:t>испитуј</a:t>
            </a:r>
            <a:r>
              <a:rPr lang="sr-Cyrl-RS" sz="1700" dirty="0">
                <a:latin typeface="Century Gothic" panose="020B0502020202020204" pitchFamily="34" charset="0"/>
              </a:rPr>
              <a:t>у</a:t>
            </a:r>
            <a:r>
              <a:rPr lang="en-US" sz="1700" dirty="0">
                <a:latin typeface="Century Gothic" panose="020B0502020202020204" pitchFamily="34" charset="0"/>
              </a:rPr>
              <a:t> </a:t>
            </a:r>
            <a:r>
              <a:rPr lang="en-US" sz="1700" dirty="0" err="1">
                <a:latin typeface="Century Gothic" panose="020B0502020202020204" pitchFamily="34" charset="0"/>
              </a:rPr>
              <a:t>се</a:t>
            </a:r>
            <a:r>
              <a:rPr lang="en-US" sz="1700" dirty="0">
                <a:latin typeface="Century Gothic" panose="020B0502020202020204" pitchFamily="34" charset="0"/>
              </a:rPr>
              <a:t> </a:t>
            </a:r>
            <a:r>
              <a:rPr lang="en-US" sz="1700" dirty="0" err="1">
                <a:latin typeface="Century Gothic" panose="020B0502020202020204" pitchFamily="34" charset="0"/>
              </a:rPr>
              <a:t>на</a:t>
            </a:r>
            <a:r>
              <a:rPr lang="en-US" sz="1700" dirty="0">
                <a:latin typeface="Century Gothic" panose="020B0502020202020204" pitchFamily="34" charset="0"/>
              </a:rPr>
              <a:t> </a:t>
            </a:r>
            <a:r>
              <a:rPr lang="en-US" sz="1700" dirty="0" err="1">
                <a:latin typeface="Century Gothic" panose="020B0502020202020204" pitchFamily="34" charset="0"/>
              </a:rPr>
              <a:t>физичком</a:t>
            </a:r>
            <a:r>
              <a:rPr lang="en-US" sz="1700" dirty="0">
                <a:latin typeface="Century Gothic" panose="020B0502020202020204" pitchFamily="34" charset="0"/>
              </a:rPr>
              <a:t> </a:t>
            </a:r>
            <a:r>
              <a:rPr lang="en-US" sz="1700" dirty="0" err="1">
                <a:latin typeface="Century Gothic" panose="020B0502020202020204" pitchFamily="34" charset="0"/>
              </a:rPr>
              <a:t>моделу</a:t>
            </a:r>
            <a:endParaRPr lang="sr-Cyrl-RS" sz="1700" dirty="0">
              <a:latin typeface="Century Gothic" panose="020B0502020202020204" pitchFamily="34" charset="0"/>
            </a:endParaRP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Примена средишних блокова омогућава ефикасније умирење енергије и мање димензије базена у односу на базен без блокова</a:t>
            </a: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Постоје </a:t>
            </a:r>
            <a:r>
              <a:rPr lang="sr-Latn-RS" sz="1700" dirty="0">
                <a:latin typeface="Century Gothic" panose="020B0502020202020204" pitchFamily="34" charset="0"/>
              </a:rPr>
              <a:t>USBR </a:t>
            </a:r>
            <a:r>
              <a:rPr lang="sr-Cyrl-RS" sz="1700" dirty="0">
                <a:latin typeface="Century Gothic" panose="020B0502020202020204" pitchFamily="34" charset="0"/>
              </a:rPr>
              <a:t>препоруке за базен типа </a:t>
            </a:r>
            <a:r>
              <a:rPr lang="sr-Latn-RS" sz="1700" dirty="0">
                <a:latin typeface="Century Gothic" panose="020B0502020202020204" pitchFamily="34" charset="0"/>
              </a:rPr>
              <a:t>III</a:t>
            </a:r>
            <a:r>
              <a:rPr lang="sr-Cyrl-RS" sz="1700" dirty="0">
                <a:latin typeface="Century Gothic" panose="020B0502020202020204" pitchFamily="34" charset="0"/>
              </a:rPr>
              <a:t> са средишним блоковима, </a:t>
            </a:r>
            <a:r>
              <a:rPr lang="en-US" sz="1700" dirty="0" err="1">
                <a:latin typeface="Century Gothic" panose="020B0502020202020204" pitchFamily="34" charset="0"/>
              </a:rPr>
              <a:t>након</a:t>
            </a:r>
            <a:r>
              <a:rPr lang="en-US" sz="1700" dirty="0">
                <a:latin typeface="Century Gothic" panose="020B0502020202020204" pitchFamily="34" charset="0"/>
              </a:rPr>
              <a:t> </a:t>
            </a:r>
            <a:r>
              <a:rPr lang="en-US" sz="1700" b="1" dirty="0" err="1">
                <a:latin typeface="Century Gothic" panose="020B0502020202020204" pitchFamily="34" charset="0"/>
              </a:rPr>
              <a:t>глатког</a:t>
            </a:r>
            <a:r>
              <a:rPr lang="en-US" sz="1700" dirty="0">
                <a:latin typeface="Century Gothic" panose="020B0502020202020204" pitchFamily="34" charset="0"/>
              </a:rPr>
              <a:t> </a:t>
            </a:r>
            <a:r>
              <a:rPr lang="en-US" sz="1700" dirty="0" err="1">
                <a:latin typeface="Century Gothic" panose="020B0502020202020204" pitchFamily="34" charset="0"/>
              </a:rPr>
              <a:t>брзотока</a:t>
            </a:r>
            <a:r>
              <a:rPr lang="sr-Cyrl-RS" sz="1700" dirty="0">
                <a:latin typeface="Century Gothic" panose="020B0502020202020204" pitchFamily="34" charset="0"/>
              </a:rPr>
              <a:t> (Петерка, 1978)</a:t>
            </a: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Н</a:t>
            </a:r>
            <a:r>
              <a:rPr lang="en-US" sz="1700" dirty="0" err="1">
                <a:latin typeface="Century Gothic" panose="020B0502020202020204" pitchFamily="34" charset="0"/>
              </a:rPr>
              <a:t>акон</a:t>
            </a:r>
            <a:r>
              <a:rPr lang="en-US" sz="1700" dirty="0">
                <a:latin typeface="Century Gothic" panose="020B0502020202020204" pitchFamily="34" charset="0"/>
              </a:rPr>
              <a:t> </a:t>
            </a:r>
            <a:r>
              <a:rPr lang="en-US" sz="1700" b="1" dirty="0" err="1">
                <a:latin typeface="Century Gothic" panose="020B0502020202020204" pitchFamily="34" charset="0"/>
              </a:rPr>
              <a:t>степенастог</a:t>
            </a:r>
            <a:r>
              <a:rPr lang="en-US" sz="1700" dirty="0">
                <a:latin typeface="Century Gothic" panose="020B0502020202020204" pitchFamily="34" charset="0"/>
              </a:rPr>
              <a:t> </a:t>
            </a:r>
            <a:r>
              <a:rPr lang="en-US" sz="1700" dirty="0" err="1">
                <a:latin typeface="Century Gothic" panose="020B0502020202020204" pitchFamily="34" charset="0"/>
              </a:rPr>
              <a:t>брзотока</a:t>
            </a:r>
            <a:r>
              <a:rPr lang="sr-Cyrl-RS" sz="1700" dirty="0">
                <a:latin typeface="Century Gothic" panose="020B0502020202020204" pitchFamily="34" charset="0"/>
              </a:rPr>
              <a:t>, не постоје препоруке у доступној литератури за димензионисање умирујућих базена са средишним блоковима</a:t>
            </a:r>
            <a:endParaRPr lang="sr-Latn-RS" sz="1700" dirty="0">
              <a:latin typeface="Century Gothic" panose="020B0502020202020204" pitchFamily="34" charset="0"/>
            </a:endParaRPr>
          </a:p>
          <a:p>
            <a:pPr marL="285750" indent="-285750" defTabSz="685800">
              <a:lnSpc>
                <a:spcPct val="80000"/>
              </a:lnSpc>
              <a:buFont typeface="System Font Regular"/>
              <a:buChar char="→"/>
            </a:pPr>
            <a:endParaRPr lang="sr-Latn-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Применом методе базиране на техикама обраде фотографије долази се до линије слободне површине воде дуж хидрауличког скока</a:t>
            </a: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Испитано је 12 варијанти умирујућег базена на инсталацији</a:t>
            </a: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За усвојене критеријуме ефикасности базена изабрана је најповољнија</a:t>
            </a: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Регресионом анализом су добијене зависности за одређивање положаја и висине средишних блокова као и за дужину умирујућег базена</a:t>
            </a: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Зависности су примењене при димензионисању умирујућег базена бране „Лопатница“</a:t>
            </a:r>
          </a:p>
          <a:p>
            <a:pPr defTabSz="685800">
              <a:lnSpc>
                <a:spcPct val="80000"/>
              </a:lnSpc>
            </a:pPr>
            <a:endParaRPr lang="sr-Cyrl-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З</a:t>
            </a:r>
            <a:r>
              <a:rPr lang="en-US" sz="1700" dirty="0">
                <a:latin typeface="Century Gothic" panose="020B0502020202020204" pitchFamily="34" charset="0"/>
              </a:rPr>
              <a:t>а </a:t>
            </a:r>
            <a:r>
              <a:rPr lang="en-US" sz="1700" dirty="0" err="1">
                <a:latin typeface="Century Gothic" panose="020B0502020202020204" pitchFamily="34" charset="0"/>
              </a:rPr>
              <a:t>израчунат</a:t>
            </a:r>
            <a:r>
              <a:rPr lang="en-US" sz="1700" dirty="0">
                <a:latin typeface="Century Gothic" panose="020B0502020202020204" pitchFamily="34" charset="0"/>
              </a:rPr>
              <a:t> </a:t>
            </a:r>
            <a:r>
              <a:rPr lang="en-US" sz="1700" dirty="0" err="1">
                <a:latin typeface="Century Gothic" panose="020B0502020202020204" pitchFamily="34" charset="0"/>
              </a:rPr>
              <a:t>Фрудов</a:t>
            </a:r>
            <a:r>
              <a:rPr lang="en-US" sz="1700" dirty="0">
                <a:latin typeface="Century Gothic" panose="020B0502020202020204" pitchFamily="34" charset="0"/>
              </a:rPr>
              <a:t> </a:t>
            </a:r>
            <a:r>
              <a:rPr lang="en-US" sz="1700" dirty="0" err="1">
                <a:latin typeface="Century Gothic" panose="020B0502020202020204" pitchFamily="34" charset="0"/>
              </a:rPr>
              <a:t>број</a:t>
            </a:r>
            <a:r>
              <a:rPr lang="en-US" sz="1700" dirty="0">
                <a:latin typeface="Century Gothic" panose="020B0502020202020204" pitchFamily="34" charset="0"/>
              </a:rPr>
              <a:t> </a:t>
            </a:r>
            <a:r>
              <a:rPr lang="en-US" sz="1700" dirty="0" err="1">
                <a:latin typeface="Century Gothic" panose="020B0502020202020204" pitchFamily="34" charset="0"/>
              </a:rPr>
              <a:t>улазне</a:t>
            </a:r>
            <a:r>
              <a:rPr lang="en-US" sz="1700" dirty="0">
                <a:latin typeface="Century Gothic" panose="020B0502020202020204" pitchFamily="34" charset="0"/>
              </a:rPr>
              <a:t> </a:t>
            </a:r>
            <a:r>
              <a:rPr lang="en-US" sz="1700" dirty="0" err="1">
                <a:latin typeface="Century Gothic" panose="020B0502020202020204" pitchFamily="34" charset="0"/>
              </a:rPr>
              <a:t>струје</a:t>
            </a:r>
            <a:r>
              <a:rPr lang="en-US" sz="1700" dirty="0">
                <a:latin typeface="Century Gothic" panose="020B0502020202020204" pitchFamily="34" charset="0"/>
              </a:rPr>
              <a:t>, </a:t>
            </a:r>
            <a:r>
              <a:rPr lang="sr-Cyrl-RS" sz="1700" dirty="0">
                <a:latin typeface="Century Gothic" panose="020B0502020202020204" pitchFamily="34" charset="0"/>
              </a:rPr>
              <a:t>однос </a:t>
            </a:r>
            <a:r>
              <a:rPr lang="en-US" sz="1700" dirty="0" err="1">
                <a:latin typeface="Century Gothic" panose="020B0502020202020204" pitchFamily="34" charset="0"/>
              </a:rPr>
              <a:t>дужин</a:t>
            </a:r>
            <a:r>
              <a:rPr lang="sr-Cyrl-RS" sz="1700" dirty="0">
                <a:latin typeface="Century Gothic" panose="020B0502020202020204" pitchFamily="34" charset="0"/>
              </a:rPr>
              <a:t>е</a:t>
            </a:r>
            <a:r>
              <a:rPr lang="en-US" sz="1700" dirty="0">
                <a:latin typeface="Century Gothic" panose="020B0502020202020204" pitchFamily="34" charset="0"/>
              </a:rPr>
              <a:t> </a:t>
            </a:r>
            <a:r>
              <a:rPr lang="en-US" sz="1700" dirty="0" err="1">
                <a:latin typeface="Century Gothic" panose="020B0502020202020204" pitchFamily="34" charset="0"/>
              </a:rPr>
              <a:t>базена</a:t>
            </a:r>
            <a:r>
              <a:rPr lang="sr-Cyrl-RS" sz="1700" dirty="0">
                <a:latin typeface="Century Gothic" panose="020B0502020202020204" pitchFamily="34" charset="0"/>
              </a:rPr>
              <a:t> и низводне дубине</a:t>
            </a:r>
            <a:r>
              <a:rPr lang="en-US" sz="1700" dirty="0">
                <a:latin typeface="Century Gothic" panose="020B0502020202020204" pitchFamily="34" charset="0"/>
              </a:rPr>
              <a:t> </a:t>
            </a:r>
            <a:r>
              <a:rPr lang="en-US" sz="1700" dirty="0" err="1">
                <a:latin typeface="Century Gothic" panose="020B0502020202020204" pitchFamily="34" charset="0"/>
              </a:rPr>
              <a:t>је</a:t>
            </a:r>
            <a:r>
              <a:rPr lang="en-US" sz="1700" dirty="0">
                <a:latin typeface="Century Gothic" panose="020B0502020202020204" pitchFamily="34" charset="0"/>
              </a:rPr>
              <a:t> </a:t>
            </a:r>
            <a:r>
              <a:rPr lang="en-US" sz="1700" dirty="0" err="1">
                <a:latin typeface="Century Gothic" panose="020B0502020202020204" pitchFamily="34" charset="0"/>
              </a:rPr>
              <a:t>већа</a:t>
            </a:r>
            <a:r>
              <a:rPr lang="en-US" sz="1700" dirty="0">
                <a:latin typeface="Century Gothic" panose="020B0502020202020204" pitchFamily="34" charset="0"/>
              </a:rPr>
              <a:t> </a:t>
            </a:r>
            <a:r>
              <a:rPr lang="en-US" sz="1700" dirty="0" err="1">
                <a:latin typeface="Century Gothic" panose="020B0502020202020204" pitchFamily="34" charset="0"/>
              </a:rPr>
              <a:t>од</a:t>
            </a:r>
            <a:r>
              <a:rPr lang="en-US" sz="1700" dirty="0">
                <a:latin typeface="Century Gothic" panose="020B0502020202020204" pitchFamily="34" charset="0"/>
              </a:rPr>
              <a:t> </a:t>
            </a:r>
            <a:r>
              <a:rPr lang="sr-Cyrl-RS" sz="1700" dirty="0">
                <a:latin typeface="Century Gothic" panose="020B0502020202020204" pitchFamily="34" charset="0"/>
              </a:rPr>
              <a:t>вредности коју препоручује</a:t>
            </a:r>
            <a:r>
              <a:rPr lang="en-US" sz="1700" dirty="0">
                <a:latin typeface="Century Gothic" panose="020B0502020202020204" pitchFamily="34" charset="0"/>
              </a:rPr>
              <a:t> </a:t>
            </a:r>
            <a:r>
              <a:rPr lang="sr-Latn-RS" sz="1700" dirty="0">
                <a:latin typeface="Century Gothic" panose="020B0502020202020204" pitchFamily="34" charset="0"/>
              </a:rPr>
              <a:t>USBR</a:t>
            </a:r>
            <a:r>
              <a:rPr lang="sr-Cyrl-RS" sz="1700" dirty="0">
                <a:latin typeface="Century Gothic" panose="020B0502020202020204" pitchFamily="34" charset="0"/>
              </a:rPr>
              <a:t> за</a:t>
            </a:r>
            <a:r>
              <a:rPr lang="sr-Latn-RS" sz="1700" dirty="0">
                <a:latin typeface="Century Gothic" panose="020B0502020202020204" pitchFamily="34" charset="0"/>
              </a:rPr>
              <a:t> </a:t>
            </a:r>
            <a:r>
              <a:rPr lang="en-US" sz="1700" dirty="0" err="1">
                <a:latin typeface="Century Gothic" panose="020B0502020202020204" pitchFamily="34" charset="0"/>
              </a:rPr>
              <a:t>базен</a:t>
            </a:r>
            <a:r>
              <a:rPr lang="en-US" sz="1700" dirty="0">
                <a:latin typeface="Century Gothic" panose="020B0502020202020204" pitchFamily="34" charset="0"/>
              </a:rPr>
              <a:t> </a:t>
            </a:r>
            <a:r>
              <a:rPr lang="sr-Cyrl-RS" sz="1700" dirty="0">
                <a:latin typeface="Century Gothic" panose="020B0502020202020204" pitchFamily="34" charset="0"/>
              </a:rPr>
              <a:t>типа </a:t>
            </a:r>
            <a:r>
              <a:rPr lang="en-US" sz="1700" dirty="0">
                <a:latin typeface="Century Gothic" panose="020B0502020202020204" pitchFamily="34" charset="0"/>
              </a:rPr>
              <a:t>III </a:t>
            </a:r>
            <a:r>
              <a:rPr lang="en-US" sz="1700" dirty="0" err="1">
                <a:latin typeface="Century Gothic" panose="020B0502020202020204" pitchFamily="34" charset="0"/>
              </a:rPr>
              <a:t>након</a:t>
            </a:r>
            <a:r>
              <a:rPr lang="en-US" sz="1700" dirty="0">
                <a:latin typeface="Century Gothic" panose="020B0502020202020204" pitchFamily="34" charset="0"/>
              </a:rPr>
              <a:t> </a:t>
            </a:r>
            <a:r>
              <a:rPr lang="en-US" sz="1700" dirty="0" err="1">
                <a:latin typeface="Century Gothic" panose="020B0502020202020204" pitchFamily="34" charset="0"/>
              </a:rPr>
              <a:t>глатког</a:t>
            </a:r>
            <a:r>
              <a:rPr lang="en-US" sz="1700" dirty="0">
                <a:latin typeface="Century Gothic" panose="020B0502020202020204" pitchFamily="34" charset="0"/>
              </a:rPr>
              <a:t> </a:t>
            </a:r>
            <a:r>
              <a:rPr lang="en-US" sz="1700" dirty="0" err="1">
                <a:latin typeface="Century Gothic" panose="020B0502020202020204" pitchFamily="34" charset="0"/>
              </a:rPr>
              <a:t>брзотока</a:t>
            </a:r>
            <a:r>
              <a:rPr lang="en-US" sz="1700" dirty="0">
                <a:latin typeface="Century Gothic" panose="020B0502020202020204" pitchFamily="34" charset="0"/>
              </a:rPr>
              <a:t> </a:t>
            </a:r>
            <a:endParaRPr lang="sr-Latn-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Умирујући базени након степенастог брзотока са средишним блоковима као додатним умиривачима енергије, још увек нису довољно истражени</a:t>
            </a: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Због своје специфичности, препоручује се да се ураде додатна, детаљна моделска испитивања</a:t>
            </a: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Треба испитати још варијанти базена, са различитим распоредом као и висином средишних блокова </a:t>
            </a:r>
          </a:p>
          <a:p>
            <a:pPr marL="285750" indent="-285750" defTabSz="685800">
              <a:lnSpc>
                <a:spcPct val="80000"/>
              </a:lnSpc>
              <a:buFont typeface="System Font Regular"/>
              <a:buChar char="→"/>
            </a:pPr>
            <a:endParaRPr lang="en-US" sz="1700" dirty="0">
              <a:latin typeface="Century Gothic" panose="020B0502020202020204" pitchFamily="34" charset="0"/>
            </a:endParaRP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r-Cyrl-RS" dirty="0"/>
          </a:p>
        </p:txBody>
      </p:sp>
      <p:sp>
        <p:nvSpPr>
          <p:cNvPr id="4" name="Slide Number Placeholder 3"/>
          <p:cNvSpPr>
            <a:spLocks noGrp="1"/>
          </p:cNvSpPr>
          <p:nvPr>
            <p:ph type="sldNum" sz="quarter" idx="5"/>
          </p:nvPr>
        </p:nvSpPr>
        <p:spPr/>
        <p:txBody>
          <a:bodyPr/>
          <a:lstStyle/>
          <a:p>
            <a:fld id="{5107C8E5-D79D-C046-9FFD-DC30FD3653B2}" type="slidenum">
              <a:t>15</a:t>
            </a:fld>
            <a:endParaRPr lang="en-US"/>
          </a:p>
        </p:txBody>
      </p:sp>
    </p:spTree>
    <p:extLst>
      <p:ext uri="{BB962C8B-B14F-4D97-AF65-F5344CB8AC3E}">
        <p14:creationId xmlns:p14="http://schemas.microsoft.com/office/powerpoint/2010/main" val="3275966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7C8E5-D79D-C046-9FFD-DC30FD3653B2}" type="slidenum">
              <a:rPr lang="en-US" smtClean="0"/>
              <a:t>16</a:t>
            </a:fld>
            <a:endParaRPr lang="en-US"/>
          </a:p>
        </p:txBody>
      </p:sp>
    </p:spTree>
    <p:extLst>
      <p:ext uri="{BB962C8B-B14F-4D97-AF65-F5344CB8AC3E}">
        <p14:creationId xmlns:p14="http://schemas.microsoft.com/office/powerpoint/2010/main" val="3764258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Cyrl-RS" sz="1200" kern="1200" dirty="0">
                <a:solidFill>
                  <a:schemeClr val="tx1"/>
                </a:solidFill>
                <a:effectLst/>
                <a:latin typeface="+mn-lt"/>
                <a:ea typeface="+mn-ea"/>
                <a:cs typeface="+mn-cs"/>
              </a:rPr>
              <a:t>Након</a:t>
            </a:r>
            <a:r>
              <a:rPr lang="sr-Cyrl-RS" sz="1200" kern="1200" baseline="0" dirty="0">
                <a:solidFill>
                  <a:schemeClr val="tx1"/>
                </a:solidFill>
                <a:effectLst/>
                <a:latin typeface="+mn-lt"/>
                <a:ea typeface="+mn-ea"/>
                <a:cs typeface="+mn-cs"/>
              </a:rPr>
              <a:t> што вас уведем у причу, у</a:t>
            </a:r>
            <a:r>
              <a:rPr lang="sr-Cyrl-RS" sz="1200" kern="1200" dirty="0">
                <a:solidFill>
                  <a:schemeClr val="tx1"/>
                </a:solidFill>
                <a:effectLst/>
                <a:latin typeface="+mn-lt"/>
                <a:ea typeface="+mn-ea"/>
                <a:cs typeface="+mn-cs"/>
              </a:rPr>
              <a:t> првом делу презентације ћу рећи нешто о коришћеној методологији и физичко</a:t>
            </a:r>
            <a:r>
              <a:rPr lang="sr-Cyrl-RS" sz="1200" kern="1200" baseline="0" dirty="0">
                <a:solidFill>
                  <a:schemeClr val="tx1"/>
                </a:solidFill>
                <a:effectLst/>
                <a:latin typeface="+mn-lt"/>
                <a:ea typeface="+mn-ea"/>
                <a:cs typeface="+mn-cs"/>
              </a:rPr>
              <a:t>м моделу</a:t>
            </a:r>
            <a:r>
              <a:rPr lang="sr-Cyrl-RS" sz="1200" kern="1200" dirty="0">
                <a:solidFill>
                  <a:schemeClr val="tx1"/>
                </a:solidFill>
                <a:effectLst/>
                <a:latin typeface="+mn-lt"/>
                <a:ea typeface="+mn-ea"/>
                <a:cs typeface="+mn-cs"/>
              </a:rPr>
              <a:t> </a:t>
            </a:r>
            <a:r>
              <a:rPr lang="sr-Cyrl-RS" sz="1200" kern="1200" baseline="0" dirty="0">
                <a:solidFill>
                  <a:schemeClr val="tx1"/>
                </a:solidFill>
                <a:effectLst/>
                <a:latin typeface="+mn-lt"/>
                <a:ea typeface="+mn-ea"/>
                <a:cs typeface="+mn-cs"/>
              </a:rPr>
              <a:t>на ком сам радила испитивања.</a:t>
            </a:r>
            <a:endParaRPr lang="sr-Cyrl-R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r-Cyrl-RS" sz="1200" kern="1200" dirty="0">
                <a:solidFill>
                  <a:schemeClr val="tx1"/>
                </a:solidFill>
                <a:effectLst/>
                <a:latin typeface="+mn-lt"/>
                <a:ea typeface="+mn-ea"/>
                <a:cs typeface="+mn-cs"/>
              </a:rPr>
              <a:t>Даље, следи приказ, анализа и примена резултата. </a:t>
            </a:r>
          </a:p>
          <a:p>
            <a:pPr marL="0" marR="0" indent="0" algn="l" defTabSz="914400" rtl="0" eaLnBrk="1" fontAlgn="auto" latinLnBrk="0" hangingPunct="1">
              <a:lnSpc>
                <a:spcPct val="100000"/>
              </a:lnSpc>
              <a:spcBef>
                <a:spcPts val="0"/>
              </a:spcBef>
              <a:spcAft>
                <a:spcPts val="0"/>
              </a:spcAft>
              <a:buClrTx/>
              <a:buSzTx/>
              <a:buFontTx/>
              <a:buNone/>
              <a:tabLst/>
              <a:defRPr/>
            </a:pPr>
            <a:r>
              <a:rPr lang="sr-Cyrl-RS" sz="1200" kern="1200" dirty="0">
                <a:solidFill>
                  <a:schemeClr val="tx1"/>
                </a:solidFill>
                <a:effectLst/>
                <a:latin typeface="+mn-lt"/>
                <a:ea typeface="+mn-ea"/>
                <a:cs typeface="+mn-cs"/>
              </a:rPr>
              <a:t>Уз постојећу литературу и на основу мерења на експерименталној инсталацији, дате су препоруке за одређивање димензија и положаја средишних блокова, као и за одређивање дужине умирујућег базена након степенастог брзотока. </a:t>
            </a:r>
          </a:p>
          <a:p>
            <a:pPr marL="0" marR="0" indent="0" algn="l" defTabSz="914400" rtl="0" eaLnBrk="1" fontAlgn="auto" latinLnBrk="0" hangingPunct="1">
              <a:lnSpc>
                <a:spcPct val="100000"/>
              </a:lnSpc>
              <a:spcBef>
                <a:spcPts val="0"/>
              </a:spcBef>
              <a:spcAft>
                <a:spcPts val="0"/>
              </a:spcAft>
              <a:buClrTx/>
              <a:buSzTx/>
              <a:buFontTx/>
              <a:buNone/>
              <a:tabLst/>
              <a:defRPr/>
            </a:pPr>
            <a:r>
              <a:rPr lang="sr-Cyrl-RS" sz="1200" kern="1200" dirty="0">
                <a:solidFill>
                  <a:schemeClr val="tx1"/>
                </a:solidFill>
                <a:effectLst/>
                <a:latin typeface="+mn-lt"/>
                <a:ea typeface="+mn-ea"/>
                <a:cs typeface="+mn-cs"/>
              </a:rPr>
              <a:t>Резултати ове анализе су примењени за димензионисање умирујућег базена бране </a:t>
            </a:r>
            <a:r>
              <a:rPr lang="sr-Cyrl-CS" sz="1200" kern="1200" dirty="0">
                <a:solidFill>
                  <a:schemeClr val="tx1"/>
                </a:solidFill>
                <a:effectLst/>
                <a:latin typeface="+mn-lt"/>
                <a:ea typeface="+mn-ea"/>
                <a:cs typeface="+mn-cs"/>
              </a:rPr>
              <a:t>„</a:t>
            </a:r>
            <a:r>
              <a:rPr lang="sr-Cyrl-RS" sz="1200" kern="1200" dirty="0">
                <a:solidFill>
                  <a:schemeClr val="tx1"/>
                </a:solidFill>
                <a:effectLst/>
                <a:latin typeface="+mn-lt"/>
                <a:ea typeface="+mn-ea"/>
                <a:cs typeface="+mn-cs"/>
              </a:rPr>
              <a:t>Лопатница</a:t>
            </a:r>
            <a:r>
              <a:rPr lang="sr-Cyrl-C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sr-Cyrl-RS" sz="1200" kern="1200" dirty="0">
                <a:solidFill>
                  <a:schemeClr val="tx1"/>
                </a:solidFill>
                <a:effectLst/>
                <a:latin typeface="+mn-lt"/>
                <a:ea typeface="+mn-ea"/>
                <a:cs typeface="+mn-cs"/>
              </a:rPr>
              <a:t>На крају рада је изведен закључак и дати су предлози за даља истраживања.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107C8E5-D79D-C046-9FFD-DC30FD3653B2}" type="slidenum">
              <a:rPr lang="en-US" smtClean="0"/>
              <a:t>2</a:t>
            </a:fld>
            <a:endParaRPr lang="en-US"/>
          </a:p>
        </p:txBody>
      </p:sp>
    </p:spTree>
    <p:extLst>
      <p:ext uri="{BB962C8B-B14F-4D97-AF65-F5344CB8AC3E}">
        <p14:creationId xmlns:p14="http://schemas.microsoft.com/office/powerpoint/2010/main" val="4148868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Cyrl-RS" sz="1200" kern="1200" dirty="0" smtClean="0">
                <a:solidFill>
                  <a:schemeClr val="tx1"/>
                </a:solidFill>
                <a:effectLst/>
                <a:latin typeface="+mn-lt"/>
                <a:ea typeface="+mn-ea"/>
                <a:cs typeface="+mn-cs"/>
              </a:rPr>
              <a:t>Сви</a:t>
            </a:r>
            <a:r>
              <a:rPr lang="sr-Cyrl-RS" sz="1200" kern="1200" baseline="0" dirty="0" smtClean="0">
                <a:solidFill>
                  <a:schemeClr val="tx1"/>
                </a:solidFill>
                <a:effectLst/>
                <a:latin typeface="+mn-lt"/>
                <a:ea typeface="+mn-ea"/>
                <a:cs typeface="+mn-cs"/>
              </a:rPr>
              <a:t> смо некад видели брану. Иза ње се формира језеро и, осим што лепо изгледа, оно има више намена. Поред производње електричне енергије и водоснабдевања, једна од тих намена је и </a:t>
            </a:r>
            <a:r>
              <a:rPr lang="sr-Cyrl-RS" sz="1200" kern="1200" baseline="0" smtClean="0">
                <a:solidFill>
                  <a:schemeClr val="tx1"/>
                </a:solidFill>
                <a:effectLst/>
                <a:latin typeface="+mn-lt"/>
                <a:ea typeface="+mn-ea"/>
                <a:cs typeface="+mn-cs"/>
              </a:rPr>
              <a:t>прихватање поплавног </a:t>
            </a:r>
            <a:r>
              <a:rPr lang="sr-Cyrl-RS" sz="1200" kern="1200" baseline="0" dirty="0" smtClean="0">
                <a:solidFill>
                  <a:schemeClr val="tx1"/>
                </a:solidFill>
                <a:effectLst/>
                <a:latin typeface="+mn-lt"/>
                <a:ea typeface="+mn-ea"/>
                <a:cs typeface="+mn-cs"/>
              </a:rPr>
              <a:t>таласа. Међутим, дешава се да падне велика количина кише или се снег са планина брзо отопи, а језеро није довољно велико да прими сву ту воду. Задатак нас хидраша је да смислимо решење да се тај вишак воде безбедно и контролисано спроведе у низводно корито реке.</a:t>
            </a:r>
          </a:p>
        </p:txBody>
      </p:sp>
      <p:sp>
        <p:nvSpPr>
          <p:cNvPr id="4" name="Slide Number Placeholder 3"/>
          <p:cNvSpPr>
            <a:spLocks noGrp="1"/>
          </p:cNvSpPr>
          <p:nvPr>
            <p:ph type="sldNum" sz="quarter" idx="10"/>
          </p:nvPr>
        </p:nvSpPr>
        <p:spPr/>
        <p:txBody>
          <a:bodyPr/>
          <a:lstStyle/>
          <a:p>
            <a:fld id="{5107C8E5-D79D-C046-9FFD-DC30FD3653B2}" type="slidenum">
              <a:rPr lang="en-US" smtClean="0"/>
              <a:t>3</a:t>
            </a:fld>
            <a:endParaRPr lang="en-US"/>
          </a:p>
        </p:txBody>
      </p:sp>
    </p:spTree>
    <p:extLst>
      <p:ext uri="{BB962C8B-B14F-4D97-AF65-F5344CB8AC3E}">
        <p14:creationId xmlns:p14="http://schemas.microsoft.com/office/powerpoint/2010/main" val="5708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Cyrl-RS" sz="1200" kern="1200" dirty="0" smtClean="0">
                <a:solidFill>
                  <a:schemeClr val="tx1"/>
                </a:solidFill>
                <a:effectLst/>
                <a:latin typeface="+mn-lt"/>
                <a:ea typeface="+mn-ea"/>
                <a:cs typeface="+mn-cs"/>
              </a:rPr>
              <a:t>Један </a:t>
            </a:r>
            <a:r>
              <a:rPr lang="sr-Cyrl-RS" sz="1200" kern="1200" dirty="0">
                <a:solidFill>
                  <a:schemeClr val="tx1"/>
                </a:solidFill>
                <a:effectLst/>
                <a:latin typeface="+mn-lt"/>
                <a:ea typeface="+mn-ea"/>
                <a:cs typeface="+mn-cs"/>
              </a:rPr>
              <a:t>од типова брана</a:t>
            </a:r>
            <a:r>
              <a:rPr lang="sr-Cyrl-RS" sz="1200" kern="1200" baseline="0" dirty="0">
                <a:solidFill>
                  <a:schemeClr val="tx1"/>
                </a:solidFill>
                <a:effectLst/>
                <a:latin typeface="+mn-lt"/>
                <a:ea typeface="+mn-ea"/>
                <a:cs typeface="+mn-cs"/>
              </a:rPr>
              <a:t> су г</a:t>
            </a:r>
            <a:r>
              <a:rPr lang="en-US" sz="1200" kern="1200" dirty="0" err="1">
                <a:solidFill>
                  <a:schemeClr val="tx1"/>
                </a:solidFill>
                <a:effectLst/>
                <a:latin typeface="+mn-lt"/>
                <a:ea typeface="+mn-ea"/>
                <a:cs typeface="+mn-cs"/>
              </a:rPr>
              <a:t>равитационе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бетонске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бране</a:t>
            </a:r>
            <a:r>
              <a:rPr lang="sr-Cyrl-RS" sz="1200" kern="1200" baseline="0" dirty="0">
                <a:solidFill>
                  <a:schemeClr val="tx1"/>
                </a:solidFill>
                <a:effectLst/>
                <a:latin typeface="+mn-lt"/>
                <a:ea typeface="+mn-ea"/>
                <a:cs typeface="+mn-cs"/>
              </a:rPr>
              <a:t> које </a:t>
            </a:r>
            <a:r>
              <a:rPr lang="en-US" sz="1200" kern="1200" dirty="0" err="1">
                <a:solidFill>
                  <a:schemeClr val="tx1"/>
                </a:solidFill>
                <a:effectLst/>
                <a:latin typeface="+mn-lt"/>
                <a:ea typeface="+mn-ea"/>
                <a:cs typeface="+mn-cs"/>
              </a:rPr>
              <a:t>се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све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чешће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праве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од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ваљаног</a:t>
            </a:r>
            <a:r>
              <a:rPr lang="sr-Latn-R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бетона</a:t>
            </a:r>
            <a:r>
              <a:rPr lang="sr-Cyrl-RS" sz="1200" kern="1200" dirty="0">
                <a:solidFill>
                  <a:schemeClr val="tx1"/>
                </a:solidFill>
                <a:effectLst/>
                <a:latin typeface="+mn-lt"/>
                <a:ea typeface="+mn-ea"/>
                <a:cs typeface="+mn-cs"/>
              </a:rPr>
              <a:t>. Овај бетон</a:t>
            </a:r>
            <a:r>
              <a:rPr lang="sr-Cyrl-RS" sz="1200" kern="1200" baseline="0" dirty="0">
                <a:solidFill>
                  <a:schemeClr val="tx1"/>
                </a:solidFill>
                <a:effectLst/>
                <a:latin typeface="+mn-lt"/>
                <a:ea typeface="+mn-ea"/>
                <a:cs typeface="+mn-cs"/>
              </a:rPr>
              <a:t> је </a:t>
            </a:r>
            <a:r>
              <a:rPr lang="en-US" sz="1200" kern="1200" dirty="0" err="1">
                <a:solidFill>
                  <a:schemeClr val="tx1"/>
                </a:solidFill>
                <a:effectLst/>
                <a:latin typeface="+mn-lt"/>
                <a:ea typeface="+mn-ea"/>
                <a:cs typeface="+mn-cs"/>
              </a:rPr>
              <a:t>врло</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круте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конзистенције</a:t>
            </a:r>
            <a:r>
              <a:rPr lang="en-US" sz="1200" kern="1200" dirty="0">
                <a:solidFill>
                  <a:schemeClr val="tx1"/>
                </a:solidFill>
                <a:effectLst/>
                <a:latin typeface="+mn-lt"/>
                <a:ea typeface="+mn-ea"/>
                <a:cs typeface="+mn-cs"/>
              </a:rPr>
              <a:t> и </a:t>
            </a:r>
            <a:r>
              <a:rPr lang="en-US" sz="1200" kern="1200" dirty="0" err="1">
                <a:solidFill>
                  <a:schemeClr val="tx1"/>
                </a:solidFill>
                <a:effectLst/>
                <a:latin typeface="+mn-lt"/>
                <a:ea typeface="+mn-ea"/>
                <a:cs typeface="+mn-cs"/>
              </a:rPr>
              <a:t>транспортује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разастире</a:t>
            </a:r>
            <a:r>
              <a:rPr lang="en-US" sz="1200" kern="1200" dirty="0">
                <a:solidFill>
                  <a:schemeClr val="tx1"/>
                </a:solidFill>
                <a:effectLst/>
                <a:latin typeface="+mn-lt"/>
                <a:ea typeface="+mn-ea"/>
                <a:cs typeface="+mn-cs"/>
              </a:rPr>
              <a:t> и </a:t>
            </a:r>
            <a:r>
              <a:rPr lang="en-US" sz="1200" kern="1200" dirty="0" err="1">
                <a:solidFill>
                  <a:schemeClr val="tx1"/>
                </a:solidFill>
                <a:effectLst/>
                <a:latin typeface="+mn-lt"/>
                <a:ea typeface="+mn-ea"/>
                <a:cs typeface="+mn-cs"/>
              </a:rPr>
              <a:t>збија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механизацијом</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за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насуте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бране</a:t>
            </a:r>
            <a:r>
              <a:rPr lang="en-US" sz="1200" kern="1200" dirty="0">
                <a:solidFill>
                  <a:schemeClr val="tx1"/>
                </a:solidFill>
                <a:effectLst/>
                <a:latin typeface="+mn-lt"/>
                <a:ea typeface="+mn-ea"/>
                <a:cs typeface="+mn-cs"/>
              </a:rPr>
              <a:t>. </a:t>
            </a:r>
            <a:r>
              <a:rPr lang="sr-Cyrl-RS" sz="1200" kern="1200" dirty="0">
                <a:solidFill>
                  <a:schemeClr val="tx1"/>
                </a:solidFill>
                <a:effectLst/>
                <a:latin typeface="+mn-lt"/>
                <a:ea typeface="+mn-ea"/>
                <a:cs typeface="+mn-cs"/>
              </a:rPr>
              <a:t>На</a:t>
            </a:r>
            <a:r>
              <a:rPr lang="sr-Cyrl-RS" sz="1200" kern="1200" baseline="0" dirty="0">
                <a:solidFill>
                  <a:schemeClr val="tx1"/>
                </a:solidFill>
                <a:effectLst/>
                <a:latin typeface="+mn-lt"/>
                <a:ea typeface="+mn-ea"/>
                <a:cs typeface="+mn-cs"/>
              </a:rPr>
              <a:t> сликама је приказано:</a:t>
            </a:r>
            <a:endParaRPr lang="sr-Latn-RS" sz="1200" kern="1200" dirty="0">
              <a:solidFill>
                <a:schemeClr val="tx1"/>
              </a:solidFill>
              <a:effectLst/>
              <a:latin typeface="+mn-lt"/>
              <a:ea typeface="+mn-ea"/>
              <a:cs typeface="+mn-cs"/>
            </a:endParaRPr>
          </a:p>
          <a:p>
            <a:r>
              <a:rPr lang="sr-Cyrl-RS" sz="1200" kern="1200" dirty="0">
                <a:solidFill>
                  <a:schemeClr val="tx1"/>
                </a:solidFill>
                <a:effectLst/>
                <a:latin typeface="+mn-lt"/>
                <a:ea typeface="+mn-ea"/>
                <a:cs typeface="+mn-cs"/>
              </a:rPr>
              <a:t>У</a:t>
            </a:r>
            <a:r>
              <a:rPr lang="en-US" sz="1200" kern="1200" dirty="0" err="1">
                <a:solidFill>
                  <a:schemeClr val="tx1"/>
                </a:solidFill>
                <a:effectLst/>
                <a:latin typeface="+mn-lt"/>
                <a:ea typeface="+mn-ea"/>
                <a:cs typeface="+mn-cs"/>
              </a:rPr>
              <a:t>грађује</a:t>
            </a:r>
            <a:r>
              <a:rPr lang="en-US" sz="1200" kern="1200" dirty="0">
                <a:solidFill>
                  <a:schemeClr val="tx1"/>
                </a:solidFill>
                <a:effectLst/>
                <a:latin typeface="+mn-lt"/>
                <a:ea typeface="+mn-ea"/>
                <a:cs typeface="+mn-cs"/>
              </a:rPr>
              <a:t> </a:t>
            </a:r>
            <a:r>
              <a:rPr lang="sr-Cyrl-RS" sz="1200" kern="1200" dirty="0">
                <a:solidFill>
                  <a:schemeClr val="tx1"/>
                </a:solidFill>
                <a:effectLst/>
                <a:latin typeface="+mn-lt"/>
                <a:ea typeface="+mn-ea"/>
                <a:cs typeface="+mn-cs"/>
              </a:rPr>
              <a:t>се </a:t>
            </a:r>
            <a:r>
              <a:rPr lang="en-US" sz="1200" kern="1200" dirty="0">
                <a:solidFill>
                  <a:schemeClr val="tx1"/>
                </a:solidFill>
                <a:effectLst/>
                <a:latin typeface="+mn-lt"/>
                <a:ea typeface="+mn-ea"/>
                <a:cs typeface="+mn-cs"/>
              </a:rPr>
              <a:t>у </a:t>
            </a:r>
            <a:r>
              <a:rPr lang="en-US" sz="1200" kern="1200" dirty="0" err="1">
                <a:solidFill>
                  <a:schemeClr val="tx1"/>
                </a:solidFill>
                <a:effectLst/>
                <a:latin typeface="+mn-lt"/>
                <a:ea typeface="+mn-ea"/>
                <a:cs typeface="+mn-cs"/>
              </a:rPr>
              <a:t>релативно</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танким</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хоризонталним</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слојевима</a:t>
            </a:r>
            <a:r>
              <a:rPr lang="en-US" sz="1200" kern="1200" dirty="0">
                <a:solidFill>
                  <a:schemeClr val="tx1"/>
                </a:solidFill>
                <a:effectLst/>
                <a:latin typeface="+mn-lt"/>
                <a:ea typeface="+mn-ea"/>
                <a:cs typeface="+mn-cs"/>
              </a:rPr>
              <a:t> и </a:t>
            </a:r>
            <a:r>
              <a:rPr lang="en-US" sz="1200" kern="1200" dirty="0" err="1">
                <a:solidFill>
                  <a:schemeClr val="tx1"/>
                </a:solidFill>
                <a:effectLst/>
                <a:latin typeface="+mn-lt"/>
                <a:ea typeface="+mn-ea"/>
                <a:cs typeface="+mn-cs"/>
              </a:rPr>
              <a:t>зато</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је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код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оваквих</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решења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степенасти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брзоток</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постао</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стандардни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објекат</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за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евакуацију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великих</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вода</a:t>
            </a:r>
            <a:endParaRPr lang="sr-Cyrl-R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r-Cyrl-RS" sz="1200" kern="1200" dirty="0">
                <a:solidFill>
                  <a:schemeClr val="tx1"/>
                </a:solidFill>
                <a:effectLst/>
                <a:latin typeface="+mn-lt"/>
                <a:ea typeface="+mn-ea"/>
                <a:cs typeface="+mn-cs"/>
              </a:rPr>
              <a:t>Млаз у бурном режиму течења, након брзотока, улази у умирујући базен (слапиште) који је најчешће коришћени тип умиривача енергије. </a:t>
            </a:r>
          </a:p>
          <a:p>
            <a:pPr marL="0" marR="0" indent="0" algn="l" defTabSz="914400" rtl="0" eaLnBrk="1" fontAlgn="auto" latinLnBrk="0" hangingPunct="1">
              <a:lnSpc>
                <a:spcPct val="100000"/>
              </a:lnSpc>
              <a:spcBef>
                <a:spcPts val="0"/>
              </a:spcBef>
              <a:spcAft>
                <a:spcPts val="0"/>
              </a:spcAft>
              <a:buClrTx/>
              <a:buSzTx/>
              <a:buFontTx/>
              <a:buNone/>
              <a:tabLst/>
              <a:defRPr/>
            </a:pPr>
            <a:r>
              <a:rPr lang="sr-Cyrl-RS" sz="1200" kern="1200" dirty="0">
                <a:solidFill>
                  <a:schemeClr val="tx1"/>
                </a:solidFill>
                <a:effectLst/>
                <a:latin typeface="+mn-lt"/>
                <a:ea typeface="+mn-ea"/>
                <a:cs typeface="+mn-cs"/>
              </a:rPr>
              <a:t>Да би умирујући базен вршио своју улогу, неопходно је да се вртложни ваљак хидрауличког скока формира унутар базена за рачунски проток и за све мање протоке. </a:t>
            </a:r>
          </a:p>
          <a:p>
            <a:pPr marL="0" marR="0" indent="0" algn="l" defTabSz="914400" rtl="0" eaLnBrk="1" fontAlgn="auto" latinLnBrk="0" hangingPunct="1">
              <a:lnSpc>
                <a:spcPct val="100000"/>
              </a:lnSpc>
              <a:spcBef>
                <a:spcPts val="0"/>
              </a:spcBef>
              <a:spcAft>
                <a:spcPts val="0"/>
              </a:spcAft>
              <a:buClrTx/>
              <a:buSzTx/>
              <a:buFontTx/>
              <a:buNone/>
              <a:tabLst/>
              <a:defRPr/>
            </a:pPr>
            <a:r>
              <a:rPr lang="sr-Cyrl-RS" sz="1200" kern="1200" dirty="0">
                <a:solidFill>
                  <a:schemeClr val="tx1"/>
                </a:solidFill>
                <a:effectLst/>
                <a:latin typeface="+mn-lt"/>
                <a:ea typeface="+mn-ea"/>
                <a:cs typeface="+mn-cs"/>
              </a:rPr>
              <a:t>На тај начин, вода се безбедно спроводи низводно од бране уз минимални ризик од ерозије корита реке.</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Блокови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служе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за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стабилизацију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хидрауличког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скока</a:t>
            </a:r>
            <a:r>
              <a:rPr lang="en-US" sz="1200" kern="1200" dirty="0">
                <a:solidFill>
                  <a:schemeClr val="tx1"/>
                </a:solidFill>
                <a:effectLst/>
                <a:latin typeface="+mn-lt"/>
                <a:ea typeface="+mn-ea"/>
                <a:cs typeface="+mn-cs"/>
              </a:rPr>
              <a:t> у </a:t>
            </a:r>
            <a:r>
              <a:rPr lang="en-US" sz="1200" kern="1200" dirty="0" err="1">
                <a:solidFill>
                  <a:schemeClr val="tx1"/>
                </a:solidFill>
                <a:effectLst/>
                <a:latin typeface="+mn-lt"/>
                <a:ea typeface="+mn-ea"/>
                <a:cs typeface="+mn-cs"/>
              </a:rPr>
              <a:t>базену</a:t>
            </a:r>
            <a:r>
              <a:rPr lang="en-US" sz="1200" kern="1200" dirty="0">
                <a:solidFill>
                  <a:schemeClr val="tx1"/>
                </a:solidFill>
                <a:effectLst/>
                <a:latin typeface="+mn-lt"/>
                <a:ea typeface="+mn-ea"/>
                <a:cs typeface="+mn-cs"/>
              </a:rPr>
              <a:t>, а </a:t>
            </a:r>
            <a:r>
              <a:rPr lang="en-US" sz="1200" kern="1200" dirty="0" err="1">
                <a:solidFill>
                  <a:schemeClr val="tx1"/>
                </a:solidFill>
                <a:effectLst/>
                <a:latin typeface="+mn-lt"/>
                <a:ea typeface="+mn-ea"/>
                <a:cs typeface="+mn-cs"/>
              </a:rPr>
              <a:t>сила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која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делује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на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контуру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блока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омогућава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скок</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мањом</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спрегнутом</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дубином</a:t>
            </a:r>
            <a:r>
              <a:rPr lang="en-US" sz="1200" kern="1200" dirty="0">
                <a:solidFill>
                  <a:schemeClr val="tx1"/>
                </a:solidFill>
                <a:effectLst/>
                <a:latin typeface="+mn-lt"/>
                <a:ea typeface="+mn-ea"/>
                <a:cs typeface="+mn-cs"/>
              </a:rPr>
              <a:t> у </a:t>
            </a:r>
            <a:r>
              <a:rPr lang="en-US" sz="1200" kern="1200" dirty="0" err="1">
                <a:solidFill>
                  <a:schemeClr val="tx1"/>
                </a:solidFill>
                <a:effectLst/>
                <a:latin typeface="+mn-lt"/>
                <a:ea typeface="+mn-ea"/>
                <a:cs typeface="+mn-cs"/>
              </a:rPr>
              <a:t>односу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на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базен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без</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блокова</a:t>
            </a:r>
            <a:r>
              <a:rPr lang="en-US" sz="1200" kern="1200" dirty="0">
                <a:solidFill>
                  <a:schemeClr val="tx1"/>
                </a:solidFill>
                <a:effectLst/>
                <a:latin typeface="+mn-lt"/>
                <a:ea typeface="+mn-ea"/>
                <a:cs typeface="+mn-cs"/>
              </a:rPr>
              <a:t>. </a:t>
            </a:r>
            <a:endParaRPr lang="sr-Cyrl-R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Међутим</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искуства на постојећим објектима и моделима указују на потребу да се димензије и положај средишних блокова битно измене у односу на базене након брзотока са глатким дном.</a:t>
            </a:r>
            <a:endParaRPr lang="en-US" dirty="0"/>
          </a:p>
        </p:txBody>
      </p:sp>
      <p:sp>
        <p:nvSpPr>
          <p:cNvPr id="4" name="Slide Number Placeholder 3"/>
          <p:cNvSpPr>
            <a:spLocks noGrp="1"/>
          </p:cNvSpPr>
          <p:nvPr>
            <p:ph type="sldNum" sz="quarter" idx="5"/>
          </p:nvPr>
        </p:nvSpPr>
        <p:spPr/>
        <p:txBody>
          <a:bodyPr/>
          <a:lstStyle/>
          <a:p>
            <a:fld id="{5107C8E5-D79D-C046-9FFD-DC30FD3653B2}" type="slidenum">
              <a:t>4</a:t>
            </a:fld>
            <a:endParaRPr lang="en-US"/>
          </a:p>
        </p:txBody>
      </p:sp>
    </p:spTree>
    <p:extLst>
      <p:ext uri="{BB962C8B-B14F-4D97-AF65-F5344CB8AC3E}">
        <p14:creationId xmlns:p14="http://schemas.microsoft.com/office/powerpoint/2010/main" val="574415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У </a:t>
            </a:r>
            <a:r>
              <a:rPr lang="en-US" sz="1200" kern="1200" dirty="0" err="1">
                <a:solidFill>
                  <a:schemeClr val="tx1"/>
                </a:solidFill>
                <a:effectLst/>
                <a:latin typeface="+mn-lt"/>
                <a:ea typeface="+mn-ea"/>
                <a:cs typeface="+mn-cs"/>
              </a:rPr>
              <a:t>оквиру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мастер</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рада</a:t>
            </a:r>
            <a:r>
              <a:rPr lang="sr-Cyrl-RS" sz="1200" kern="1200" dirty="0">
                <a:solidFill>
                  <a:schemeClr val="tx1"/>
                </a:solidFill>
                <a:effectLst/>
                <a:latin typeface="+mn-lt"/>
                <a:ea typeface="+mn-ea"/>
                <a:cs typeface="+mn-cs"/>
              </a:rPr>
              <a:t>,ова методологија</a:t>
            </a:r>
            <a:r>
              <a:rPr lang="sr-Cyrl-RS" sz="1200" kern="1200" baseline="0" dirty="0">
                <a:solidFill>
                  <a:schemeClr val="tx1"/>
                </a:solidFill>
                <a:effectLst/>
                <a:latin typeface="+mn-lt"/>
                <a:ea typeface="+mn-ea"/>
                <a:cs typeface="+mn-cs"/>
              </a:rPr>
              <a:t> је примењена </a:t>
            </a:r>
            <a:r>
              <a:rPr lang="sr-Cyrl-RS" sz="1200" kern="1200" dirty="0">
                <a:solidFill>
                  <a:schemeClr val="tx1"/>
                </a:solidFill>
                <a:effectLst/>
                <a:latin typeface="+mn-lt"/>
                <a:ea typeface="+mn-ea"/>
                <a:cs typeface="+mn-cs"/>
              </a:rPr>
              <a:t>приликом</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испитивања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на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експерименталној</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инсталацији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умирујућег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базена</a:t>
            </a:r>
            <a:r>
              <a:rPr lang="en-US" sz="1200" kern="1200" dirty="0">
                <a:solidFill>
                  <a:schemeClr val="tx1"/>
                </a:solidFill>
                <a:effectLst/>
                <a:latin typeface="+mn-lt"/>
                <a:ea typeface="+mn-ea"/>
                <a:cs typeface="+mn-cs"/>
              </a:rPr>
              <a:t> у </a:t>
            </a:r>
            <a:r>
              <a:rPr lang="en-US" sz="1200" kern="1200" dirty="0" err="1">
                <a:solidFill>
                  <a:schemeClr val="tx1"/>
                </a:solidFill>
                <a:effectLst/>
                <a:latin typeface="+mn-lt"/>
                <a:ea typeface="+mn-ea"/>
                <a:cs typeface="+mn-cs"/>
              </a:rPr>
              <a:t>Хидрауличкој</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лабораторији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Института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за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Хидротехнику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Грађевинског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Факултета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Универзитета</a:t>
            </a:r>
            <a:r>
              <a:rPr lang="en-US" sz="1200" kern="1200" dirty="0">
                <a:solidFill>
                  <a:schemeClr val="tx1"/>
                </a:solidFill>
                <a:effectLst/>
                <a:latin typeface="+mn-lt"/>
                <a:ea typeface="+mn-ea"/>
                <a:cs typeface="+mn-cs"/>
              </a:rPr>
              <a:t> у </a:t>
            </a:r>
            <a:r>
              <a:rPr lang="en-US" sz="1200" kern="1200" dirty="0" err="1">
                <a:solidFill>
                  <a:schemeClr val="tx1"/>
                </a:solidFill>
                <a:effectLst/>
                <a:latin typeface="+mn-lt"/>
                <a:ea typeface="+mn-ea"/>
                <a:cs typeface="+mn-cs"/>
              </a:rPr>
              <a:t>Београду</a:t>
            </a:r>
            <a:endParaRPr lang="en-US" dirty="0"/>
          </a:p>
        </p:txBody>
      </p:sp>
      <p:sp>
        <p:nvSpPr>
          <p:cNvPr id="4" name="Slide Number Placeholder 3"/>
          <p:cNvSpPr>
            <a:spLocks noGrp="1"/>
          </p:cNvSpPr>
          <p:nvPr>
            <p:ph type="sldNum" sz="quarter" idx="5"/>
          </p:nvPr>
        </p:nvSpPr>
        <p:spPr/>
        <p:txBody>
          <a:bodyPr/>
          <a:lstStyle/>
          <a:p>
            <a:fld id="{5107C8E5-D79D-C046-9FFD-DC30FD3653B2}" type="slidenum">
              <a:t>5</a:t>
            </a:fld>
            <a:endParaRPr lang="en-US"/>
          </a:p>
        </p:txBody>
      </p:sp>
    </p:spTree>
    <p:extLst>
      <p:ext uri="{BB962C8B-B14F-4D97-AF65-F5344CB8AC3E}">
        <p14:creationId xmlns:p14="http://schemas.microsoft.com/office/powerpoint/2010/main" val="1191997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Технике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обраде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фотографије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представљају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релативно</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нов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приступ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при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анализи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положаја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слободне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површине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воде</a:t>
            </a:r>
            <a:r>
              <a:rPr lang="en-US" sz="1200" kern="1200" dirty="0">
                <a:solidFill>
                  <a:schemeClr val="tx1"/>
                </a:solidFill>
                <a:effectLst/>
                <a:latin typeface="+mn-lt"/>
                <a:ea typeface="+mn-ea"/>
                <a:cs typeface="+mn-cs"/>
              </a:rPr>
              <a:t>. У </a:t>
            </a:r>
            <a:r>
              <a:rPr lang="en-US" sz="1200" kern="1200" dirty="0" err="1">
                <a:solidFill>
                  <a:schemeClr val="tx1"/>
                </a:solidFill>
                <a:effectLst/>
                <a:latin typeface="+mn-lt"/>
                <a:ea typeface="+mn-ea"/>
                <a:cs typeface="+mn-cs"/>
              </a:rPr>
              <a:t>оквиру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мастер</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рада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коришћена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је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метода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развијена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на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Грађевинском</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факултету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Универзитета</a:t>
            </a:r>
            <a:r>
              <a:rPr lang="en-US" sz="1200" kern="1200" dirty="0">
                <a:solidFill>
                  <a:schemeClr val="tx1"/>
                </a:solidFill>
                <a:effectLst/>
                <a:latin typeface="+mn-lt"/>
                <a:ea typeface="+mn-ea"/>
                <a:cs typeface="+mn-cs"/>
              </a:rPr>
              <a:t> у </a:t>
            </a:r>
            <a:r>
              <a:rPr lang="en-US" sz="1200" kern="1200" dirty="0" err="1">
                <a:solidFill>
                  <a:schemeClr val="tx1"/>
                </a:solidFill>
                <a:effectLst/>
                <a:latin typeface="+mn-lt"/>
                <a:ea typeface="+mn-ea"/>
                <a:cs typeface="+mn-cs"/>
              </a:rPr>
              <a:t>Београду</a:t>
            </a:r>
            <a:r>
              <a:rPr lang="en-US" sz="1200" kern="1200" dirty="0">
                <a:solidFill>
                  <a:schemeClr val="tx1"/>
                </a:solidFill>
                <a:effectLst/>
                <a:latin typeface="+mn-lt"/>
                <a:ea typeface="+mn-ea"/>
                <a:cs typeface="+mn-cs"/>
              </a:rPr>
              <a:t>. </a:t>
            </a:r>
            <a:endParaRPr lang="sr-Cyrl-R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Линија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нивоа</a:t>
            </a:r>
            <a:r>
              <a:rPr lang="en-US" sz="1200" kern="1200" dirty="0">
                <a:solidFill>
                  <a:schemeClr val="tx1"/>
                </a:solidFill>
                <a:effectLst/>
                <a:latin typeface="+mn-lt"/>
                <a:ea typeface="+mn-ea"/>
                <a:cs typeface="+mn-cs"/>
              </a:rPr>
              <a:t> у </a:t>
            </a:r>
            <a:r>
              <a:rPr lang="en-US" sz="1200" kern="1200" dirty="0" err="1">
                <a:solidFill>
                  <a:schemeClr val="tx1"/>
                </a:solidFill>
                <a:effectLst/>
                <a:latin typeface="+mn-lt"/>
                <a:ea typeface="+mn-ea"/>
                <a:cs typeface="+mn-cs"/>
              </a:rPr>
              <a:t>умирујућем</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базену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модела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на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коме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вршена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испитивања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је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снимана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камером</a:t>
            </a:r>
            <a:r>
              <a:rPr lang="en-US" sz="1200" kern="1200" dirty="0">
                <a:solidFill>
                  <a:schemeClr val="tx1"/>
                </a:solidFill>
                <a:effectLst/>
                <a:latin typeface="+mn-lt"/>
                <a:ea typeface="+mn-ea"/>
                <a:cs typeface="+mn-cs"/>
              </a:rPr>
              <a:t>, и </a:t>
            </a:r>
            <a:r>
              <a:rPr lang="en-US" sz="1200" kern="1200" dirty="0" err="1">
                <a:solidFill>
                  <a:schemeClr val="tx1"/>
                </a:solidFill>
                <a:effectLst/>
                <a:latin typeface="+mn-lt"/>
                <a:ea typeface="+mn-ea"/>
                <a:cs typeface="+mn-cs"/>
              </a:rPr>
              <a:t>добијена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уз</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помоћ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рачунарске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обраде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фотографије</a:t>
            </a:r>
            <a:r>
              <a:rPr lang="en-US" sz="1200" kern="1200" dirty="0">
                <a:solidFill>
                  <a:schemeClr val="tx1"/>
                </a:solidFill>
                <a:effectLst/>
                <a:latin typeface="+mn-lt"/>
                <a:ea typeface="+mn-ea"/>
                <a:cs typeface="+mn-cs"/>
              </a:rPr>
              <a:t>. </a:t>
            </a:r>
            <a:endParaRPr lang="sr-Cyrl-R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r-Cyrl-RS" sz="1200" dirty="0">
                <a:latin typeface="Century Gothic" panose="020B0502020202020204" pitchFamily="34" charset="0"/>
              </a:rPr>
              <a:t>ПРИМЕНА МЕТОДЕ НА МОДЕЛСКИМ ИСПИТИВАЊИМА УМИРУЈУЋИХ БАЗЕН</a:t>
            </a:r>
            <a:r>
              <a:rPr lang="en-US" sz="1200" dirty="0">
                <a:latin typeface="Century Gothic" panose="020B0502020202020204" pitchFamily="34" charset="0"/>
              </a:rPr>
              <a:t>A </a:t>
            </a:r>
            <a:r>
              <a:rPr lang="sr-Cyrl-RS" sz="1200" dirty="0">
                <a:latin typeface="Century Gothic" panose="020B0502020202020204" pitchFamily="34" charset="0"/>
              </a:rPr>
              <a:t>СТЕПЕНАСТИХ БРЗОТОКА</a:t>
            </a:r>
            <a:r>
              <a:rPr lang="en-US" sz="1200" dirty="0">
                <a:latin typeface="Century Gothic" panose="020B0502020202020204" pitchFamily="34" charset="0"/>
              </a:rPr>
              <a:t> </a:t>
            </a:r>
            <a:endParaRPr lang="sr-Cyrl-R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r-Cyrl-RS" sz="1200" kern="1200" dirty="0">
                <a:solidFill>
                  <a:schemeClr val="tx1"/>
                </a:solidFill>
                <a:effectLst/>
                <a:latin typeface="+mn-lt"/>
                <a:ea typeface="+mn-ea"/>
                <a:cs typeface="+mn-cs"/>
              </a:rPr>
              <a:t>+ СНИМАК</a:t>
            </a:r>
          </a:p>
        </p:txBody>
      </p:sp>
      <p:sp>
        <p:nvSpPr>
          <p:cNvPr id="4" name="Slide Number Placeholder 3"/>
          <p:cNvSpPr>
            <a:spLocks noGrp="1"/>
          </p:cNvSpPr>
          <p:nvPr>
            <p:ph type="sldNum" sz="quarter" idx="5"/>
          </p:nvPr>
        </p:nvSpPr>
        <p:spPr/>
        <p:txBody>
          <a:bodyPr/>
          <a:lstStyle/>
          <a:p>
            <a:fld id="{5107C8E5-D79D-C046-9FFD-DC30FD3653B2}" type="slidenum">
              <a:t>6</a:t>
            </a:fld>
            <a:endParaRPr lang="en-US"/>
          </a:p>
        </p:txBody>
      </p:sp>
    </p:spTree>
    <p:extLst>
      <p:ext uri="{BB962C8B-B14F-4D97-AF65-F5344CB8AC3E}">
        <p14:creationId xmlns:p14="http://schemas.microsoft.com/office/powerpoint/2010/main" val="653016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Cyrl-R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107C8E5-D79D-C046-9FFD-DC30FD3653B2}" type="slidenum">
              <a:t>7</a:t>
            </a:fld>
            <a:endParaRPr lang="en-US"/>
          </a:p>
        </p:txBody>
      </p:sp>
    </p:spTree>
    <p:extLst>
      <p:ext uri="{BB962C8B-B14F-4D97-AF65-F5344CB8AC3E}">
        <p14:creationId xmlns:p14="http://schemas.microsoft.com/office/powerpoint/2010/main" val="2085411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Cyrl-RS" dirty="0"/>
              <a:t>Техникама</a:t>
            </a:r>
            <a:r>
              <a:rPr lang="sr-Cyrl-RS" baseline="0" dirty="0"/>
              <a:t> обраде фотографије добијене су средње и максималне дубине дуж хидрауличког скока и израчуната је стандардна девијација</a:t>
            </a:r>
            <a:endParaRPr lang="sr-Cyrl-RS" dirty="0"/>
          </a:p>
          <a:p>
            <a:endParaRPr lang="sr-Cyrl-RS" dirty="0"/>
          </a:p>
          <a:p>
            <a:r>
              <a:rPr lang="sr-Cyrl-RS" dirty="0"/>
              <a:t>Величине које смо мерили на само </a:t>
            </a:r>
            <a:r>
              <a:rPr lang="sr-Cyrl-RS"/>
              <a:t>инсталацији су:</a:t>
            </a:r>
            <a:endParaRPr lang="sr-Cyrl-RS" dirty="0"/>
          </a:p>
        </p:txBody>
      </p:sp>
      <p:sp>
        <p:nvSpPr>
          <p:cNvPr id="4" name="Slide Number Placeholder 3"/>
          <p:cNvSpPr>
            <a:spLocks noGrp="1"/>
          </p:cNvSpPr>
          <p:nvPr>
            <p:ph type="sldNum" sz="quarter" idx="5"/>
          </p:nvPr>
        </p:nvSpPr>
        <p:spPr/>
        <p:txBody>
          <a:bodyPr/>
          <a:lstStyle/>
          <a:p>
            <a:fld id="{5107C8E5-D79D-C046-9FFD-DC30FD3653B2}" type="slidenum">
              <a:t>8</a:t>
            </a:fld>
            <a:endParaRPr lang="en-US"/>
          </a:p>
        </p:txBody>
      </p:sp>
    </p:spTree>
    <p:extLst>
      <p:ext uri="{BB962C8B-B14F-4D97-AF65-F5344CB8AC3E}">
        <p14:creationId xmlns:p14="http://schemas.microsoft.com/office/powerpoint/2010/main" val="668557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sr-Cyrl-RS" sz="1200" kern="1200">
                    <a:solidFill>
                      <a:schemeClr val="tx1"/>
                    </a:solidFill>
                    <a:effectLst/>
                    <a:latin typeface="+mn-lt"/>
                    <a:ea typeface="+mn-ea"/>
                    <a:cs typeface="+mn-cs"/>
                  </a:rPr>
                  <a:t>Сам програм даје и могућност мерења---- добијања</a:t>
                </a:r>
              </a:p>
              <a:p>
                <a:r>
                  <a:rPr lang="en-US" sz="1200" kern="1200">
                    <a:solidFill>
                      <a:schemeClr val="tx1"/>
                    </a:solidFill>
                    <a:effectLst/>
                    <a:latin typeface="+mn-lt"/>
                    <a:ea typeface="+mn-ea"/>
                    <a:cs typeface="+mn-cs"/>
                  </a:rPr>
                  <a:t>Средње, минималне и максималне дубине дуж хидрауличког скока при протицају </a:t>
                </a:r>
                <a:r>
                  <a:rPr lang="en-US" sz="1200" i="0" kern="1200">
                    <a:solidFill>
                      <a:schemeClr val="tx1"/>
                    </a:solidFill>
                    <a:effectLst/>
                    <a:latin typeface="+mn-lt"/>
                    <a:ea typeface="+mn-ea"/>
                    <a:cs typeface="+mn-cs"/>
                  </a:rPr>
                  <a:t>30 𝐿/𝑠</a:t>
                </a:r>
                <a:r>
                  <a:rPr lang="en-US">
                    <a:effectLst/>
                  </a:rPr>
                  <a:t> </a:t>
                </a:r>
                <a:endParaRPr lang="sr-Cyrl-RS" sz="1200" kern="1200">
                  <a:solidFill>
                    <a:schemeClr val="tx1"/>
                  </a:solidFill>
                  <a:effectLst/>
                  <a:latin typeface="+mn-lt"/>
                  <a:ea typeface="+mn-ea"/>
                  <a:cs typeface="+mn-cs"/>
                </a:endParaRPr>
              </a:p>
              <a:p>
                <a:endParaRPr lang="en-US"/>
              </a:p>
            </p:txBody>
          </p:sp>
        </mc:Fallback>
      </mc:AlternateContent>
      <p:sp>
        <p:nvSpPr>
          <p:cNvPr id="4" name="Slide Number Placeholder 3"/>
          <p:cNvSpPr>
            <a:spLocks noGrp="1"/>
          </p:cNvSpPr>
          <p:nvPr>
            <p:ph type="sldNum" sz="quarter" idx="5"/>
          </p:nvPr>
        </p:nvSpPr>
        <p:spPr/>
        <p:txBody>
          <a:bodyPr/>
          <a:lstStyle/>
          <a:p>
            <a:fld id="{5107C8E5-D79D-C046-9FFD-DC30FD3653B2}" type="slidenum">
              <a:t>9</a:t>
            </a:fld>
            <a:endParaRPr lang="en-US"/>
          </a:p>
        </p:txBody>
      </p:sp>
    </p:spTree>
    <p:extLst>
      <p:ext uri="{BB962C8B-B14F-4D97-AF65-F5344CB8AC3E}">
        <p14:creationId xmlns:p14="http://schemas.microsoft.com/office/powerpoint/2010/main" val="1187468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5724B-8F2D-0042-8A30-41086B3DF3C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2102ABE-136F-8544-B85F-C4CD6D8815D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18B5B06-E1BB-4540-9175-65B3155B876B}"/>
              </a:ext>
            </a:extLst>
          </p:cNvPr>
          <p:cNvSpPr>
            <a:spLocks noGrp="1"/>
          </p:cNvSpPr>
          <p:nvPr>
            <p:ph type="dt" sz="half" idx="10"/>
          </p:nvPr>
        </p:nvSpPr>
        <p:spPr/>
        <p:txBody>
          <a:bodyPr/>
          <a:lstStyle/>
          <a:p>
            <a:fld id="{1560819C-BBDE-FD48-B9AB-FC14C1978F00}" type="datetimeFigureOut">
              <a:t>12-Dec-19</a:t>
            </a:fld>
            <a:endParaRPr lang="en-US"/>
          </a:p>
        </p:txBody>
      </p:sp>
      <p:sp>
        <p:nvSpPr>
          <p:cNvPr id="5" name="Footer Placeholder 4">
            <a:extLst>
              <a:ext uri="{FF2B5EF4-FFF2-40B4-BE49-F238E27FC236}">
                <a16:creationId xmlns:a16="http://schemas.microsoft.com/office/drawing/2014/main" id="{2E975425-C66B-8D45-B430-B191AA2A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33987-4DE4-C243-A54E-2CC1F444EF6E}"/>
              </a:ext>
            </a:extLst>
          </p:cNvPr>
          <p:cNvSpPr>
            <a:spLocks noGrp="1"/>
          </p:cNvSpPr>
          <p:nvPr>
            <p:ph type="sldNum" sz="quarter" idx="12"/>
          </p:nvPr>
        </p:nvSpPr>
        <p:spPr/>
        <p:txBody>
          <a:bodyPr/>
          <a:lstStyle/>
          <a:p>
            <a:fld id="{C31DF7A2-2D03-B642-B644-6CFEC71BD923}" type="slidenum">
              <a:t>‹#›</a:t>
            </a:fld>
            <a:endParaRPr lang="en-US"/>
          </a:p>
        </p:txBody>
      </p:sp>
    </p:spTree>
    <p:extLst>
      <p:ext uri="{BB962C8B-B14F-4D97-AF65-F5344CB8AC3E}">
        <p14:creationId xmlns:p14="http://schemas.microsoft.com/office/powerpoint/2010/main" val="339396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131AF-E3D4-BD44-932A-79A875882D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F7A0C1-17AA-A941-8BFF-5B2D945D2A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0DF33-4B04-0D46-87F4-C5A5D6DB3588}"/>
              </a:ext>
            </a:extLst>
          </p:cNvPr>
          <p:cNvSpPr>
            <a:spLocks noGrp="1"/>
          </p:cNvSpPr>
          <p:nvPr>
            <p:ph type="dt" sz="half" idx="10"/>
          </p:nvPr>
        </p:nvSpPr>
        <p:spPr/>
        <p:txBody>
          <a:bodyPr/>
          <a:lstStyle/>
          <a:p>
            <a:fld id="{1560819C-BBDE-FD48-B9AB-FC14C1978F00}" type="datetimeFigureOut">
              <a:t>12-Dec-19</a:t>
            </a:fld>
            <a:endParaRPr lang="en-US"/>
          </a:p>
        </p:txBody>
      </p:sp>
      <p:sp>
        <p:nvSpPr>
          <p:cNvPr id="5" name="Footer Placeholder 4">
            <a:extLst>
              <a:ext uri="{FF2B5EF4-FFF2-40B4-BE49-F238E27FC236}">
                <a16:creationId xmlns:a16="http://schemas.microsoft.com/office/drawing/2014/main" id="{0352F203-8B72-E745-B66D-4EA9FF564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A2EC7-668D-4D4F-8DC2-742DBE6C4B6B}"/>
              </a:ext>
            </a:extLst>
          </p:cNvPr>
          <p:cNvSpPr>
            <a:spLocks noGrp="1"/>
          </p:cNvSpPr>
          <p:nvPr>
            <p:ph type="sldNum" sz="quarter" idx="12"/>
          </p:nvPr>
        </p:nvSpPr>
        <p:spPr/>
        <p:txBody>
          <a:bodyPr/>
          <a:lstStyle/>
          <a:p>
            <a:fld id="{C31DF7A2-2D03-B642-B644-6CFEC71BD923}" type="slidenum">
              <a:t>‹#›</a:t>
            </a:fld>
            <a:endParaRPr lang="en-US"/>
          </a:p>
        </p:txBody>
      </p:sp>
    </p:spTree>
    <p:extLst>
      <p:ext uri="{BB962C8B-B14F-4D97-AF65-F5344CB8AC3E}">
        <p14:creationId xmlns:p14="http://schemas.microsoft.com/office/powerpoint/2010/main" val="2420127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5B126F-C5C5-E84E-A299-6642431E335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B8ED3A-7FBA-5E4F-BD25-A426619B8B3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9C85B6-6BD3-514C-ADEF-6BEFEC44FC60}"/>
              </a:ext>
            </a:extLst>
          </p:cNvPr>
          <p:cNvSpPr>
            <a:spLocks noGrp="1"/>
          </p:cNvSpPr>
          <p:nvPr>
            <p:ph type="dt" sz="half" idx="10"/>
          </p:nvPr>
        </p:nvSpPr>
        <p:spPr/>
        <p:txBody>
          <a:bodyPr/>
          <a:lstStyle/>
          <a:p>
            <a:fld id="{1560819C-BBDE-FD48-B9AB-FC14C1978F00}" type="datetimeFigureOut">
              <a:t>12-Dec-19</a:t>
            </a:fld>
            <a:endParaRPr lang="en-US"/>
          </a:p>
        </p:txBody>
      </p:sp>
      <p:sp>
        <p:nvSpPr>
          <p:cNvPr id="5" name="Footer Placeholder 4">
            <a:extLst>
              <a:ext uri="{FF2B5EF4-FFF2-40B4-BE49-F238E27FC236}">
                <a16:creationId xmlns:a16="http://schemas.microsoft.com/office/drawing/2014/main" id="{FC48296B-9ABE-5647-B9B6-D80488E7B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DD112-AA62-8E41-AC7E-5EF4DB6BEADD}"/>
              </a:ext>
            </a:extLst>
          </p:cNvPr>
          <p:cNvSpPr>
            <a:spLocks noGrp="1"/>
          </p:cNvSpPr>
          <p:nvPr>
            <p:ph type="sldNum" sz="quarter" idx="12"/>
          </p:nvPr>
        </p:nvSpPr>
        <p:spPr/>
        <p:txBody>
          <a:bodyPr/>
          <a:lstStyle/>
          <a:p>
            <a:fld id="{C31DF7A2-2D03-B642-B644-6CFEC71BD923}" type="slidenum">
              <a:t>‹#›</a:t>
            </a:fld>
            <a:endParaRPr lang="en-US"/>
          </a:p>
        </p:txBody>
      </p:sp>
    </p:spTree>
    <p:extLst>
      <p:ext uri="{BB962C8B-B14F-4D97-AF65-F5344CB8AC3E}">
        <p14:creationId xmlns:p14="http://schemas.microsoft.com/office/powerpoint/2010/main" val="1079690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5307-01A5-A841-A743-E66D939388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314523-2ECF-7D4D-A008-44F634A59A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488C0A-BB7C-A14F-8CBF-52B315175E2B}"/>
              </a:ext>
            </a:extLst>
          </p:cNvPr>
          <p:cNvSpPr>
            <a:spLocks noGrp="1"/>
          </p:cNvSpPr>
          <p:nvPr>
            <p:ph type="dt" sz="half" idx="10"/>
          </p:nvPr>
        </p:nvSpPr>
        <p:spPr/>
        <p:txBody>
          <a:bodyPr/>
          <a:lstStyle/>
          <a:p>
            <a:fld id="{1560819C-BBDE-FD48-B9AB-FC14C1978F00}" type="datetimeFigureOut">
              <a:t>12-Dec-19</a:t>
            </a:fld>
            <a:endParaRPr lang="en-US"/>
          </a:p>
        </p:txBody>
      </p:sp>
      <p:sp>
        <p:nvSpPr>
          <p:cNvPr id="5" name="Footer Placeholder 4">
            <a:extLst>
              <a:ext uri="{FF2B5EF4-FFF2-40B4-BE49-F238E27FC236}">
                <a16:creationId xmlns:a16="http://schemas.microsoft.com/office/drawing/2014/main" id="{E249221E-1369-BF43-BE9F-600D81D5B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B2C54-AA73-134B-B806-93EAB08F4D18}"/>
              </a:ext>
            </a:extLst>
          </p:cNvPr>
          <p:cNvSpPr>
            <a:spLocks noGrp="1"/>
          </p:cNvSpPr>
          <p:nvPr>
            <p:ph type="sldNum" sz="quarter" idx="12"/>
          </p:nvPr>
        </p:nvSpPr>
        <p:spPr/>
        <p:txBody>
          <a:bodyPr/>
          <a:lstStyle/>
          <a:p>
            <a:fld id="{C31DF7A2-2D03-B642-B644-6CFEC71BD923}" type="slidenum">
              <a:t>‹#›</a:t>
            </a:fld>
            <a:endParaRPr lang="en-US"/>
          </a:p>
        </p:txBody>
      </p:sp>
    </p:spTree>
    <p:extLst>
      <p:ext uri="{BB962C8B-B14F-4D97-AF65-F5344CB8AC3E}">
        <p14:creationId xmlns:p14="http://schemas.microsoft.com/office/powerpoint/2010/main" val="2933511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BB52-F097-0040-B209-092DED971B2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0A21A25-05EC-DF4C-94B3-AFA4403DDEB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96BD6-CFFA-E24F-824D-705B422919E2}"/>
              </a:ext>
            </a:extLst>
          </p:cNvPr>
          <p:cNvSpPr>
            <a:spLocks noGrp="1"/>
          </p:cNvSpPr>
          <p:nvPr>
            <p:ph type="dt" sz="half" idx="10"/>
          </p:nvPr>
        </p:nvSpPr>
        <p:spPr/>
        <p:txBody>
          <a:bodyPr/>
          <a:lstStyle/>
          <a:p>
            <a:fld id="{1560819C-BBDE-FD48-B9AB-FC14C1978F00}" type="datetimeFigureOut">
              <a:t>12-Dec-19</a:t>
            </a:fld>
            <a:endParaRPr lang="en-US"/>
          </a:p>
        </p:txBody>
      </p:sp>
      <p:sp>
        <p:nvSpPr>
          <p:cNvPr id="5" name="Footer Placeholder 4">
            <a:extLst>
              <a:ext uri="{FF2B5EF4-FFF2-40B4-BE49-F238E27FC236}">
                <a16:creationId xmlns:a16="http://schemas.microsoft.com/office/drawing/2014/main" id="{D17DE878-A994-054E-8F4B-9BBA2C620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83AE3-EB88-714A-87EE-8D880BCAC7E2}"/>
              </a:ext>
            </a:extLst>
          </p:cNvPr>
          <p:cNvSpPr>
            <a:spLocks noGrp="1"/>
          </p:cNvSpPr>
          <p:nvPr>
            <p:ph type="sldNum" sz="quarter" idx="12"/>
          </p:nvPr>
        </p:nvSpPr>
        <p:spPr/>
        <p:txBody>
          <a:bodyPr/>
          <a:lstStyle/>
          <a:p>
            <a:fld id="{C31DF7A2-2D03-B642-B644-6CFEC71BD923}" type="slidenum">
              <a:t>‹#›</a:t>
            </a:fld>
            <a:endParaRPr lang="en-US"/>
          </a:p>
        </p:txBody>
      </p:sp>
    </p:spTree>
    <p:extLst>
      <p:ext uri="{BB962C8B-B14F-4D97-AF65-F5344CB8AC3E}">
        <p14:creationId xmlns:p14="http://schemas.microsoft.com/office/powerpoint/2010/main" val="2812889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D16D4-8587-3143-99CE-75C0CD7B59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F50D98-A7EB-5D40-AD38-DF5315B7A7C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2C00D0-5067-9E4B-B950-67171D22C17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6BDE47-238F-E942-A4F4-ADAA11051BD8}"/>
              </a:ext>
            </a:extLst>
          </p:cNvPr>
          <p:cNvSpPr>
            <a:spLocks noGrp="1"/>
          </p:cNvSpPr>
          <p:nvPr>
            <p:ph type="dt" sz="half" idx="10"/>
          </p:nvPr>
        </p:nvSpPr>
        <p:spPr/>
        <p:txBody>
          <a:bodyPr/>
          <a:lstStyle/>
          <a:p>
            <a:fld id="{1560819C-BBDE-FD48-B9AB-FC14C1978F00}" type="datetimeFigureOut">
              <a:t>12-Dec-19</a:t>
            </a:fld>
            <a:endParaRPr lang="en-US"/>
          </a:p>
        </p:txBody>
      </p:sp>
      <p:sp>
        <p:nvSpPr>
          <p:cNvPr id="6" name="Footer Placeholder 5">
            <a:extLst>
              <a:ext uri="{FF2B5EF4-FFF2-40B4-BE49-F238E27FC236}">
                <a16:creationId xmlns:a16="http://schemas.microsoft.com/office/drawing/2014/main" id="{2D4AADA8-A236-914F-9C6F-D8FB16ABC8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661E54-1870-2942-A086-892129FF9CA2}"/>
              </a:ext>
            </a:extLst>
          </p:cNvPr>
          <p:cNvSpPr>
            <a:spLocks noGrp="1"/>
          </p:cNvSpPr>
          <p:nvPr>
            <p:ph type="sldNum" sz="quarter" idx="12"/>
          </p:nvPr>
        </p:nvSpPr>
        <p:spPr/>
        <p:txBody>
          <a:bodyPr/>
          <a:lstStyle/>
          <a:p>
            <a:fld id="{C31DF7A2-2D03-B642-B644-6CFEC71BD923}" type="slidenum">
              <a:t>‹#›</a:t>
            </a:fld>
            <a:endParaRPr lang="en-US"/>
          </a:p>
        </p:txBody>
      </p:sp>
    </p:spTree>
    <p:extLst>
      <p:ext uri="{BB962C8B-B14F-4D97-AF65-F5344CB8AC3E}">
        <p14:creationId xmlns:p14="http://schemas.microsoft.com/office/powerpoint/2010/main" val="2727450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A680-1631-984A-8F67-07819F66407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7FFB36-6485-954E-B34F-ED1264E674F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0827320-8289-E547-B2F7-7B44CD194D8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12FAFC-9B53-E44F-9511-F9C91F051F9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322C61-EE1E-F946-A77C-5A6CA2D649E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8DEC9-F222-EE46-95BB-E5694C0F7F22}"/>
              </a:ext>
            </a:extLst>
          </p:cNvPr>
          <p:cNvSpPr>
            <a:spLocks noGrp="1"/>
          </p:cNvSpPr>
          <p:nvPr>
            <p:ph type="dt" sz="half" idx="10"/>
          </p:nvPr>
        </p:nvSpPr>
        <p:spPr/>
        <p:txBody>
          <a:bodyPr/>
          <a:lstStyle/>
          <a:p>
            <a:fld id="{1560819C-BBDE-FD48-B9AB-FC14C1978F00}" type="datetimeFigureOut">
              <a:t>12-Dec-19</a:t>
            </a:fld>
            <a:endParaRPr lang="en-US"/>
          </a:p>
        </p:txBody>
      </p:sp>
      <p:sp>
        <p:nvSpPr>
          <p:cNvPr id="8" name="Footer Placeholder 7">
            <a:extLst>
              <a:ext uri="{FF2B5EF4-FFF2-40B4-BE49-F238E27FC236}">
                <a16:creationId xmlns:a16="http://schemas.microsoft.com/office/drawing/2014/main" id="{47C26767-FDA6-824B-AE6C-DE112C9A3F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FD9C29-1940-E046-AA8D-683E10FA923E}"/>
              </a:ext>
            </a:extLst>
          </p:cNvPr>
          <p:cNvSpPr>
            <a:spLocks noGrp="1"/>
          </p:cNvSpPr>
          <p:nvPr>
            <p:ph type="sldNum" sz="quarter" idx="12"/>
          </p:nvPr>
        </p:nvSpPr>
        <p:spPr/>
        <p:txBody>
          <a:bodyPr/>
          <a:lstStyle/>
          <a:p>
            <a:fld id="{C31DF7A2-2D03-B642-B644-6CFEC71BD923}" type="slidenum">
              <a:t>‹#›</a:t>
            </a:fld>
            <a:endParaRPr lang="en-US"/>
          </a:p>
        </p:txBody>
      </p:sp>
    </p:spTree>
    <p:extLst>
      <p:ext uri="{BB962C8B-B14F-4D97-AF65-F5344CB8AC3E}">
        <p14:creationId xmlns:p14="http://schemas.microsoft.com/office/powerpoint/2010/main" val="360197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293AA-041E-5B42-8757-5FBF778E1C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81AA1A-3505-4341-9112-524C3040AC0D}"/>
              </a:ext>
            </a:extLst>
          </p:cNvPr>
          <p:cNvSpPr>
            <a:spLocks noGrp="1"/>
          </p:cNvSpPr>
          <p:nvPr>
            <p:ph type="dt" sz="half" idx="10"/>
          </p:nvPr>
        </p:nvSpPr>
        <p:spPr/>
        <p:txBody>
          <a:bodyPr/>
          <a:lstStyle/>
          <a:p>
            <a:fld id="{1560819C-BBDE-FD48-B9AB-FC14C1978F00}" type="datetimeFigureOut">
              <a:t>12-Dec-19</a:t>
            </a:fld>
            <a:endParaRPr lang="en-US"/>
          </a:p>
        </p:txBody>
      </p:sp>
      <p:sp>
        <p:nvSpPr>
          <p:cNvPr id="4" name="Footer Placeholder 3">
            <a:extLst>
              <a:ext uri="{FF2B5EF4-FFF2-40B4-BE49-F238E27FC236}">
                <a16:creationId xmlns:a16="http://schemas.microsoft.com/office/drawing/2014/main" id="{53E77688-9D30-7949-ADAC-454058BE79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AEC6F3-0B21-4F4D-9167-61418BC3BBAE}"/>
              </a:ext>
            </a:extLst>
          </p:cNvPr>
          <p:cNvSpPr>
            <a:spLocks noGrp="1"/>
          </p:cNvSpPr>
          <p:nvPr>
            <p:ph type="sldNum" sz="quarter" idx="12"/>
          </p:nvPr>
        </p:nvSpPr>
        <p:spPr/>
        <p:txBody>
          <a:bodyPr/>
          <a:lstStyle/>
          <a:p>
            <a:fld id="{C31DF7A2-2D03-B642-B644-6CFEC71BD923}" type="slidenum">
              <a:t>‹#›</a:t>
            </a:fld>
            <a:endParaRPr lang="en-US"/>
          </a:p>
        </p:txBody>
      </p:sp>
    </p:spTree>
    <p:extLst>
      <p:ext uri="{BB962C8B-B14F-4D97-AF65-F5344CB8AC3E}">
        <p14:creationId xmlns:p14="http://schemas.microsoft.com/office/powerpoint/2010/main" val="319419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685211-14AD-8442-9D21-5B7F6CA73969}"/>
              </a:ext>
            </a:extLst>
          </p:cNvPr>
          <p:cNvSpPr>
            <a:spLocks noGrp="1"/>
          </p:cNvSpPr>
          <p:nvPr>
            <p:ph type="dt" sz="half" idx="10"/>
          </p:nvPr>
        </p:nvSpPr>
        <p:spPr/>
        <p:txBody>
          <a:bodyPr/>
          <a:lstStyle/>
          <a:p>
            <a:fld id="{1560819C-BBDE-FD48-B9AB-FC14C1978F00}" type="datetimeFigureOut">
              <a:t>12-Dec-19</a:t>
            </a:fld>
            <a:endParaRPr lang="en-US"/>
          </a:p>
        </p:txBody>
      </p:sp>
      <p:sp>
        <p:nvSpPr>
          <p:cNvPr id="3" name="Footer Placeholder 2">
            <a:extLst>
              <a:ext uri="{FF2B5EF4-FFF2-40B4-BE49-F238E27FC236}">
                <a16:creationId xmlns:a16="http://schemas.microsoft.com/office/drawing/2014/main" id="{A0676EBC-5969-8844-AA7E-99051316B1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D10E98-5D41-5C4A-8594-C4464B35ECF6}"/>
              </a:ext>
            </a:extLst>
          </p:cNvPr>
          <p:cNvSpPr>
            <a:spLocks noGrp="1"/>
          </p:cNvSpPr>
          <p:nvPr>
            <p:ph type="sldNum" sz="quarter" idx="12"/>
          </p:nvPr>
        </p:nvSpPr>
        <p:spPr/>
        <p:txBody>
          <a:bodyPr/>
          <a:lstStyle/>
          <a:p>
            <a:fld id="{C31DF7A2-2D03-B642-B644-6CFEC71BD923}" type="slidenum">
              <a:t>‹#›</a:t>
            </a:fld>
            <a:endParaRPr lang="en-US"/>
          </a:p>
        </p:txBody>
      </p:sp>
    </p:spTree>
    <p:extLst>
      <p:ext uri="{BB962C8B-B14F-4D97-AF65-F5344CB8AC3E}">
        <p14:creationId xmlns:p14="http://schemas.microsoft.com/office/powerpoint/2010/main" val="4221995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0EC15-EECD-7343-9BB4-1A964364A9A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B89C306-3413-7641-A4DB-0F0E252D339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AC50C-05CB-3B43-B703-3742DC305BF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FF4894F-20E2-9B43-ACE0-7D9AA83B904A}"/>
              </a:ext>
            </a:extLst>
          </p:cNvPr>
          <p:cNvSpPr>
            <a:spLocks noGrp="1"/>
          </p:cNvSpPr>
          <p:nvPr>
            <p:ph type="dt" sz="half" idx="10"/>
          </p:nvPr>
        </p:nvSpPr>
        <p:spPr/>
        <p:txBody>
          <a:bodyPr/>
          <a:lstStyle/>
          <a:p>
            <a:fld id="{1560819C-BBDE-FD48-B9AB-FC14C1978F00}" type="datetimeFigureOut">
              <a:t>12-Dec-19</a:t>
            </a:fld>
            <a:endParaRPr lang="en-US"/>
          </a:p>
        </p:txBody>
      </p:sp>
      <p:sp>
        <p:nvSpPr>
          <p:cNvPr id="6" name="Footer Placeholder 5">
            <a:extLst>
              <a:ext uri="{FF2B5EF4-FFF2-40B4-BE49-F238E27FC236}">
                <a16:creationId xmlns:a16="http://schemas.microsoft.com/office/drawing/2014/main" id="{5EB49367-0427-6D4A-8365-3BF62C0910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96847-73A6-D44B-9537-405329F0D16F}"/>
              </a:ext>
            </a:extLst>
          </p:cNvPr>
          <p:cNvSpPr>
            <a:spLocks noGrp="1"/>
          </p:cNvSpPr>
          <p:nvPr>
            <p:ph type="sldNum" sz="quarter" idx="12"/>
          </p:nvPr>
        </p:nvSpPr>
        <p:spPr/>
        <p:txBody>
          <a:bodyPr/>
          <a:lstStyle/>
          <a:p>
            <a:fld id="{C31DF7A2-2D03-B642-B644-6CFEC71BD923}" type="slidenum">
              <a:t>‹#›</a:t>
            </a:fld>
            <a:endParaRPr lang="en-US"/>
          </a:p>
        </p:txBody>
      </p:sp>
    </p:spTree>
    <p:extLst>
      <p:ext uri="{BB962C8B-B14F-4D97-AF65-F5344CB8AC3E}">
        <p14:creationId xmlns:p14="http://schemas.microsoft.com/office/powerpoint/2010/main" val="2150404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E686E-14DB-9A4D-A082-E18E25DE75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E0A30A6-8BEE-8449-BD60-0D27AE6AF6B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F2FFC81-0B79-F44B-B08D-FC084AA33F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E518984-5AEB-4840-BBF1-E4696DCFEAFF}"/>
              </a:ext>
            </a:extLst>
          </p:cNvPr>
          <p:cNvSpPr>
            <a:spLocks noGrp="1"/>
          </p:cNvSpPr>
          <p:nvPr>
            <p:ph type="dt" sz="half" idx="10"/>
          </p:nvPr>
        </p:nvSpPr>
        <p:spPr/>
        <p:txBody>
          <a:bodyPr/>
          <a:lstStyle/>
          <a:p>
            <a:fld id="{1560819C-BBDE-FD48-B9AB-FC14C1978F00}" type="datetimeFigureOut">
              <a:t>12-Dec-19</a:t>
            </a:fld>
            <a:endParaRPr lang="en-US"/>
          </a:p>
        </p:txBody>
      </p:sp>
      <p:sp>
        <p:nvSpPr>
          <p:cNvPr id="6" name="Footer Placeholder 5">
            <a:extLst>
              <a:ext uri="{FF2B5EF4-FFF2-40B4-BE49-F238E27FC236}">
                <a16:creationId xmlns:a16="http://schemas.microsoft.com/office/drawing/2014/main" id="{C9431316-4C65-5D4B-8DC3-157F295BF5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25B89-BD4A-A542-8444-BF2C55E82621}"/>
              </a:ext>
            </a:extLst>
          </p:cNvPr>
          <p:cNvSpPr>
            <a:spLocks noGrp="1"/>
          </p:cNvSpPr>
          <p:nvPr>
            <p:ph type="sldNum" sz="quarter" idx="12"/>
          </p:nvPr>
        </p:nvSpPr>
        <p:spPr/>
        <p:txBody>
          <a:bodyPr/>
          <a:lstStyle/>
          <a:p>
            <a:fld id="{C31DF7A2-2D03-B642-B644-6CFEC71BD923}" type="slidenum">
              <a:t>‹#›</a:t>
            </a:fld>
            <a:endParaRPr lang="en-US"/>
          </a:p>
        </p:txBody>
      </p:sp>
    </p:spTree>
    <p:extLst>
      <p:ext uri="{BB962C8B-B14F-4D97-AF65-F5344CB8AC3E}">
        <p14:creationId xmlns:p14="http://schemas.microsoft.com/office/powerpoint/2010/main" val="2617967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483521-CDAF-B546-836A-97B3910C549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B79930-B927-A84D-A840-329795E43AE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8ABB4-39DB-9549-AAD3-53DD09BB3CC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560819C-BBDE-FD48-B9AB-FC14C1978F00}" type="datetimeFigureOut">
              <a:t>12-Dec-19</a:t>
            </a:fld>
            <a:endParaRPr lang="en-US"/>
          </a:p>
        </p:txBody>
      </p:sp>
      <p:sp>
        <p:nvSpPr>
          <p:cNvPr id="5" name="Footer Placeholder 4">
            <a:extLst>
              <a:ext uri="{FF2B5EF4-FFF2-40B4-BE49-F238E27FC236}">
                <a16:creationId xmlns:a16="http://schemas.microsoft.com/office/drawing/2014/main" id="{AFA28AAF-9C55-E44A-AFEB-641C9B3A0CE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E277D3-8DCC-704C-99C8-A57A0362D11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31DF7A2-2D03-B642-B644-6CFEC71BD923}" type="slidenum">
              <a:t>‹#›</a:t>
            </a:fld>
            <a:endParaRPr lang="en-US"/>
          </a:p>
        </p:txBody>
      </p:sp>
    </p:spTree>
    <p:extLst>
      <p:ext uri="{BB962C8B-B14F-4D97-AF65-F5344CB8AC3E}">
        <p14:creationId xmlns:p14="http://schemas.microsoft.com/office/powerpoint/2010/main" val="39461075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28.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1.JPG"/><Relationship Id="rId7"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D56AF03-39DD-C64C-BD37-78E7F3A425EC}"/>
              </a:ext>
            </a:extLst>
          </p:cNvPr>
          <p:cNvSpPr>
            <a:spLocks noGrp="1"/>
          </p:cNvSpPr>
          <p:nvPr>
            <p:ph type="ctrTitle"/>
          </p:nvPr>
        </p:nvSpPr>
        <p:spPr>
          <a:xfrm>
            <a:off x="1143000" y="1735787"/>
            <a:ext cx="6858000" cy="1655762"/>
          </a:xfrm>
        </p:spPr>
        <p:txBody>
          <a:bodyPr/>
          <a:lstStyle/>
          <a:p>
            <a:r>
              <a:rPr lang="sr-Cyrl-RS" dirty="0">
                <a:latin typeface="Century Gothic" panose="020B0502020202020204" pitchFamily="34" charset="0"/>
              </a:rPr>
              <a:t>17. Сусрет студената хидротехнике</a:t>
            </a:r>
            <a:endParaRPr lang="en-US" dirty="0">
              <a:latin typeface="Century Gothic" panose="020B0502020202020204" pitchFamily="34" charset="0"/>
            </a:endParaRPr>
          </a:p>
        </p:txBody>
      </p:sp>
      <p:sp>
        <p:nvSpPr>
          <p:cNvPr id="3" name="Subtitle 2">
            <a:extLst>
              <a:ext uri="{FF2B5EF4-FFF2-40B4-BE49-F238E27FC236}">
                <a16:creationId xmlns:a16="http://schemas.microsoft.com/office/drawing/2014/main" id="{76DE14BE-7704-7C44-A0E1-81AFB0D85F08}"/>
              </a:ext>
            </a:extLst>
          </p:cNvPr>
          <p:cNvSpPr>
            <a:spLocks noGrp="1"/>
          </p:cNvSpPr>
          <p:nvPr>
            <p:ph type="subTitle" idx="1"/>
          </p:nvPr>
        </p:nvSpPr>
        <p:spPr>
          <a:xfrm>
            <a:off x="1143000" y="3922197"/>
            <a:ext cx="6858000" cy="685681"/>
          </a:xfrm>
        </p:spPr>
        <p:txBody>
          <a:bodyPr>
            <a:normAutofit/>
          </a:bodyPr>
          <a:lstStyle/>
          <a:p>
            <a:r>
              <a:rPr lang="sr-Cyrl-RS" sz="2400" i="1" dirty="0">
                <a:latin typeface="Century Gothic" panose="020B0502020202020204" pitchFamily="34" charset="0"/>
              </a:rPr>
              <a:t>Умирујући базени степенастих брзотока</a:t>
            </a:r>
            <a:endParaRPr lang="en-US" sz="2400" i="1" dirty="0">
              <a:latin typeface="Century Gothic" panose="020B0502020202020204" pitchFamily="34" charset="0"/>
            </a:endParaRPr>
          </a:p>
        </p:txBody>
      </p: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11" name="Subtitle 2">
            <a:extLst>
              <a:ext uri="{FF2B5EF4-FFF2-40B4-BE49-F238E27FC236}">
                <a16:creationId xmlns:a16="http://schemas.microsoft.com/office/drawing/2014/main" id="{0971E219-7FFA-1B41-8732-C9188B33CBB7}"/>
              </a:ext>
            </a:extLst>
          </p:cNvPr>
          <p:cNvSpPr txBox="1">
            <a:spLocks/>
          </p:cNvSpPr>
          <p:nvPr/>
        </p:nvSpPr>
        <p:spPr>
          <a:xfrm>
            <a:off x="1143000" y="6315059"/>
            <a:ext cx="6858000"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sp>
        <p:nvSpPr>
          <p:cNvPr id="12" name="Subtitle 2">
            <a:extLst>
              <a:ext uri="{FF2B5EF4-FFF2-40B4-BE49-F238E27FC236}">
                <a16:creationId xmlns:a16="http://schemas.microsoft.com/office/drawing/2014/main" id="{C3B08256-FD31-8441-BB71-994200C97B77}"/>
              </a:ext>
            </a:extLst>
          </p:cNvPr>
          <p:cNvSpPr txBox="1">
            <a:spLocks/>
          </p:cNvSpPr>
          <p:nvPr/>
        </p:nvSpPr>
        <p:spPr>
          <a:xfrm>
            <a:off x="2445702" y="4630504"/>
            <a:ext cx="4252595" cy="87810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dirty="0">
                <a:solidFill>
                  <a:schemeClr val="bg1">
                    <a:lumMod val="50000"/>
                  </a:schemeClr>
                </a:solidFill>
                <a:latin typeface="Century Gothic" panose="020B0502020202020204" pitchFamily="34" charset="0"/>
              </a:rPr>
              <a:t>Предавач:</a:t>
            </a:r>
          </a:p>
          <a:p>
            <a:r>
              <a:rPr lang="sr-Cyrl-RS" sz="1600" dirty="0">
                <a:solidFill>
                  <a:schemeClr val="bg1">
                    <a:lumMod val="50000"/>
                  </a:schemeClr>
                </a:solidFill>
                <a:latin typeface="Century Gothic" panose="020B0502020202020204" pitchFamily="34" charset="0"/>
              </a:rPr>
              <a:t>маст. инж. грађ. </a:t>
            </a:r>
            <a:r>
              <a:rPr lang="sr-Cyrl-RS" sz="1600" b="1" dirty="0">
                <a:solidFill>
                  <a:schemeClr val="bg1">
                    <a:lumMod val="50000"/>
                  </a:schemeClr>
                </a:solidFill>
                <a:latin typeface="Century Gothic" panose="020B0502020202020204" pitchFamily="34" charset="0"/>
              </a:rPr>
              <a:t>Милица Ковачевић</a:t>
            </a:r>
          </a:p>
          <a:p>
            <a:r>
              <a:rPr lang="sr-Latn-RS" sz="1600" dirty="0">
                <a:solidFill>
                  <a:schemeClr val="bg1">
                    <a:lumMod val="50000"/>
                  </a:schemeClr>
                </a:solidFill>
                <a:latin typeface="Century Gothic" panose="020B0502020202020204" pitchFamily="34" charset="0"/>
              </a:rPr>
              <a:t>mkovacevic@ephydro.com</a:t>
            </a:r>
            <a:endParaRPr lang="en-US" sz="1600" dirty="0">
              <a:solidFill>
                <a:schemeClr val="bg1">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27EF9334-2ECB-5C44-8CCF-DC8D4C3738BF}"/>
              </a:ext>
            </a:extLst>
          </p:cNvPr>
          <p:cNvSpPr txBox="1"/>
          <p:nvPr/>
        </p:nvSpPr>
        <p:spPr>
          <a:xfrm>
            <a:off x="1643024" y="459919"/>
            <a:ext cx="6255239" cy="584775"/>
          </a:xfrm>
          <a:prstGeom prst="rect">
            <a:avLst/>
          </a:prstGeom>
          <a:noFill/>
        </p:spPr>
        <p:txBody>
          <a:bodyPr wrap="none" rtlCol="0">
            <a:spAutoFit/>
          </a:bodyPr>
          <a:lstStyle/>
          <a:p>
            <a:pPr algn="ctr"/>
            <a:r>
              <a:rPr lang="sr-Cyrl-RS" sz="1600" i="1" dirty="0">
                <a:solidFill>
                  <a:schemeClr val="bg1">
                    <a:lumMod val="50000"/>
                  </a:schemeClr>
                </a:solidFill>
                <a:latin typeface="Century Gothic" panose="020B0502020202020204" pitchFamily="34" charset="0"/>
              </a:rPr>
              <a:t>Грађевински факултет </a:t>
            </a:r>
          </a:p>
          <a:p>
            <a:pPr algn="ctr"/>
            <a:r>
              <a:rPr lang="sr-Cyrl-RS" sz="1600" i="1" dirty="0">
                <a:solidFill>
                  <a:schemeClr val="bg1">
                    <a:lumMod val="50000"/>
                  </a:schemeClr>
                </a:solidFill>
                <a:latin typeface="Century Gothic" panose="020B0502020202020204" pitchFamily="34" charset="0"/>
              </a:rPr>
              <a:t>Катедра за хидротехнику и водно еколошко инжењерство</a:t>
            </a:r>
            <a:endParaRPr lang="en-US" sz="1600" i="1" dirty="0">
              <a:solidFill>
                <a:schemeClr val="bg1">
                  <a:lumMod val="50000"/>
                </a:schemeClr>
              </a:solidFill>
              <a:latin typeface="Century Gothic" panose="020B0502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50" y="6018545"/>
            <a:ext cx="2792765" cy="570784"/>
          </a:xfrm>
          <a:prstGeom prst="rect">
            <a:avLst/>
          </a:prstGeom>
        </p:spPr>
      </p:pic>
    </p:spTree>
    <p:extLst>
      <p:ext uri="{BB962C8B-B14F-4D97-AF65-F5344CB8AC3E}">
        <p14:creationId xmlns:p14="http://schemas.microsoft.com/office/powerpoint/2010/main" val="1881728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10" name="TextBox 9">
            <a:extLst>
              <a:ext uri="{FF2B5EF4-FFF2-40B4-BE49-F238E27FC236}">
                <a16:creationId xmlns:a16="http://schemas.microsoft.com/office/drawing/2014/main" id="{F867280F-D15C-1448-8E46-555055601F0E}"/>
              </a:ext>
            </a:extLst>
          </p:cNvPr>
          <p:cNvSpPr txBox="1"/>
          <p:nvPr/>
        </p:nvSpPr>
        <p:spPr>
          <a:xfrm>
            <a:off x="6437538" y="779244"/>
            <a:ext cx="2355132" cy="338554"/>
          </a:xfrm>
          <a:prstGeom prst="rect">
            <a:avLst/>
          </a:prstGeom>
          <a:noFill/>
        </p:spPr>
        <p:txBody>
          <a:bodyPr wrap="none" rtlCol="0">
            <a:spAutoFit/>
          </a:bodyPr>
          <a:lstStyle/>
          <a:p>
            <a:r>
              <a:rPr lang="sr-Cyrl-RS" sz="1600">
                <a:solidFill>
                  <a:schemeClr val="bg1">
                    <a:lumMod val="50000"/>
                  </a:schemeClr>
                </a:solidFill>
                <a:latin typeface="Century Gothic" panose="020B0502020202020204" pitchFamily="34" charset="0"/>
              </a:rPr>
              <a:t>ПРИМЕНА РЕЗУЛТАТА</a:t>
            </a:r>
            <a:endParaRPr lang="en-US" sz="1600">
              <a:solidFill>
                <a:schemeClr val="bg1">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0B8F8E1D-EC77-CF46-956E-32D1354BC083}"/>
              </a:ext>
            </a:extLst>
          </p:cNvPr>
          <p:cNvSpPr txBox="1"/>
          <p:nvPr/>
        </p:nvSpPr>
        <p:spPr>
          <a:xfrm>
            <a:off x="216259" y="1185137"/>
            <a:ext cx="8843375" cy="400110"/>
          </a:xfrm>
          <a:prstGeom prst="rect">
            <a:avLst/>
          </a:prstGeom>
          <a:noFill/>
        </p:spPr>
        <p:txBody>
          <a:bodyPr wrap="square" rtlCol="0">
            <a:spAutoFit/>
          </a:bodyPr>
          <a:lstStyle/>
          <a:p>
            <a:pPr algn="ctr"/>
            <a:r>
              <a:rPr lang="sr-Cyrl-RS" sz="2000" dirty="0">
                <a:latin typeface="Century Gothic" panose="020B0502020202020204" pitchFamily="34" charset="0"/>
              </a:rPr>
              <a:t>СА МОДЕЛА НА РЕАЛАН ОБЈЕКАТ</a:t>
            </a:r>
            <a:endParaRPr lang="sr-Cyrl-RS" sz="2800" dirty="0">
              <a:latin typeface="Century Gothic" panose="020B0502020202020204" pitchFamily="34" charset="0"/>
            </a:endParaRPr>
          </a:p>
        </p:txBody>
      </p:sp>
      <p:pic>
        <p:nvPicPr>
          <p:cNvPr id="12" name="Picture 11" descr="A screenshot of a cell phone&#10;&#10;Description generated with high confidence">
            <a:extLst>
              <a:ext uri="{FF2B5EF4-FFF2-40B4-BE49-F238E27FC236}">
                <a16:creationId xmlns:a16="http://schemas.microsoft.com/office/drawing/2014/main" id="{4A98F55C-C3BB-9B42-B622-25E10BFEB4A1}"/>
              </a:ext>
            </a:extLst>
          </p:cNvPr>
          <p:cNvPicPr/>
          <p:nvPr/>
        </p:nvPicPr>
        <p:blipFill rotWithShape="1">
          <a:blip r:embed="rId4">
            <a:extLst>
              <a:ext uri="{28A0092B-C50C-407E-A947-70E740481C1C}">
                <a14:useLocalDpi xmlns:a14="http://schemas.microsoft.com/office/drawing/2010/main" val="0"/>
              </a:ext>
            </a:extLst>
          </a:blip>
          <a:srcRect l="9550" t="14178" b="7579"/>
          <a:stretch/>
        </p:blipFill>
        <p:spPr>
          <a:xfrm>
            <a:off x="3158516" y="4504372"/>
            <a:ext cx="5815393" cy="2116899"/>
          </a:xfrm>
          <a:prstGeom prst="rect">
            <a:avLst/>
          </a:prstGeom>
        </p:spPr>
      </p:pic>
      <mc:AlternateContent xmlns:mc="http://schemas.openxmlformats.org/markup-compatibility/2006" xmlns:a14="http://schemas.microsoft.com/office/drawing/2010/main">
        <mc:Choice Requires="a14">
          <p:sp>
            <p:nvSpPr>
              <p:cNvPr id="14" name="Subtitle 2">
                <a:extLst>
                  <a:ext uri="{FF2B5EF4-FFF2-40B4-BE49-F238E27FC236}">
                    <a16:creationId xmlns:a16="http://schemas.microsoft.com/office/drawing/2014/main" id="{0DDD7213-0483-1743-9663-55A2F373AC9C}"/>
                  </a:ext>
                </a:extLst>
              </p:cNvPr>
              <p:cNvSpPr>
                <a:spLocks noGrp="1"/>
              </p:cNvSpPr>
              <p:nvPr>
                <p:ph type="subTitle" idx="1"/>
              </p:nvPr>
            </p:nvSpPr>
            <p:spPr>
              <a:xfrm>
                <a:off x="216259" y="1685157"/>
                <a:ext cx="8927741" cy="3070063"/>
              </a:xfrm>
            </p:spPr>
            <p:txBody>
              <a:bodyPr>
                <a:normAutofit/>
              </a:bodyPr>
              <a:lstStyle/>
              <a:p>
                <a:pPr marL="342900" indent="-342900" algn="l">
                  <a:buFontTx/>
                  <a:buChar char="-"/>
                </a:pPr>
                <a:r>
                  <a:rPr lang="sr-Cyrl-RS" sz="2000" dirty="0">
                    <a:latin typeface="Century Gothic" panose="020B0502020202020204" pitchFamily="34" charset="0"/>
                  </a:rPr>
                  <a:t>Потребно је изабрати </a:t>
                </a:r>
                <a:r>
                  <a:rPr lang="sr-Cyrl-RS" sz="2000" b="1" dirty="0">
                    <a:latin typeface="Century Gothic" panose="020B0502020202020204" pitchFamily="34" charset="0"/>
                  </a:rPr>
                  <a:t>бездимензионалне величине </a:t>
                </a:r>
                <a:r>
                  <a:rPr lang="sr-Cyrl-RS" sz="2000" dirty="0">
                    <a:latin typeface="Century Gothic" panose="020B0502020202020204" pitchFamily="34" charset="0"/>
                  </a:rPr>
                  <a:t>преко којих ће се резултати истраживања са моделу пребацити на реалан објекат </a:t>
                </a:r>
              </a:p>
              <a:p>
                <a:pPr marL="342900" indent="-342900" algn="l">
                  <a:buFontTx/>
                  <a:buChar char="-"/>
                </a:pPr>
                <a:r>
                  <a:rPr lang="sr-Cyrl-RS" sz="2000" dirty="0">
                    <a:latin typeface="Century Gothic" panose="020B0502020202020204" pitchFamily="34" charset="0"/>
                  </a:rPr>
                  <a:t>Основни параметри хидрауличког скока су:</a:t>
                </a:r>
              </a:p>
              <a:p>
                <a:pPr marL="685800" lvl="1" indent="-342900" algn="l">
                  <a:buFontTx/>
                  <a:buChar char="→"/>
                </a:pPr>
                <a:r>
                  <a:rPr lang="sr-Cyrl-RS" sz="1800" dirty="0">
                    <a:latin typeface="Century Gothic" panose="020B0502020202020204" pitchFamily="34" charset="0"/>
                  </a:rPr>
                  <a:t>Узводна дубина - према поступку (</a:t>
                </a:r>
                <a:r>
                  <a:rPr lang="en-US" sz="1800" dirty="0" err="1">
                    <a:latin typeface="Century Gothic" panose="020B0502020202020204" pitchFamily="34" charset="0"/>
                  </a:rPr>
                  <a:t>Boes</a:t>
                </a:r>
                <a:r>
                  <a:rPr lang="en-US" sz="1800" dirty="0">
                    <a:latin typeface="Century Gothic" panose="020B0502020202020204" pitchFamily="34" charset="0"/>
                  </a:rPr>
                  <a:t> &amp; </a:t>
                </a:r>
                <a:r>
                  <a:rPr lang="sr-Latn-RS" sz="1800" dirty="0">
                    <a:latin typeface="Century Gothic" panose="020B0502020202020204" pitchFamily="34" charset="0"/>
                  </a:rPr>
                  <a:t>Hager</a:t>
                </a:r>
                <a:r>
                  <a:rPr lang="sr-Cyrl-RS" sz="1800" dirty="0">
                    <a:latin typeface="Century Gothic" panose="020B0502020202020204" pitchFamily="34" charset="0"/>
                  </a:rPr>
                  <a:t>, 2003)</a:t>
                </a:r>
                <a:r>
                  <a:rPr lang="sr-Latn-RS" sz="1800" dirty="0">
                    <a:latin typeface="Century Gothic" panose="020B0502020202020204" pitchFamily="34" charset="0"/>
                  </a:rPr>
                  <a:t> </a:t>
                </a:r>
                <a:endParaRPr lang="sr-Cyrl-RS" sz="1800" dirty="0">
                  <a:latin typeface="Century Gothic" panose="020B0502020202020204" pitchFamily="34" charset="0"/>
                </a:endParaRPr>
              </a:p>
              <a:p>
                <a:pPr marL="685800" lvl="1" indent="-342900" algn="l">
                  <a:buFontTx/>
                  <a:buChar char="→"/>
                </a:pPr>
                <a:r>
                  <a:rPr lang="sr-Cyrl-RS" sz="1800" dirty="0">
                    <a:latin typeface="Century Gothic" panose="020B0502020202020204" pitchFamily="34" charset="0"/>
                  </a:rPr>
                  <a:t>Фрудов број улазне струје - </a:t>
                </a:r>
                <a14:m>
                  <m:oMath xmlns:m="http://schemas.openxmlformats.org/officeDocument/2006/math">
                    <m:r>
                      <a:rPr lang="en-US" sz="2000" i="1">
                        <a:latin typeface="Cambria Math" panose="02040503050406030204" pitchFamily="18" charset="0"/>
                      </a:rPr>
                      <m:t>𝐹𝑟</m:t>
                    </m:r>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1</m:t>
                                </m:r>
                              </m:sub>
                            </m:sSub>
                          </m:e>
                          <m:sup>
                            <m:r>
                              <a:rPr lang="en-US" sz="2000" i="1">
                                <a:latin typeface="Cambria Math" panose="02040503050406030204" pitchFamily="18" charset="0"/>
                              </a:rPr>
                              <m:t>2</m:t>
                            </m:r>
                          </m:sup>
                        </m:sSup>
                      </m:num>
                      <m:den>
                        <m:r>
                          <a:rPr lang="en-US" sz="2000" i="1">
                            <a:latin typeface="Cambria Math" panose="02040503050406030204" pitchFamily="18" charset="0"/>
                          </a:rPr>
                          <m:t>𝑔</m:t>
                        </m:r>
                        <m:sSub>
                          <m:sSubPr>
                            <m:ctrlPr>
                              <a:rPr lang="en-US" sz="2000" i="1">
                                <a:latin typeface="Cambria Math" panose="02040503050406030204" pitchFamily="18" charset="0"/>
                              </a:rPr>
                            </m:ctrlPr>
                          </m:sSubPr>
                          <m:e>
                            <m:r>
                              <a:rPr lang="en-US" sz="2000" i="1">
                                <a:latin typeface="Cambria Math" panose="02040503050406030204" pitchFamily="18" charset="0"/>
                              </a:rPr>
                              <m:t>h</m:t>
                            </m:r>
                          </m:e>
                          <m:sub>
                            <m:r>
                              <a:rPr lang="en-US" sz="2000" i="1">
                                <a:latin typeface="Cambria Math" panose="02040503050406030204" pitchFamily="18" charset="0"/>
                              </a:rPr>
                              <m:t>1</m:t>
                            </m:r>
                          </m:sub>
                        </m:sSub>
                      </m:den>
                    </m:f>
                  </m:oMath>
                </a14:m>
                <a:r>
                  <a:rPr lang="en-US" sz="1800" dirty="0">
                    <a:effectLst/>
                  </a:rPr>
                  <a:t> </a:t>
                </a:r>
                <a:endParaRPr lang="sr-Cyrl-RS" sz="1800" dirty="0">
                  <a:latin typeface="Century Gothic" panose="020B0502020202020204" pitchFamily="34" charset="0"/>
                </a:endParaRPr>
              </a:p>
              <a:p>
                <a:pPr marL="685800" lvl="1" indent="-342900" algn="l">
                  <a:buFontTx/>
                  <a:buChar char="→"/>
                </a:pPr>
                <a:r>
                  <a:rPr lang="sr-Cyrl-RS" sz="1800" dirty="0">
                    <a:latin typeface="Century Gothic" panose="020B0502020202020204" pitchFamily="34" charset="0"/>
                  </a:rPr>
                  <a:t>Низводна (спрегнута) дубина:</a:t>
                </a:r>
              </a:p>
              <a:p>
                <a:pPr marL="1028700" lvl="2" indent="-342900" algn="l">
                  <a:buFont typeface="+mj-lt"/>
                  <a:buAutoNum type="arabicPeriod"/>
                </a:pPr>
                <a:r>
                  <a:rPr lang="sr-Cyrl-RS" sz="1650" dirty="0">
                    <a:latin typeface="Century Gothic" panose="020B0502020202020204" pitchFamily="34" charset="0"/>
                  </a:rPr>
                  <a:t>Мерено</a:t>
                </a:r>
              </a:p>
              <a:p>
                <a:pPr marL="1028700" lvl="2" indent="-342900" algn="l">
                  <a:buFont typeface="+mj-lt"/>
                  <a:buAutoNum type="arabicPeriod"/>
                </a:pPr>
                <a:r>
                  <a:rPr lang="sr-Cyrl-RS" sz="1650" dirty="0">
                    <a:latin typeface="Century Gothic" panose="020B0502020202020204" pitchFamily="34" charset="0"/>
                  </a:rPr>
                  <a:t>Снимљено</a:t>
                </a:r>
              </a:p>
            </p:txBody>
          </p:sp>
        </mc:Choice>
        <mc:Fallback xmlns="">
          <p:sp>
            <p:nvSpPr>
              <p:cNvPr id="14" name="Subtitle 2">
                <a:extLst>
                  <a:ext uri="{FF2B5EF4-FFF2-40B4-BE49-F238E27FC236}">
                    <a16:creationId xmlns:a16="http://schemas.microsoft.com/office/drawing/2014/main" id="{0DDD7213-0483-1743-9663-55A2F373AC9C}"/>
                  </a:ext>
                </a:extLst>
              </p:cNvPr>
              <p:cNvSpPr>
                <a:spLocks noGrp="1" noRot="1" noChangeAspect="1" noMove="1" noResize="1" noEditPoints="1" noAdjustHandles="1" noChangeArrowheads="1" noChangeShapeType="1" noTextEdit="1"/>
              </p:cNvSpPr>
              <p:nvPr>
                <p:ph type="subTitle" idx="1"/>
              </p:nvPr>
            </p:nvSpPr>
            <p:spPr>
              <a:xfrm>
                <a:off x="216259" y="1685157"/>
                <a:ext cx="8927741" cy="3070063"/>
              </a:xfrm>
              <a:blipFill>
                <a:blip r:embed="rId5"/>
                <a:stretch>
                  <a:fillRect l="-683" t="-1984" r="-273"/>
                </a:stretch>
              </a:blipFill>
            </p:spPr>
            <p:txBody>
              <a:bodyPr/>
              <a:lstStyle/>
              <a:p>
                <a:r>
                  <a:rPr lang="en-US">
                    <a:noFill/>
                  </a:rPr>
                  <a:t> </a:t>
                </a:r>
              </a:p>
            </p:txBody>
          </p:sp>
        </mc:Fallback>
      </mc:AlternateContent>
      <p:sp>
        <p:nvSpPr>
          <p:cNvPr id="15" name="Subtitle 2">
            <a:extLst>
              <a:ext uri="{FF2B5EF4-FFF2-40B4-BE49-F238E27FC236}">
                <a16:creationId xmlns:a16="http://schemas.microsoft.com/office/drawing/2014/main" id="{0971E219-7FFA-1B41-8732-C9188B33CBB7}"/>
              </a:ext>
            </a:extLst>
          </p:cNvPr>
          <p:cNvSpPr txBox="1">
            <a:spLocks/>
          </p:cNvSpPr>
          <p:nvPr/>
        </p:nvSpPr>
        <p:spPr>
          <a:xfrm>
            <a:off x="1143000" y="6422939"/>
            <a:ext cx="6858000"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27EF9334-2ECB-5C44-8CCF-DC8D4C3738BF}"/>
              </a:ext>
            </a:extLst>
          </p:cNvPr>
          <p:cNvSpPr txBox="1"/>
          <p:nvPr/>
        </p:nvSpPr>
        <p:spPr>
          <a:xfrm>
            <a:off x="2725376" y="777488"/>
            <a:ext cx="3560590" cy="338554"/>
          </a:xfrm>
          <a:prstGeom prst="rect">
            <a:avLst/>
          </a:prstGeom>
          <a:noFill/>
        </p:spPr>
        <p:txBody>
          <a:bodyPr wrap="none" rtlCol="0">
            <a:spAutoFit/>
          </a:bodyPr>
          <a:lstStyle/>
          <a:p>
            <a:r>
              <a:rPr lang="sr-Cyrl-RS" sz="1600" i="1" dirty="0">
                <a:solidFill>
                  <a:schemeClr val="bg1">
                    <a:lumMod val="50000"/>
                  </a:schemeClr>
                </a:solidFill>
                <a:latin typeface="Century Gothic" panose="020B0502020202020204" pitchFamily="34" charset="0"/>
              </a:rPr>
              <a:t>Сусрет студената хидротехник</a:t>
            </a:r>
            <a:r>
              <a:rPr lang="sr-Latn-RS" sz="1600" i="1" dirty="0">
                <a:solidFill>
                  <a:schemeClr val="bg1">
                    <a:lumMod val="50000"/>
                  </a:schemeClr>
                </a:solidFill>
                <a:latin typeface="Century Gothic" panose="020B0502020202020204" pitchFamily="34" charset="0"/>
              </a:rPr>
              <a:t>e</a:t>
            </a:r>
            <a:endParaRPr lang="en-US" sz="1600" i="1" dirty="0">
              <a:solidFill>
                <a:schemeClr val="bg1">
                  <a:lumMod val="50000"/>
                </a:schemeClr>
              </a:solidFill>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11" name="Subtitle 2">
                <a:extLst>
                  <a:ext uri="{FF2B5EF4-FFF2-40B4-BE49-F238E27FC236}">
                    <a16:creationId xmlns:a16="http://schemas.microsoft.com/office/drawing/2014/main" id="{518D2697-7F14-9348-B672-9A09B967D816}"/>
                  </a:ext>
                </a:extLst>
              </p:cNvPr>
              <p:cNvSpPr txBox="1">
                <a:spLocks/>
              </p:cNvSpPr>
              <p:nvPr/>
            </p:nvSpPr>
            <p:spPr>
              <a:xfrm>
                <a:off x="635359" y="5021861"/>
                <a:ext cx="1969348" cy="1252149"/>
              </a:xfrm>
              <a:prstGeom prst="rect">
                <a:avLst/>
              </a:prstGeom>
              <a:ln w="28575">
                <a:solidFill>
                  <a:srgbClr val="C00000"/>
                </a:solidFill>
              </a:ln>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𝐿</m:t>
                          </m:r>
                        </m:e>
                        <m:sub>
                          <m:r>
                            <a:rPr lang="en-US" sz="2400" i="1">
                              <a:latin typeface="Cambria Math" panose="02040503050406030204" pitchFamily="18" charset="0"/>
                            </a:rPr>
                            <m:t>𝑆</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h</m:t>
                          </m:r>
                        </m:e>
                        <m:sub>
                          <m:r>
                            <a:rPr lang="en-US" sz="2400" i="1">
                              <a:latin typeface="Cambria Math" panose="02040503050406030204" pitchFamily="18" charset="0"/>
                            </a:rPr>
                            <m:t>2</m:t>
                          </m:r>
                        </m:sub>
                      </m:sSub>
                    </m:oMath>
                  </m:oMathPara>
                </a14:m>
                <a:endParaRPr lang="sr-Cyrl-RS" sz="2400" dirty="0">
                  <a:latin typeface="Century Gothic" panose="020B0502020202020204" pitchFamily="34" charset="0"/>
                </a:endParaRPr>
              </a:p>
              <a:p>
                <a:pPr marL="0" lvl="1">
                  <a:spcBef>
                    <a:spcPts val="750"/>
                  </a:spcBef>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𝐹𝑟</m:t>
                      </m:r>
                      <m:r>
                        <a:rPr lang="en-US" sz="2400" i="1">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1</m:t>
                                  </m:r>
                                </m:sub>
                              </m:sSub>
                            </m:e>
                            <m:sup>
                              <m:r>
                                <a:rPr lang="en-US" sz="2400" i="1">
                                  <a:latin typeface="Cambria Math" panose="02040503050406030204" pitchFamily="18" charset="0"/>
                                </a:rPr>
                                <m:t>2</m:t>
                              </m:r>
                            </m:sup>
                          </m:sSup>
                        </m:num>
                        <m:den>
                          <m:r>
                            <a:rPr lang="en-US" sz="2400" i="1">
                              <a:latin typeface="Cambria Math" panose="02040503050406030204" pitchFamily="18" charset="0"/>
                            </a:rPr>
                            <m:t>𝑔</m:t>
                          </m:r>
                          <m:sSub>
                            <m:sSubPr>
                              <m:ctrlPr>
                                <a:rPr lang="en-US" sz="2400" i="1">
                                  <a:latin typeface="Cambria Math" panose="02040503050406030204" pitchFamily="18" charset="0"/>
                                </a:rPr>
                              </m:ctrlPr>
                            </m:sSubPr>
                            <m:e>
                              <m:r>
                                <a:rPr lang="en-US" sz="2400" i="1">
                                  <a:latin typeface="Cambria Math" panose="02040503050406030204" pitchFamily="18" charset="0"/>
                                </a:rPr>
                                <m:t>h</m:t>
                              </m:r>
                            </m:e>
                            <m:sub>
                              <m:r>
                                <a:rPr lang="en-US" sz="2400" i="1">
                                  <a:latin typeface="Cambria Math" panose="02040503050406030204" pitchFamily="18" charset="0"/>
                                </a:rPr>
                                <m:t>1</m:t>
                              </m:r>
                            </m:sub>
                          </m:sSub>
                        </m:den>
                      </m:f>
                    </m:oMath>
                  </m:oMathPara>
                </a14:m>
                <a:endParaRPr lang="sr-Cyrl-RS" sz="2000" dirty="0">
                  <a:latin typeface="Century Gothic" panose="020B0502020202020204" pitchFamily="34" charset="0"/>
                </a:endParaRPr>
              </a:p>
            </p:txBody>
          </p:sp>
        </mc:Choice>
        <mc:Fallback xmlns="">
          <p:sp>
            <p:nvSpPr>
              <p:cNvPr id="11" name="Subtitle 2">
                <a:extLst>
                  <a:ext uri="{FF2B5EF4-FFF2-40B4-BE49-F238E27FC236}">
                    <a16:creationId xmlns:a16="http://schemas.microsoft.com/office/drawing/2014/main" id="{518D2697-7F14-9348-B672-9A09B967D816}"/>
                  </a:ext>
                </a:extLst>
              </p:cNvPr>
              <p:cNvSpPr txBox="1">
                <a:spLocks noRot="1" noChangeAspect="1" noMove="1" noResize="1" noEditPoints="1" noAdjustHandles="1" noChangeArrowheads="1" noChangeShapeType="1" noTextEdit="1"/>
              </p:cNvSpPr>
              <p:nvPr/>
            </p:nvSpPr>
            <p:spPr>
              <a:xfrm>
                <a:off x="635359" y="5021861"/>
                <a:ext cx="1969348" cy="1252149"/>
              </a:xfrm>
              <a:prstGeom prst="rect">
                <a:avLst/>
              </a:prstGeom>
              <a:blipFill>
                <a:blip r:embed="rId6"/>
                <a:stretch>
                  <a:fillRect/>
                </a:stretch>
              </a:blipFill>
              <a:ln w="28575">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360097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10" name="TextBox 9">
            <a:extLst>
              <a:ext uri="{FF2B5EF4-FFF2-40B4-BE49-F238E27FC236}">
                <a16:creationId xmlns:a16="http://schemas.microsoft.com/office/drawing/2014/main" id="{F867280F-D15C-1448-8E46-555055601F0E}"/>
              </a:ext>
            </a:extLst>
          </p:cNvPr>
          <p:cNvSpPr txBox="1"/>
          <p:nvPr/>
        </p:nvSpPr>
        <p:spPr>
          <a:xfrm>
            <a:off x="6437538" y="779244"/>
            <a:ext cx="2355132" cy="338554"/>
          </a:xfrm>
          <a:prstGeom prst="rect">
            <a:avLst/>
          </a:prstGeom>
          <a:noFill/>
        </p:spPr>
        <p:txBody>
          <a:bodyPr wrap="none" rtlCol="0">
            <a:spAutoFit/>
          </a:bodyPr>
          <a:lstStyle/>
          <a:p>
            <a:r>
              <a:rPr lang="sr-Cyrl-RS" sz="1600">
                <a:solidFill>
                  <a:schemeClr val="bg1">
                    <a:lumMod val="50000"/>
                  </a:schemeClr>
                </a:solidFill>
                <a:latin typeface="Century Gothic" panose="020B0502020202020204" pitchFamily="34" charset="0"/>
              </a:rPr>
              <a:t>ПРИМЕНА РЕЗУЛТАТА</a:t>
            </a:r>
            <a:endParaRPr lang="en-US" sz="1600">
              <a:solidFill>
                <a:schemeClr val="bg1">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0B8F8E1D-EC77-CF46-956E-32D1354BC083}"/>
              </a:ext>
            </a:extLst>
          </p:cNvPr>
          <p:cNvSpPr txBox="1"/>
          <p:nvPr/>
        </p:nvSpPr>
        <p:spPr>
          <a:xfrm>
            <a:off x="216259" y="1185137"/>
            <a:ext cx="8843375" cy="400110"/>
          </a:xfrm>
          <a:prstGeom prst="rect">
            <a:avLst/>
          </a:prstGeom>
          <a:noFill/>
        </p:spPr>
        <p:txBody>
          <a:bodyPr wrap="square" rtlCol="0">
            <a:spAutoFit/>
          </a:bodyPr>
          <a:lstStyle/>
          <a:p>
            <a:pPr algn="ctr"/>
            <a:r>
              <a:rPr lang="sr-Cyrl-RS" sz="2000">
                <a:latin typeface="Century Gothic" panose="020B0502020202020204" pitchFamily="34" charset="0"/>
              </a:rPr>
              <a:t>РЕГРЕСИОНА АНАЛИЗА</a:t>
            </a:r>
            <a:endParaRPr lang="sr-Cyrl-RS" sz="2800">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14" name="Subtitle 2">
                <a:extLst>
                  <a:ext uri="{FF2B5EF4-FFF2-40B4-BE49-F238E27FC236}">
                    <a16:creationId xmlns:a16="http://schemas.microsoft.com/office/drawing/2014/main" id="{0DDD7213-0483-1743-9663-55A2F373AC9C}"/>
                  </a:ext>
                </a:extLst>
              </p:cNvPr>
              <p:cNvSpPr>
                <a:spLocks noGrp="1"/>
              </p:cNvSpPr>
              <p:nvPr>
                <p:ph type="subTitle" idx="1"/>
              </p:nvPr>
            </p:nvSpPr>
            <p:spPr>
              <a:xfrm>
                <a:off x="797673" y="1651813"/>
                <a:ext cx="7680545" cy="500837"/>
              </a:xfrm>
            </p:spPr>
            <p:txBody>
              <a:bodyPr>
                <a:normAutofit/>
              </a:bodyPr>
              <a:lstStyle/>
              <a:p>
                <a:r>
                  <a:rPr lang="sr-Cyrl-RS" dirty="0">
                    <a:latin typeface="Century Gothic" panose="020B0502020202020204" pitchFamily="34" charset="0"/>
                  </a:rPr>
                  <a:t>Варијанта 10 умирујућег базена: зависност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𝑆</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𝐹𝑟</m:t>
                    </m:r>
                    <m:r>
                      <a:rPr lang="en-US" i="1">
                        <a:latin typeface="Cambria Math" panose="02040503050406030204" pitchFamily="18" charset="0"/>
                      </a:rPr>
                      <m:t>)</m:t>
                    </m:r>
                  </m:oMath>
                </a14:m>
                <a:r>
                  <a:rPr lang="en-US" dirty="0">
                    <a:effectLst/>
                    <a:latin typeface="Century Gothic" panose="020B0502020202020204" pitchFamily="34" charset="0"/>
                  </a:rPr>
                  <a:t> </a:t>
                </a:r>
                <a:endParaRPr lang="sr-Cyrl-RS" dirty="0">
                  <a:latin typeface="Century Gothic" panose="020B0502020202020204" pitchFamily="34" charset="0"/>
                </a:endParaRPr>
              </a:p>
            </p:txBody>
          </p:sp>
        </mc:Choice>
        <mc:Fallback xmlns="">
          <p:sp>
            <p:nvSpPr>
              <p:cNvPr id="14" name="Subtitle 2">
                <a:extLst>
                  <a:ext uri="{FF2B5EF4-FFF2-40B4-BE49-F238E27FC236}">
                    <a16:creationId xmlns:a16="http://schemas.microsoft.com/office/drawing/2014/main" id="{0DDD7213-0483-1743-9663-55A2F373AC9C}"/>
                  </a:ext>
                </a:extLst>
              </p:cNvPr>
              <p:cNvSpPr>
                <a:spLocks noGrp="1" noRot="1" noChangeAspect="1" noMove="1" noResize="1" noEditPoints="1" noAdjustHandles="1" noChangeArrowheads="1" noChangeShapeType="1" noTextEdit="1"/>
              </p:cNvSpPr>
              <p:nvPr>
                <p:ph type="subTitle" idx="1"/>
              </p:nvPr>
            </p:nvSpPr>
            <p:spPr>
              <a:xfrm>
                <a:off x="797673" y="1651813"/>
                <a:ext cx="7680545" cy="500837"/>
              </a:xfrm>
              <a:blipFill>
                <a:blip r:embed="rId4"/>
                <a:stretch>
                  <a:fillRect t="-13415"/>
                </a:stretch>
              </a:blipFill>
            </p:spPr>
            <p:txBody>
              <a:bodyPr/>
              <a:lstStyle/>
              <a:p>
                <a:r>
                  <a:rPr lang="en-US">
                    <a:noFill/>
                  </a:rPr>
                  <a:t> </a:t>
                </a:r>
              </a:p>
            </p:txBody>
          </p:sp>
        </mc:Fallback>
      </mc:AlternateContent>
      <p:graphicFrame>
        <p:nvGraphicFramePr>
          <p:cNvPr id="12" name="Chart 11">
            <a:extLst>
              <a:ext uri="{FF2B5EF4-FFF2-40B4-BE49-F238E27FC236}">
                <a16:creationId xmlns:a16="http://schemas.microsoft.com/office/drawing/2014/main" id="{7D2A8C79-9897-2648-86F4-6C67CBBEF39B}"/>
              </a:ext>
            </a:extLst>
          </p:cNvPr>
          <p:cNvGraphicFramePr/>
          <p:nvPr>
            <p:extLst>
              <p:ext uri="{D42A27DB-BD31-4B8C-83A1-F6EECF244321}">
                <p14:modId xmlns:p14="http://schemas.microsoft.com/office/powerpoint/2010/main" val="522890134"/>
              </p:ext>
            </p:extLst>
          </p:nvPr>
        </p:nvGraphicFramePr>
        <p:xfrm>
          <a:off x="1034187" y="1986733"/>
          <a:ext cx="7444031" cy="4305210"/>
        </p:xfrm>
        <a:graphic>
          <a:graphicData uri="http://schemas.openxmlformats.org/drawingml/2006/chart">
            <c:chart xmlns:c="http://schemas.openxmlformats.org/drawingml/2006/chart" xmlns:r="http://schemas.openxmlformats.org/officeDocument/2006/relationships" r:id="rId5"/>
          </a:graphicData>
        </a:graphic>
      </p:graphicFrame>
      <p:sp>
        <p:nvSpPr>
          <p:cNvPr id="13" name="Subtitle 2">
            <a:extLst>
              <a:ext uri="{FF2B5EF4-FFF2-40B4-BE49-F238E27FC236}">
                <a16:creationId xmlns:a16="http://schemas.microsoft.com/office/drawing/2014/main" id="{0971E219-7FFA-1B41-8732-C9188B33CBB7}"/>
              </a:ext>
            </a:extLst>
          </p:cNvPr>
          <p:cNvSpPr txBox="1">
            <a:spLocks/>
          </p:cNvSpPr>
          <p:nvPr/>
        </p:nvSpPr>
        <p:spPr>
          <a:xfrm>
            <a:off x="1143000" y="6422939"/>
            <a:ext cx="6858000"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27EF9334-2ECB-5C44-8CCF-DC8D4C3738BF}"/>
              </a:ext>
            </a:extLst>
          </p:cNvPr>
          <p:cNvSpPr txBox="1"/>
          <p:nvPr/>
        </p:nvSpPr>
        <p:spPr>
          <a:xfrm>
            <a:off x="2725376" y="777488"/>
            <a:ext cx="3560590" cy="338554"/>
          </a:xfrm>
          <a:prstGeom prst="rect">
            <a:avLst/>
          </a:prstGeom>
          <a:noFill/>
        </p:spPr>
        <p:txBody>
          <a:bodyPr wrap="none" rtlCol="0">
            <a:spAutoFit/>
          </a:bodyPr>
          <a:lstStyle/>
          <a:p>
            <a:r>
              <a:rPr lang="sr-Cyrl-RS" sz="1600" i="1" dirty="0">
                <a:solidFill>
                  <a:schemeClr val="bg1">
                    <a:lumMod val="50000"/>
                  </a:schemeClr>
                </a:solidFill>
                <a:latin typeface="Century Gothic" panose="020B0502020202020204" pitchFamily="34" charset="0"/>
              </a:rPr>
              <a:t>Сусрет студената хидротехник</a:t>
            </a:r>
            <a:r>
              <a:rPr lang="sr-Latn-RS" sz="1600" i="1" dirty="0">
                <a:solidFill>
                  <a:schemeClr val="bg1">
                    <a:lumMod val="50000"/>
                  </a:schemeClr>
                </a:solidFill>
                <a:latin typeface="Century Gothic" panose="020B0502020202020204" pitchFamily="34" charset="0"/>
              </a:rPr>
              <a:t>e</a:t>
            </a:r>
            <a:endParaRPr lang="en-US" sz="1600" i="1" dirty="0">
              <a:solidFill>
                <a:schemeClr val="bg1">
                  <a:lumMod val="50000"/>
                </a:schemeClr>
              </a:solidFill>
              <a:latin typeface="Century Gothic" panose="020B0502020202020204" pitchFamily="34" charset="0"/>
            </a:endParaRPr>
          </a:p>
        </p:txBody>
      </p:sp>
    </p:spTree>
    <p:extLst>
      <p:ext uri="{BB962C8B-B14F-4D97-AF65-F5344CB8AC3E}">
        <p14:creationId xmlns:p14="http://schemas.microsoft.com/office/powerpoint/2010/main" val="451638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D0C72193-FCE8-6E4C-98F4-4C021E147671}"/>
              </a:ext>
            </a:extLst>
          </p:cNvPr>
          <p:cNvGraphicFramePr/>
          <p:nvPr>
            <p:extLst>
              <p:ext uri="{D42A27DB-BD31-4B8C-83A1-F6EECF244321}">
                <p14:modId xmlns:p14="http://schemas.microsoft.com/office/powerpoint/2010/main" val="1279789373"/>
              </p:ext>
            </p:extLst>
          </p:nvPr>
        </p:nvGraphicFramePr>
        <p:xfrm>
          <a:off x="4584526" y="3391894"/>
          <a:ext cx="4413062" cy="3265367"/>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10" name="TextBox 9">
            <a:extLst>
              <a:ext uri="{FF2B5EF4-FFF2-40B4-BE49-F238E27FC236}">
                <a16:creationId xmlns:a16="http://schemas.microsoft.com/office/drawing/2014/main" id="{F867280F-D15C-1448-8E46-555055601F0E}"/>
              </a:ext>
            </a:extLst>
          </p:cNvPr>
          <p:cNvSpPr txBox="1"/>
          <p:nvPr/>
        </p:nvSpPr>
        <p:spPr>
          <a:xfrm>
            <a:off x="6437538" y="779244"/>
            <a:ext cx="2355132" cy="338554"/>
          </a:xfrm>
          <a:prstGeom prst="rect">
            <a:avLst/>
          </a:prstGeom>
          <a:noFill/>
        </p:spPr>
        <p:txBody>
          <a:bodyPr wrap="none" rtlCol="0">
            <a:spAutoFit/>
          </a:bodyPr>
          <a:lstStyle/>
          <a:p>
            <a:r>
              <a:rPr lang="sr-Cyrl-RS" sz="1600">
                <a:solidFill>
                  <a:schemeClr val="bg1">
                    <a:lumMod val="50000"/>
                  </a:schemeClr>
                </a:solidFill>
                <a:latin typeface="Century Gothic" panose="020B0502020202020204" pitchFamily="34" charset="0"/>
              </a:rPr>
              <a:t>ПРИМЕНА РЕЗУЛТАТА</a:t>
            </a:r>
            <a:endParaRPr lang="en-US" sz="1600">
              <a:solidFill>
                <a:schemeClr val="bg1">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0B8F8E1D-EC77-CF46-956E-32D1354BC083}"/>
              </a:ext>
            </a:extLst>
          </p:cNvPr>
          <p:cNvSpPr txBox="1"/>
          <p:nvPr/>
        </p:nvSpPr>
        <p:spPr>
          <a:xfrm>
            <a:off x="398642" y="1257658"/>
            <a:ext cx="8346716" cy="707886"/>
          </a:xfrm>
          <a:prstGeom prst="rect">
            <a:avLst/>
          </a:prstGeom>
          <a:noFill/>
        </p:spPr>
        <p:txBody>
          <a:bodyPr wrap="square" rtlCol="0">
            <a:spAutoFit/>
          </a:bodyPr>
          <a:lstStyle/>
          <a:p>
            <a:pPr algn="ctr"/>
            <a:r>
              <a:rPr lang="sr-Cyrl-RS" sz="2000" dirty="0">
                <a:latin typeface="Century Gothic" panose="020B0502020202020204" pitchFamily="34" charset="0"/>
              </a:rPr>
              <a:t>ХИДРАУЛИЧКИ СКОК У УМИРУЈУЋЕМ БАЗЕНУ СА ЈЕДНИМ РЕДОМ ЗУБА</a:t>
            </a:r>
            <a:endParaRPr lang="sr-Cyrl-RS" sz="2800" dirty="0">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14" name="Subtitle 2">
                <a:extLst>
                  <a:ext uri="{FF2B5EF4-FFF2-40B4-BE49-F238E27FC236}">
                    <a16:creationId xmlns:a16="http://schemas.microsoft.com/office/drawing/2014/main" id="{0DDD7213-0483-1743-9663-55A2F373AC9C}"/>
                  </a:ext>
                </a:extLst>
              </p:cNvPr>
              <p:cNvSpPr>
                <a:spLocks noGrp="1"/>
              </p:cNvSpPr>
              <p:nvPr>
                <p:ph type="subTitle" idx="1"/>
              </p:nvPr>
            </p:nvSpPr>
            <p:spPr>
              <a:xfrm>
                <a:off x="319406" y="2111768"/>
                <a:ext cx="8788037" cy="3554374"/>
              </a:xfrm>
            </p:spPr>
            <p:txBody>
              <a:bodyPr>
                <a:normAutofit/>
              </a:bodyPr>
              <a:lstStyle/>
              <a:p>
                <a:pPr marL="285750" indent="-285750" algn="l">
                  <a:buFont typeface="Century Gothic" panose="020B0502020202020204" pitchFamily="34" charset="0"/>
                  <a:buChar char="→"/>
                </a:pPr>
                <a:r>
                  <a:rPr lang="sr-Cyrl-RS" dirty="0">
                    <a:latin typeface="Century Gothic" panose="020B0502020202020204" pitchFamily="34" charset="0"/>
                  </a:rPr>
                  <a:t>Додатни умиривачи енергије смањују потребну низводну дубину</a:t>
                </a:r>
              </a:p>
              <a:p>
                <a:pPr marL="285750" indent="-285750" algn="l">
                  <a:buFont typeface="Century Gothic" panose="020B0502020202020204" pitchFamily="34" charset="0"/>
                  <a:buChar char="→"/>
                </a:pPr>
                <a:r>
                  <a:rPr lang="sr-Cyrl-RS" dirty="0">
                    <a:latin typeface="Century Gothic" panose="020B0502020202020204" pitchFamily="34" charset="0"/>
                  </a:rPr>
                  <a:t>Прилагођавамо једначину за класичан умирујући базен без зуба, коришћењем резултата са модела за варијанту 10:</a:t>
                </a:r>
              </a:p>
              <a:p>
                <a:pPr lvl="1"/>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h</m:t>
                        </m:r>
                      </m:e>
                      <m:sub>
                        <m:r>
                          <a:rPr lang="en-US" sz="1800" i="1">
                            <a:latin typeface="Cambria Math" panose="02040503050406030204" pitchFamily="18" charset="0"/>
                          </a:rPr>
                          <m:t>2</m:t>
                        </m:r>
                      </m:sub>
                    </m:sSub>
                    <m:r>
                      <a:rPr lang="en-US" sz="1800" i="1">
                        <a:latin typeface="Cambria Math" panose="02040503050406030204" pitchFamily="18" charset="0"/>
                      </a:rPr>
                      <m:t>=</m:t>
                    </m:r>
                    <m:r>
                      <a:rPr lang="en-US" sz="1800" i="1">
                        <a:latin typeface="Cambria Math" panose="02040503050406030204" pitchFamily="18" charset="0"/>
                      </a:rPr>
                      <m:t>h</m:t>
                    </m:r>
                    <m:r>
                      <a:rPr lang="en-US" sz="1800" i="1">
                        <a:latin typeface="Cambria Math" panose="02040503050406030204" pitchFamily="18" charset="0"/>
                      </a:rPr>
                      <m:t>"=</m:t>
                    </m:r>
                    <m:r>
                      <a:rPr lang="en-US" sz="1800" i="1">
                        <a:latin typeface="Cambria Math" panose="02040503050406030204" pitchFamily="18" charset="0"/>
                      </a:rPr>
                      <m:t>𝑘</m:t>
                    </m:r>
                    <m:d>
                      <m:dPr>
                        <m:ctrlPr>
                          <a:rPr lang="en-US" sz="1800" i="1">
                            <a:latin typeface="Cambria Math" panose="02040503050406030204" pitchFamily="18" charset="0"/>
                          </a:rPr>
                        </m:ctrlPr>
                      </m:dPr>
                      <m:e>
                        <m:r>
                          <a:rPr lang="en-US" sz="1800" i="1">
                            <a:latin typeface="Cambria Math" panose="02040503050406030204" pitchFamily="18" charset="0"/>
                          </a:rPr>
                          <m:t>𝐹𝑟</m:t>
                        </m:r>
                      </m:e>
                    </m:d>
                    <m:d>
                      <m:dPr>
                        <m:begChr m:val="["/>
                        <m:endChr m:val="]"/>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h</m:t>
                                </m:r>
                              </m:e>
                              <m:sub>
                                <m:r>
                                  <a:rPr lang="en-US" sz="1800" i="1">
                                    <a:latin typeface="Cambria Math" panose="02040503050406030204" pitchFamily="18" charset="0"/>
                                  </a:rPr>
                                  <m:t>1</m:t>
                                </m:r>
                              </m:sub>
                            </m:sSub>
                          </m:num>
                          <m:den>
                            <m:r>
                              <a:rPr lang="en-US" sz="1800" i="1">
                                <a:latin typeface="Cambria Math" panose="02040503050406030204" pitchFamily="18" charset="0"/>
                              </a:rPr>
                              <m:t>2</m:t>
                            </m:r>
                          </m:den>
                        </m:f>
                        <m:r>
                          <a:rPr lang="en-US" sz="1800" i="1">
                            <a:latin typeface="Cambria Math" panose="02040503050406030204" pitchFamily="18" charset="0"/>
                          </a:rPr>
                          <m:t>(−1+</m:t>
                        </m:r>
                        <m:rad>
                          <m:radPr>
                            <m:degHide m:val="on"/>
                            <m:ctrlPr>
                              <a:rPr lang="en-US" sz="1800" i="1">
                                <a:latin typeface="Cambria Math" panose="02040503050406030204" pitchFamily="18" charset="0"/>
                              </a:rPr>
                            </m:ctrlPr>
                          </m:radPr>
                          <m:deg/>
                          <m:e>
                            <m:r>
                              <a:rPr lang="en-US" sz="1800" i="1">
                                <a:latin typeface="Cambria Math" panose="02040503050406030204" pitchFamily="18" charset="0"/>
                              </a:rPr>
                              <m:t>1+8</m:t>
                            </m:r>
                            <m:r>
                              <a:rPr lang="en-US" sz="1800" i="1">
                                <a:latin typeface="Cambria Math" panose="02040503050406030204" pitchFamily="18" charset="0"/>
                              </a:rPr>
                              <m:t>𝐹𝑟</m:t>
                            </m:r>
                          </m:e>
                        </m:rad>
                        <m:r>
                          <a:rPr lang="en-US" sz="1800" i="1">
                            <a:latin typeface="Cambria Math" panose="02040503050406030204" pitchFamily="18" charset="0"/>
                          </a:rPr>
                          <m:t>)</m:t>
                        </m:r>
                      </m:e>
                    </m:d>
                  </m:oMath>
                </a14:m>
                <a:r>
                  <a:rPr lang="en-US" sz="1800" dirty="0">
                    <a:effectLst/>
                  </a:rPr>
                  <a:t> </a:t>
                </a:r>
                <a:endParaRPr lang="sr-Cyrl-RS" sz="1800" dirty="0">
                  <a:effectLst/>
                </a:endParaRPr>
              </a:p>
              <a:p>
                <a:pPr lvl="1" algn="l"/>
                <a:endParaRPr lang="sr-Cyrl-RS" dirty="0">
                  <a:latin typeface="Century Gothic" panose="020B0502020202020204" pitchFamily="34" charset="0"/>
                </a:endParaRPr>
              </a:p>
              <a:p>
                <a:pPr algn="l"/>
                <a:endParaRPr lang="sr-Cyrl-RS" dirty="0">
                  <a:latin typeface="Century Gothic" panose="020B0502020202020204" pitchFamily="34" charset="0"/>
                </a:endParaRPr>
              </a:p>
              <a:p>
                <a:pPr algn="l"/>
                <a:endParaRPr lang="sr-Cyrl-RS" sz="1600" dirty="0">
                  <a:latin typeface="Century Gothic" panose="020B0502020202020204" pitchFamily="34" charset="0"/>
                </a:endParaRPr>
              </a:p>
            </p:txBody>
          </p:sp>
        </mc:Choice>
        <mc:Fallback xmlns="">
          <p:sp>
            <p:nvSpPr>
              <p:cNvPr id="14" name="Subtitle 2">
                <a:extLst>
                  <a:ext uri="{FF2B5EF4-FFF2-40B4-BE49-F238E27FC236}">
                    <a16:creationId xmlns:a16="http://schemas.microsoft.com/office/drawing/2014/main" id="{0DDD7213-0483-1743-9663-55A2F373AC9C}"/>
                  </a:ext>
                </a:extLst>
              </p:cNvPr>
              <p:cNvSpPr>
                <a:spLocks noGrp="1" noRot="1" noChangeAspect="1" noMove="1" noResize="1" noEditPoints="1" noAdjustHandles="1" noChangeArrowheads="1" noChangeShapeType="1" noTextEdit="1"/>
              </p:cNvSpPr>
              <p:nvPr>
                <p:ph type="subTitle" idx="1"/>
              </p:nvPr>
            </p:nvSpPr>
            <p:spPr>
              <a:xfrm>
                <a:off x="319406" y="2111768"/>
                <a:ext cx="8788037" cy="3554374"/>
              </a:xfrm>
              <a:blipFill>
                <a:blip r:embed="rId5"/>
                <a:stretch>
                  <a:fillRect l="-555" t="-1715"/>
                </a:stretch>
              </a:blipFill>
            </p:spPr>
            <p:txBody>
              <a:bodyPr/>
              <a:lstStyle/>
              <a:p>
                <a:r>
                  <a:rPr lang="en-US">
                    <a:noFill/>
                  </a:rPr>
                  <a:t> </a:t>
                </a:r>
              </a:p>
            </p:txBody>
          </p:sp>
        </mc:Fallback>
      </mc:AlternateContent>
      <p:sp>
        <p:nvSpPr>
          <p:cNvPr id="17" name="Rounded Rectangle 16">
            <a:extLst>
              <a:ext uri="{FF2B5EF4-FFF2-40B4-BE49-F238E27FC236}">
                <a16:creationId xmlns:a16="http://schemas.microsoft.com/office/drawing/2014/main" id="{4EF1A8B4-A3F0-BC41-98BA-2A60FB35DE01}"/>
              </a:ext>
            </a:extLst>
          </p:cNvPr>
          <p:cNvSpPr/>
          <p:nvPr/>
        </p:nvSpPr>
        <p:spPr>
          <a:xfrm>
            <a:off x="4033716" y="3043825"/>
            <a:ext cx="598435" cy="385175"/>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3B5E2305-0D68-3247-B101-8D30A788F632}"/>
              </a:ext>
            </a:extLst>
          </p:cNvPr>
          <p:cNvCxnSpPr>
            <a:cxnSpLocks/>
          </p:cNvCxnSpPr>
          <p:nvPr/>
        </p:nvCxnSpPr>
        <p:spPr>
          <a:xfrm flipH="1">
            <a:off x="452063" y="3444119"/>
            <a:ext cx="3747797" cy="1216857"/>
          </a:xfrm>
          <a:prstGeom prst="straightConnector1">
            <a:avLst/>
          </a:prstGeom>
          <a:ln w="22225">
            <a:solidFill>
              <a:schemeClr val="accent5">
                <a:lumMod val="75000"/>
              </a:schemeClr>
            </a:solidFill>
            <a:headEnd type="none" w="med" len="lg"/>
            <a:tailEnd type="stealth" w="lg"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AAAD71FC-51A2-AF45-861A-B3E9C733F1E9}"/>
                  </a:ext>
                </a:extLst>
              </p:cNvPr>
              <p:cNvSpPr/>
              <p:nvPr/>
            </p:nvSpPr>
            <p:spPr>
              <a:xfrm>
                <a:off x="-395696" y="4676095"/>
                <a:ext cx="5383292"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𝑘</m:t>
                      </m:r>
                      <m:d>
                        <m:dPr>
                          <m:ctrlPr>
                            <a:rPr lang="en-US" i="1">
                              <a:latin typeface="Cambria Math" panose="02040503050406030204" pitchFamily="18" charset="0"/>
                            </a:rPr>
                          </m:ctrlPr>
                        </m:dPr>
                        <m:e>
                          <m:r>
                            <a:rPr lang="en-US" i="1">
                              <a:latin typeface="Cambria Math" panose="02040503050406030204" pitchFamily="18" charset="0"/>
                            </a:rPr>
                            <m:t>𝐹𝑟</m:t>
                          </m:r>
                        </m:e>
                      </m:d>
                      <m:r>
                        <a:rPr lang="en-US" i="0">
                          <a:latin typeface="Cambria Math" panose="02040503050406030204" pitchFamily="18" charset="0"/>
                        </a:rPr>
                        <m:t>=−0.00009 </m:t>
                      </m:r>
                      <m:sSup>
                        <m:sSupPr>
                          <m:ctrlPr>
                            <a:rPr lang="en-US" i="1">
                              <a:latin typeface="Cambria Math" panose="02040503050406030204" pitchFamily="18" charset="0"/>
                            </a:rPr>
                          </m:ctrlPr>
                        </m:sSupPr>
                        <m:e>
                          <m:r>
                            <a:rPr lang="en-US" i="1">
                              <a:latin typeface="Cambria Math" panose="02040503050406030204" pitchFamily="18" charset="0"/>
                            </a:rPr>
                            <m:t>𝐹𝑟</m:t>
                          </m:r>
                        </m:e>
                        <m:sup>
                          <m:r>
                            <a:rPr lang="en-US" i="0">
                              <a:latin typeface="Cambria Math" panose="02040503050406030204" pitchFamily="18" charset="0"/>
                            </a:rPr>
                            <m:t>2</m:t>
                          </m:r>
                        </m:sup>
                      </m:sSup>
                      <m:r>
                        <a:rPr lang="sr-Cyrl-RS" b="0" i="0">
                          <a:latin typeface="Cambria Math" panose="02040503050406030204" pitchFamily="18" charset="0"/>
                        </a:rPr>
                        <m:t>+0.0122</m:t>
                      </m:r>
                      <m:r>
                        <a:rPr lang="en-US" i="0">
                          <a:latin typeface="Cambria Math" panose="02040503050406030204" pitchFamily="18" charset="0"/>
                        </a:rPr>
                        <m:t> </m:t>
                      </m:r>
                      <m:r>
                        <a:rPr lang="en-US" i="1">
                          <a:latin typeface="Cambria Math" panose="02040503050406030204" pitchFamily="18" charset="0"/>
                        </a:rPr>
                        <m:t>𝐹𝑟</m:t>
                      </m:r>
                      <m:r>
                        <a:rPr lang="en-US" i="0">
                          <a:latin typeface="Cambria Math" panose="02040503050406030204" pitchFamily="18" charset="0"/>
                        </a:rPr>
                        <m:t>+</m:t>
                      </m:r>
                      <m:r>
                        <a:rPr lang="sr-Cyrl-RS" b="0" i="0">
                          <a:latin typeface="Cambria Math" panose="02040503050406030204" pitchFamily="18" charset="0"/>
                        </a:rPr>
                        <m:t>0.479</m:t>
                      </m:r>
                    </m:oMath>
                  </m:oMathPara>
                </a14:m>
                <a:endParaRPr lang="en-US" dirty="0"/>
              </a:p>
            </p:txBody>
          </p:sp>
        </mc:Choice>
        <mc:Fallback xmlns="">
          <p:sp>
            <p:nvSpPr>
              <p:cNvPr id="2" name="Rectangle 1">
                <a:extLst>
                  <a:ext uri="{FF2B5EF4-FFF2-40B4-BE49-F238E27FC236}">
                    <a16:creationId xmlns:a16="http://schemas.microsoft.com/office/drawing/2014/main" id="{AAAD71FC-51A2-AF45-861A-B3E9C733F1E9}"/>
                  </a:ext>
                </a:extLst>
              </p:cNvPr>
              <p:cNvSpPr>
                <a:spLocks noRot="1" noChangeAspect="1" noMove="1" noResize="1" noEditPoints="1" noAdjustHandles="1" noChangeArrowheads="1" noChangeShapeType="1" noTextEdit="1"/>
              </p:cNvSpPr>
              <p:nvPr/>
            </p:nvSpPr>
            <p:spPr>
              <a:xfrm>
                <a:off x="-395696" y="4676095"/>
                <a:ext cx="5383292" cy="369332"/>
              </a:xfrm>
              <a:prstGeom prst="rect">
                <a:avLst/>
              </a:prstGeom>
              <a:blipFill>
                <a:blip r:embed="rId6"/>
                <a:stretch>
                  <a:fillRect b="-16667"/>
                </a:stretch>
              </a:blipFill>
            </p:spPr>
            <p:txBody>
              <a:bodyPr/>
              <a:lstStyle/>
              <a:p>
                <a:r>
                  <a:rPr lang="en-US">
                    <a:noFill/>
                  </a:rPr>
                  <a:t> </a:t>
                </a:r>
              </a:p>
            </p:txBody>
          </p:sp>
        </mc:Fallback>
      </mc:AlternateContent>
      <p:sp>
        <p:nvSpPr>
          <p:cNvPr id="15" name="Rounded Rectangle 14">
            <a:extLst>
              <a:ext uri="{FF2B5EF4-FFF2-40B4-BE49-F238E27FC236}">
                <a16:creationId xmlns:a16="http://schemas.microsoft.com/office/drawing/2014/main" id="{CF482C32-2B55-1749-A31C-98B804D8E95B}"/>
              </a:ext>
            </a:extLst>
          </p:cNvPr>
          <p:cNvSpPr/>
          <p:nvPr/>
        </p:nvSpPr>
        <p:spPr>
          <a:xfrm>
            <a:off x="81832" y="4683427"/>
            <a:ext cx="598435" cy="385175"/>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0971E219-7FFA-1B41-8732-C9188B33CBB7}"/>
              </a:ext>
            </a:extLst>
          </p:cNvPr>
          <p:cNvSpPr txBox="1">
            <a:spLocks/>
          </p:cNvSpPr>
          <p:nvPr/>
        </p:nvSpPr>
        <p:spPr>
          <a:xfrm>
            <a:off x="1143000" y="6422939"/>
            <a:ext cx="6858000"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sp>
        <p:nvSpPr>
          <p:cNvPr id="19" name="TextBox 18">
            <a:extLst>
              <a:ext uri="{FF2B5EF4-FFF2-40B4-BE49-F238E27FC236}">
                <a16:creationId xmlns:a16="http://schemas.microsoft.com/office/drawing/2014/main" id="{27EF9334-2ECB-5C44-8CCF-DC8D4C3738BF}"/>
              </a:ext>
            </a:extLst>
          </p:cNvPr>
          <p:cNvSpPr txBox="1"/>
          <p:nvPr/>
        </p:nvSpPr>
        <p:spPr>
          <a:xfrm>
            <a:off x="2725376" y="777488"/>
            <a:ext cx="3560590" cy="338554"/>
          </a:xfrm>
          <a:prstGeom prst="rect">
            <a:avLst/>
          </a:prstGeom>
          <a:noFill/>
        </p:spPr>
        <p:txBody>
          <a:bodyPr wrap="none" rtlCol="0">
            <a:spAutoFit/>
          </a:bodyPr>
          <a:lstStyle/>
          <a:p>
            <a:r>
              <a:rPr lang="sr-Cyrl-RS" sz="1600" i="1" dirty="0">
                <a:solidFill>
                  <a:schemeClr val="bg1">
                    <a:lumMod val="50000"/>
                  </a:schemeClr>
                </a:solidFill>
                <a:latin typeface="Century Gothic" panose="020B0502020202020204" pitchFamily="34" charset="0"/>
              </a:rPr>
              <a:t>Сусрет студената хидротехник</a:t>
            </a:r>
            <a:r>
              <a:rPr lang="sr-Latn-RS" sz="1600" i="1" dirty="0">
                <a:solidFill>
                  <a:schemeClr val="bg1">
                    <a:lumMod val="50000"/>
                  </a:schemeClr>
                </a:solidFill>
                <a:latin typeface="Century Gothic" panose="020B0502020202020204" pitchFamily="34" charset="0"/>
              </a:rPr>
              <a:t>e</a:t>
            </a:r>
            <a:endParaRPr lang="en-US" sz="1600" i="1" dirty="0">
              <a:solidFill>
                <a:schemeClr val="bg1">
                  <a:lumMod val="50000"/>
                </a:schemeClr>
              </a:solidFill>
              <a:latin typeface="Century Gothic" panose="020B0502020202020204" pitchFamily="34" charset="0"/>
            </a:endParaRPr>
          </a:p>
        </p:txBody>
      </p:sp>
    </p:spTree>
    <p:extLst>
      <p:ext uri="{BB962C8B-B14F-4D97-AF65-F5344CB8AC3E}">
        <p14:creationId xmlns:p14="http://schemas.microsoft.com/office/powerpoint/2010/main" val="382407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10" name="TextBox 9">
            <a:extLst>
              <a:ext uri="{FF2B5EF4-FFF2-40B4-BE49-F238E27FC236}">
                <a16:creationId xmlns:a16="http://schemas.microsoft.com/office/drawing/2014/main" id="{F867280F-D15C-1448-8E46-555055601F0E}"/>
              </a:ext>
            </a:extLst>
          </p:cNvPr>
          <p:cNvSpPr txBox="1"/>
          <p:nvPr/>
        </p:nvSpPr>
        <p:spPr>
          <a:xfrm>
            <a:off x="6463416" y="779244"/>
            <a:ext cx="2315057" cy="338554"/>
          </a:xfrm>
          <a:prstGeom prst="rect">
            <a:avLst/>
          </a:prstGeom>
          <a:noFill/>
        </p:spPr>
        <p:txBody>
          <a:bodyPr wrap="none" rtlCol="0">
            <a:spAutoFit/>
          </a:bodyPr>
          <a:lstStyle/>
          <a:p>
            <a:r>
              <a:rPr lang="sr-Cyrl-RS" sz="1600">
                <a:solidFill>
                  <a:schemeClr val="bg1">
                    <a:lumMod val="50000"/>
                  </a:schemeClr>
                </a:solidFill>
                <a:latin typeface="Century Gothic" panose="020B0502020202020204" pitchFamily="34" charset="0"/>
              </a:rPr>
              <a:t>ДИМЕНЗИОНИСАЊЕ</a:t>
            </a:r>
            <a:endParaRPr lang="en-US" sz="1600">
              <a:solidFill>
                <a:schemeClr val="bg1">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0B8F8E1D-EC77-CF46-956E-32D1354BC083}"/>
              </a:ext>
            </a:extLst>
          </p:cNvPr>
          <p:cNvSpPr txBox="1"/>
          <p:nvPr/>
        </p:nvSpPr>
        <p:spPr>
          <a:xfrm>
            <a:off x="216259" y="1351339"/>
            <a:ext cx="8843375" cy="830997"/>
          </a:xfrm>
          <a:prstGeom prst="rect">
            <a:avLst/>
          </a:prstGeom>
          <a:noFill/>
        </p:spPr>
        <p:txBody>
          <a:bodyPr wrap="square" rtlCol="0">
            <a:spAutoFit/>
          </a:bodyPr>
          <a:lstStyle/>
          <a:p>
            <a:pPr algn="ctr"/>
            <a:r>
              <a:rPr lang="sr-Cyrl-RS" sz="2000" dirty="0">
                <a:latin typeface="Century Gothic" panose="020B0502020202020204" pitchFamily="34" charset="0"/>
              </a:rPr>
              <a:t>ДИМЕНЗИОНИСАЊЕ УМИРУЈУЋЕГ БАЗЕНА НА БРАНИ ЛОПАТНИЦА</a:t>
            </a:r>
            <a:endParaRPr lang="en-US" sz="2000" dirty="0">
              <a:latin typeface="Century Gothic" panose="020B0502020202020204" pitchFamily="34" charset="0"/>
            </a:endParaRPr>
          </a:p>
          <a:p>
            <a:pPr algn="ctr"/>
            <a:endParaRPr lang="sr-Cyrl-RS" sz="2800" dirty="0">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14" name="Subtitle 2">
                <a:extLst>
                  <a:ext uri="{FF2B5EF4-FFF2-40B4-BE49-F238E27FC236}">
                    <a16:creationId xmlns:a16="http://schemas.microsoft.com/office/drawing/2014/main" id="{0DDD7213-0483-1743-9663-55A2F373AC9C}"/>
                  </a:ext>
                </a:extLst>
              </p:cNvPr>
              <p:cNvSpPr>
                <a:spLocks noGrp="1"/>
              </p:cNvSpPr>
              <p:nvPr>
                <p:ph type="subTitle" idx="1"/>
              </p:nvPr>
            </p:nvSpPr>
            <p:spPr>
              <a:xfrm>
                <a:off x="671782" y="1959931"/>
                <a:ext cx="8472218" cy="2481949"/>
              </a:xfrm>
            </p:spPr>
            <p:txBody>
              <a:bodyPr>
                <a:normAutofit/>
              </a:bodyPr>
              <a:lstStyle/>
              <a:p>
                <a:pPr marL="285750" indent="-285750" algn="l">
                  <a:buFontTx/>
                  <a:buChar char="→"/>
                </a:pPr>
                <a:r>
                  <a:rPr lang="en-US" dirty="0">
                    <a:latin typeface="Century Gothic" panose="020B0502020202020204" pitchFamily="34" charset="0"/>
                  </a:rPr>
                  <a:t>Брана ”</a:t>
                </a:r>
                <a:r>
                  <a:rPr lang="sr-Cyrl-RS" dirty="0">
                    <a:latin typeface="Century Gothic" panose="020B0502020202020204" pitchFamily="34" charset="0"/>
                  </a:rPr>
                  <a:t>Лопатница</a:t>
                </a:r>
                <a:r>
                  <a:rPr lang="en-US" dirty="0">
                    <a:latin typeface="Century Gothic" panose="020B0502020202020204" pitchFamily="34" charset="0"/>
                  </a:rPr>
                  <a:t>” </a:t>
                </a:r>
                <a:r>
                  <a:rPr lang="sr-Cyrl-RS" dirty="0">
                    <a:latin typeface="Century Gothic" panose="020B0502020202020204" pitchFamily="34" charset="0"/>
                  </a:rPr>
                  <a:t>се налази</a:t>
                </a:r>
                <a:r>
                  <a:rPr lang="en-US" dirty="0">
                    <a:latin typeface="Century Gothic" panose="020B0502020202020204" pitchFamily="34" charset="0"/>
                  </a:rPr>
                  <a:t> </a:t>
                </a:r>
                <a:r>
                  <a:rPr lang="en-US" dirty="0" err="1">
                    <a:latin typeface="Century Gothic" panose="020B0502020202020204" pitchFamily="34" charset="0"/>
                  </a:rPr>
                  <a:t>на</a:t>
                </a:r>
                <a:r>
                  <a:rPr lang="en-US" dirty="0">
                    <a:latin typeface="Century Gothic" panose="020B0502020202020204" pitchFamily="34" charset="0"/>
                  </a:rPr>
                  <a:t> </a:t>
                </a:r>
                <a:r>
                  <a:rPr lang="en-US" dirty="0" err="1">
                    <a:latin typeface="Century Gothic" panose="020B0502020202020204" pitchFamily="34" charset="0"/>
                  </a:rPr>
                  <a:t>профилу</a:t>
                </a:r>
                <a:r>
                  <a:rPr lang="sr-Cyrl-RS" dirty="0">
                    <a:latin typeface="Century Gothic" panose="020B0502020202020204" pitchFamily="34" charset="0"/>
                  </a:rPr>
                  <a:t> </a:t>
                </a:r>
                <a:r>
                  <a:rPr lang="en-US" dirty="0">
                    <a:latin typeface="Century Gothic" panose="020B0502020202020204" pitchFamily="34" charset="0"/>
                  </a:rPr>
                  <a:t> “</a:t>
                </a:r>
                <a:r>
                  <a:rPr lang="sr-Cyrl-RS" dirty="0">
                    <a:latin typeface="Century Gothic" panose="020B0502020202020204" pitchFamily="34" charset="0"/>
                  </a:rPr>
                  <a:t>Бела стена” у близини Краљева</a:t>
                </a:r>
              </a:p>
              <a:p>
                <a:pPr marL="285750" indent="-285750" algn="l">
                  <a:buFontTx/>
                  <a:buChar char="→"/>
                </a:pPr>
                <a:r>
                  <a:rPr lang="sr-Cyrl-RS" dirty="0">
                    <a:latin typeface="Century Gothic" panose="020B0502020202020204" pitchFamily="34" charset="0"/>
                  </a:rPr>
                  <a:t>Главни евакуациони орган бране је прелив са степенастим брзотоком ширине </a:t>
                </a:r>
                <a14:m>
                  <m:oMath xmlns:m="http://schemas.openxmlformats.org/officeDocument/2006/math">
                    <m:r>
                      <a:rPr lang="sr-Cyrl-RS">
                        <a:latin typeface="Cambria Math" panose="02040503050406030204" pitchFamily="18" charset="0"/>
                      </a:rPr>
                      <m:t>𝐵</m:t>
                    </m:r>
                    <m:r>
                      <a:rPr lang="sr-Cyrl-RS">
                        <a:latin typeface="Cambria Math" panose="02040503050406030204" pitchFamily="18" charset="0"/>
                      </a:rPr>
                      <m:t> =25.00 </m:t>
                    </m:r>
                    <m:r>
                      <a:rPr lang="sr-Cyrl-RS">
                        <a:latin typeface="Cambria Math" panose="02040503050406030204" pitchFamily="18" charset="0"/>
                      </a:rPr>
                      <m:t>𝑚</m:t>
                    </m:r>
                  </m:oMath>
                </a14:m>
                <a:endParaRPr lang="sr-Cyrl-RS" dirty="0">
                  <a:latin typeface="Century Gothic" panose="020B0502020202020204" pitchFamily="34" charset="0"/>
                </a:endParaRPr>
              </a:p>
              <a:p>
                <a:pPr marL="285750" indent="-285750" algn="l">
                  <a:buFontTx/>
                  <a:buChar char="→"/>
                </a:pPr>
                <a:r>
                  <a:rPr lang="sr-Cyrl-RS" dirty="0">
                    <a:latin typeface="Century Gothic" panose="020B0502020202020204" pitchFamily="34" charset="0"/>
                  </a:rPr>
                  <a:t>Излазни део главног евакуационог органа је умирујући базен са средишним блоковима</a:t>
                </a:r>
              </a:p>
              <a:p>
                <a:pPr marL="285750" indent="-285750" algn="l">
                  <a:buFontTx/>
                  <a:buChar char="→"/>
                </a:pPr>
                <a:r>
                  <a:rPr lang="sr-Cyrl-RS" dirty="0">
                    <a:latin typeface="Century Gothic" panose="020B0502020202020204" pitchFamily="34" charset="0"/>
                  </a:rPr>
                  <a:t>Димензије базена су одређене на основу зависности добијених моделским испитивањима</a:t>
                </a:r>
                <a:endParaRPr lang="en-US" dirty="0">
                  <a:latin typeface="Century Gothic" panose="020B0502020202020204" pitchFamily="34" charset="0"/>
                </a:endParaRPr>
              </a:p>
              <a:p>
                <a:pPr lvl="1" algn="l"/>
                <a:endParaRPr lang="en-US" dirty="0">
                  <a:latin typeface="Century Gothic" panose="020B0502020202020204" pitchFamily="34" charset="0"/>
                </a:endParaRPr>
              </a:p>
              <a:p>
                <a:pPr algn="l"/>
                <a:endParaRPr lang="en-US" dirty="0">
                  <a:latin typeface="Century Gothic" panose="020B0502020202020204" pitchFamily="34" charset="0"/>
                </a:endParaRPr>
              </a:p>
              <a:p>
                <a:pPr algn="l"/>
                <a:endParaRPr lang="sr-Cyrl-RS" dirty="0">
                  <a:latin typeface="Century Gothic" panose="020B0502020202020204" pitchFamily="34" charset="0"/>
                </a:endParaRPr>
              </a:p>
            </p:txBody>
          </p:sp>
        </mc:Choice>
        <mc:Fallback xmlns="">
          <p:sp>
            <p:nvSpPr>
              <p:cNvPr id="14" name="Subtitle 2">
                <a:extLst>
                  <a:ext uri="{FF2B5EF4-FFF2-40B4-BE49-F238E27FC236}">
                    <a16:creationId xmlns:a16="http://schemas.microsoft.com/office/drawing/2014/main" id="{0DDD7213-0483-1743-9663-55A2F373AC9C}"/>
                  </a:ext>
                </a:extLst>
              </p:cNvPr>
              <p:cNvSpPr>
                <a:spLocks noGrp="1" noRot="1" noChangeAspect="1" noMove="1" noResize="1" noEditPoints="1" noAdjustHandles="1" noChangeArrowheads="1" noChangeShapeType="1" noTextEdit="1"/>
              </p:cNvSpPr>
              <p:nvPr>
                <p:ph type="subTitle" idx="1"/>
              </p:nvPr>
            </p:nvSpPr>
            <p:spPr>
              <a:xfrm>
                <a:off x="671782" y="1959931"/>
                <a:ext cx="8472218" cy="2481949"/>
              </a:xfrm>
              <a:blipFill>
                <a:blip r:embed="rId4"/>
                <a:stretch>
                  <a:fillRect l="-576" t="-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116D774A-2690-3F4D-894E-F3F386958A5E}"/>
                  </a:ext>
                </a:extLst>
              </p:cNvPr>
              <p:cNvGraphicFramePr>
                <a:graphicFrameLocks noGrp="1"/>
              </p:cNvGraphicFramePr>
              <p:nvPr>
                <p:extLst>
                  <p:ext uri="{D42A27DB-BD31-4B8C-83A1-F6EECF244321}">
                    <p14:modId xmlns:p14="http://schemas.microsoft.com/office/powerpoint/2010/main" val="1926854073"/>
                  </p:ext>
                </p:extLst>
              </p:nvPr>
            </p:nvGraphicFramePr>
            <p:xfrm>
              <a:off x="797673" y="4698042"/>
              <a:ext cx="7886700" cy="1495290"/>
            </p:xfrm>
            <a:graphic>
              <a:graphicData uri="http://schemas.openxmlformats.org/drawingml/2006/table">
                <a:tbl>
                  <a:tblPr firstRow="1" firstCol="1" bandRow="1">
                    <a:tableStyleId>{7DF18680-E054-41AD-8BC1-D1AEF772440D}</a:tableStyleId>
                  </a:tblPr>
                  <a:tblGrid>
                    <a:gridCol w="813907">
                      <a:extLst>
                        <a:ext uri="{9D8B030D-6E8A-4147-A177-3AD203B41FA5}">
                          <a16:colId xmlns:a16="http://schemas.microsoft.com/office/drawing/2014/main" val="427927136"/>
                        </a:ext>
                      </a:extLst>
                    </a:gridCol>
                    <a:gridCol w="918012">
                      <a:extLst>
                        <a:ext uri="{9D8B030D-6E8A-4147-A177-3AD203B41FA5}">
                          <a16:colId xmlns:a16="http://schemas.microsoft.com/office/drawing/2014/main" val="46818506"/>
                        </a:ext>
                      </a:extLst>
                    </a:gridCol>
                    <a:gridCol w="1001611">
                      <a:extLst>
                        <a:ext uri="{9D8B030D-6E8A-4147-A177-3AD203B41FA5}">
                          <a16:colId xmlns:a16="http://schemas.microsoft.com/office/drawing/2014/main" val="1993218183"/>
                        </a:ext>
                      </a:extLst>
                    </a:gridCol>
                    <a:gridCol w="828104">
                      <a:extLst>
                        <a:ext uri="{9D8B030D-6E8A-4147-A177-3AD203B41FA5}">
                          <a16:colId xmlns:a16="http://schemas.microsoft.com/office/drawing/2014/main" val="2523856654"/>
                        </a:ext>
                      </a:extLst>
                    </a:gridCol>
                    <a:gridCol w="629359">
                      <a:extLst>
                        <a:ext uri="{9D8B030D-6E8A-4147-A177-3AD203B41FA5}">
                          <a16:colId xmlns:a16="http://schemas.microsoft.com/office/drawing/2014/main" val="2547525305"/>
                        </a:ext>
                      </a:extLst>
                    </a:gridCol>
                    <a:gridCol w="665637">
                      <a:extLst>
                        <a:ext uri="{9D8B030D-6E8A-4147-A177-3AD203B41FA5}">
                          <a16:colId xmlns:a16="http://schemas.microsoft.com/office/drawing/2014/main" val="2417454346"/>
                        </a:ext>
                      </a:extLst>
                    </a:gridCol>
                    <a:gridCol w="742927">
                      <a:extLst>
                        <a:ext uri="{9D8B030D-6E8A-4147-A177-3AD203B41FA5}">
                          <a16:colId xmlns:a16="http://schemas.microsoft.com/office/drawing/2014/main" val="4247159420"/>
                        </a:ext>
                      </a:extLst>
                    </a:gridCol>
                    <a:gridCol w="853341">
                      <a:extLst>
                        <a:ext uri="{9D8B030D-6E8A-4147-A177-3AD203B41FA5}">
                          <a16:colId xmlns:a16="http://schemas.microsoft.com/office/drawing/2014/main" val="740388568"/>
                        </a:ext>
                      </a:extLst>
                    </a:gridCol>
                    <a:gridCol w="632513">
                      <a:extLst>
                        <a:ext uri="{9D8B030D-6E8A-4147-A177-3AD203B41FA5}">
                          <a16:colId xmlns:a16="http://schemas.microsoft.com/office/drawing/2014/main" val="3906397921"/>
                        </a:ext>
                      </a:extLst>
                    </a:gridCol>
                    <a:gridCol w="801289">
                      <a:extLst>
                        <a:ext uri="{9D8B030D-6E8A-4147-A177-3AD203B41FA5}">
                          <a16:colId xmlns:a16="http://schemas.microsoft.com/office/drawing/2014/main" val="111336141"/>
                        </a:ext>
                      </a:extLst>
                    </a:gridCol>
                  </a:tblGrid>
                  <a:tr h="539966">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𝑄</m:t>
                                </m:r>
                              </m:oMath>
                            </m:oMathPara>
                          </a14:m>
                          <a:endParaRPr lang="en-US" sz="14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h</m:t>
                                    </m:r>
                                  </m:e>
                                  <m:sub>
                                    <m:r>
                                      <a:rPr lang="en-US" sz="1400">
                                        <a:effectLst/>
                                        <a:latin typeface="Cambria Math" panose="02040503050406030204" pitchFamily="18" charset="0"/>
                                      </a:rPr>
                                      <m:t>1</m:t>
                                    </m:r>
                                  </m:sub>
                                </m:sSub>
                              </m:oMath>
                            </m:oMathPara>
                          </a14:m>
                          <a:endParaRPr lang="en-US" sz="14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𝐹𝑟</m:t>
                                </m:r>
                              </m:oMath>
                            </m:oMathPara>
                          </a14:m>
                          <a:endParaRPr lang="en-US" sz="14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US" sz="1600">
                                    <a:effectLst/>
                                    <a:latin typeface="Cambria Math" panose="02040503050406030204" pitchFamily="18" charset="0"/>
                                  </a:rPr>
                                  <m:t>𝑘</m:t>
                                </m:r>
                              </m:oMath>
                            </m:oMathPara>
                          </a14:m>
                          <a:endParaRPr lang="en-US" sz="14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rPr>
                                    </m:ctrlPr>
                                  </m:sSubPr>
                                  <m:e>
                                    <m:r>
                                      <a:rPr lang="en-US" sz="1600">
                                        <a:effectLst/>
                                        <a:latin typeface="Cambria Math" panose="02040503050406030204" pitchFamily="18" charset="0"/>
                                      </a:rPr>
                                      <m:t>h</m:t>
                                    </m:r>
                                  </m:e>
                                  <m:sub>
                                    <m:r>
                                      <a:rPr lang="en-US" sz="1600">
                                        <a:effectLst/>
                                        <a:latin typeface="Cambria Math" panose="02040503050406030204" pitchFamily="18" charset="0"/>
                                      </a:rPr>
                                      <m:t>2</m:t>
                                    </m:r>
                                  </m:sub>
                                </m:sSub>
                              </m:oMath>
                            </m:oMathPara>
                          </a14:m>
                          <a:endParaRPr lang="en-US" sz="14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rPr>
                                    </m:ctrlPr>
                                  </m:sSubPr>
                                  <m:e>
                                    <m:r>
                                      <a:rPr lang="en-US" sz="1600">
                                        <a:effectLst/>
                                        <a:latin typeface="Cambria Math" panose="02040503050406030204" pitchFamily="18" charset="0"/>
                                      </a:rPr>
                                      <m:t>h</m:t>
                                    </m:r>
                                  </m:e>
                                  <m:sub>
                                    <m:r>
                                      <a:rPr lang="en-US" sz="1600">
                                        <a:effectLst/>
                                        <a:latin typeface="Cambria Math" panose="02040503050406030204" pitchFamily="18" charset="0"/>
                                      </a:rPr>
                                      <m:t>𝐵</m:t>
                                    </m:r>
                                  </m:sub>
                                </m:sSub>
                              </m:oMath>
                            </m:oMathPara>
                          </a14:m>
                          <a:endParaRPr lang="en-US" sz="14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rPr>
                                    </m:ctrlPr>
                                  </m:sSubPr>
                                  <m:e>
                                    <m:r>
                                      <a:rPr lang="en-US" sz="1600">
                                        <a:effectLst/>
                                        <a:latin typeface="Cambria Math" panose="02040503050406030204" pitchFamily="18" charset="0"/>
                                      </a:rPr>
                                      <m:t>𝑍</m:t>
                                    </m:r>
                                  </m:e>
                                  <m:sub>
                                    <m:r>
                                      <a:rPr lang="en-US" sz="1600">
                                        <a:effectLst/>
                                        <a:latin typeface="Cambria Math" panose="02040503050406030204" pitchFamily="18" charset="0"/>
                                      </a:rPr>
                                      <m:t>𝐵</m:t>
                                    </m:r>
                                  </m:sub>
                                </m:sSub>
                              </m:oMath>
                            </m:oMathPara>
                          </a14:m>
                          <a:endParaRPr lang="en-US" sz="14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rPr>
                                    </m:ctrlPr>
                                  </m:sSubPr>
                                  <m:e>
                                    <m:r>
                                      <a:rPr lang="en-US" sz="1600">
                                        <a:effectLst/>
                                        <a:latin typeface="Cambria Math" panose="02040503050406030204" pitchFamily="18" charset="0"/>
                                      </a:rPr>
                                      <m:t>𝐿</m:t>
                                    </m:r>
                                  </m:e>
                                  <m:sub>
                                    <m:r>
                                      <a:rPr lang="en-US" sz="1600">
                                        <a:effectLst/>
                                        <a:latin typeface="Cambria Math" panose="02040503050406030204" pitchFamily="18" charset="0"/>
                                      </a:rPr>
                                      <m:t>𝐵</m:t>
                                    </m:r>
                                  </m:sub>
                                </m:sSub>
                                <m:r>
                                  <a:rPr lang="en-US" sz="1600">
                                    <a:effectLst/>
                                    <a:latin typeface="Cambria Math" panose="02040503050406030204" pitchFamily="18" charset="0"/>
                                  </a:rPr>
                                  <m:t>/</m:t>
                                </m:r>
                                <m:sSub>
                                  <m:sSubPr>
                                    <m:ctrlPr>
                                      <a:rPr lang="en-US" sz="1600" i="1">
                                        <a:effectLst/>
                                        <a:latin typeface="Cambria Math" panose="02040503050406030204" pitchFamily="18" charset="0"/>
                                      </a:rPr>
                                    </m:ctrlPr>
                                  </m:sSubPr>
                                  <m:e>
                                    <m:r>
                                      <a:rPr lang="en-US" sz="1600">
                                        <a:effectLst/>
                                        <a:latin typeface="Cambria Math" panose="02040503050406030204" pitchFamily="18" charset="0"/>
                                      </a:rPr>
                                      <m:t>h</m:t>
                                    </m:r>
                                  </m:e>
                                  <m:sub>
                                    <m:r>
                                      <a:rPr lang="en-US" sz="1600">
                                        <a:effectLst/>
                                        <a:latin typeface="Cambria Math" panose="02040503050406030204" pitchFamily="18" charset="0"/>
                                      </a:rPr>
                                      <m:t>𝐵</m:t>
                                    </m:r>
                                  </m:sub>
                                </m:sSub>
                              </m:oMath>
                            </m:oMathPara>
                          </a14:m>
                          <a:endParaRPr lang="en-US" sz="14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rPr>
                                    </m:ctrlPr>
                                  </m:sSubPr>
                                  <m:e>
                                    <m:r>
                                      <a:rPr lang="en-US" sz="1600">
                                        <a:effectLst/>
                                        <a:latin typeface="Cambria Math" panose="02040503050406030204" pitchFamily="18" charset="0"/>
                                      </a:rPr>
                                      <m:t>𝐿</m:t>
                                    </m:r>
                                  </m:e>
                                  <m:sub>
                                    <m:r>
                                      <a:rPr lang="en-US" sz="1600">
                                        <a:effectLst/>
                                        <a:latin typeface="Cambria Math" panose="02040503050406030204" pitchFamily="18" charset="0"/>
                                      </a:rPr>
                                      <m:t>𝐵</m:t>
                                    </m:r>
                                  </m:sub>
                                </m:sSub>
                              </m:oMath>
                            </m:oMathPara>
                          </a14:m>
                          <a:endParaRPr lang="en-US" sz="14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US" sz="1600">
                                    <a:effectLst/>
                                    <a:latin typeface="Cambria Math" panose="02040503050406030204" pitchFamily="18" charset="0"/>
                                  </a:rPr>
                                  <m:t>𝑑</m:t>
                                </m:r>
                              </m:oMath>
                            </m:oMathPara>
                          </a14:m>
                          <a:endParaRPr lang="en-US" sz="140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701442305"/>
                      </a:ext>
                    </a:extLst>
                  </a:tr>
                  <a:tr h="519198">
                    <a:tc>
                      <a:txBody>
                        <a:bodyPr/>
                        <a:lstStyle/>
                        <a:p>
                          <a:pPr marL="0" algn="ctr" defTabSz="685800" rtl="0" eaLnBrk="1" latinLnBrk="0" hangingPunct="1">
                            <a:lnSpc>
                              <a:spcPct val="115000"/>
                            </a:lnSpc>
                            <a:spcAft>
                              <a:spcPts val="0"/>
                            </a:spcAft>
                          </a:pPr>
                          <a14:m>
                            <m:oMathPara xmlns:m="http://schemas.openxmlformats.org/officeDocument/2006/math">
                              <m:oMathParaPr>
                                <m:jc m:val="centerGroup"/>
                              </m:oMathParaPr>
                              <m:oMath xmlns:m="http://schemas.openxmlformats.org/officeDocument/2006/math">
                                <m:r>
                                  <a:rPr lang="en-US" sz="1400" kern="1200">
                                    <a:solidFill>
                                      <a:schemeClr val="tx1">
                                        <a:lumMod val="65000"/>
                                        <a:lumOff val="35000"/>
                                      </a:schemeClr>
                                    </a:solidFill>
                                    <a:effectLst/>
                                    <a:latin typeface="Cambria Math" panose="02040503050406030204" pitchFamily="18" charset="0"/>
                                    <a:ea typeface="+mn-ea"/>
                                    <a:cs typeface="+mn-cs"/>
                                  </a:rPr>
                                  <m:t>[</m:t>
                                </m:r>
                                <m:sSup>
                                  <m:sSupPr>
                                    <m:ctrlPr>
                                      <a:rPr lang="en-US" sz="1400" i="1" kern="1200">
                                        <a:solidFill>
                                          <a:schemeClr val="tx1">
                                            <a:lumMod val="65000"/>
                                            <a:lumOff val="35000"/>
                                          </a:schemeClr>
                                        </a:solidFill>
                                        <a:effectLst/>
                                        <a:latin typeface="Cambria Math" panose="02040503050406030204" pitchFamily="18" charset="0"/>
                                        <a:ea typeface="+mn-ea"/>
                                        <a:cs typeface="+mn-cs"/>
                                      </a:rPr>
                                    </m:ctrlPr>
                                  </m:sSupPr>
                                  <m:e>
                                    <m:r>
                                      <a:rPr lang="en-US" sz="1400" kern="1200">
                                        <a:solidFill>
                                          <a:schemeClr val="tx1">
                                            <a:lumMod val="65000"/>
                                            <a:lumOff val="35000"/>
                                          </a:schemeClr>
                                        </a:solidFill>
                                        <a:effectLst/>
                                        <a:latin typeface="Cambria Math" panose="02040503050406030204" pitchFamily="18" charset="0"/>
                                        <a:ea typeface="+mn-ea"/>
                                        <a:cs typeface="+mn-cs"/>
                                      </a:rPr>
                                      <m:t>𝑚</m:t>
                                    </m:r>
                                  </m:e>
                                  <m:sup>
                                    <m:r>
                                      <a:rPr lang="en-US" sz="1400" kern="1200">
                                        <a:solidFill>
                                          <a:schemeClr val="tx1">
                                            <a:lumMod val="65000"/>
                                            <a:lumOff val="35000"/>
                                          </a:schemeClr>
                                        </a:solidFill>
                                        <a:effectLst/>
                                        <a:latin typeface="Cambria Math" panose="02040503050406030204" pitchFamily="18" charset="0"/>
                                        <a:ea typeface="+mn-ea"/>
                                        <a:cs typeface="+mn-cs"/>
                                      </a:rPr>
                                      <m:t>3</m:t>
                                    </m:r>
                                  </m:sup>
                                </m:sSup>
                                <m:r>
                                  <a:rPr lang="en-US" sz="1400" kern="1200">
                                    <a:solidFill>
                                      <a:schemeClr val="tx1">
                                        <a:lumMod val="65000"/>
                                        <a:lumOff val="35000"/>
                                      </a:schemeClr>
                                    </a:solidFill>
                                    <a:effectLst/>
                                    <a:latin typeface="Cambria Math" panose="02040503050406030204" pitchFamily="18" charset="0"/>
                                    <a:ea typeface="+mn-ea"/>
                                    <a:cs typeface="+mn-cs"/>
                                  </a:rPr>
                                  <m:t>/</m:t>
                                </m:r>
                                <m:r>
                                  <a:rPr lang="en-US" sz="1400" kern="1200">
                                    <a:solidFill>
                                      <a:schemeClr val="tx1">
                                        <a:lumMod val="65000"/>
                                        <a:lumOff val="35000"/>
                                      </a:schemeClr>
                                    </a:solidFill>
                                    <a:effectLst/>
                                    <a:latin typeface="Cambria Math" panose="02040503050406030204" pitchFamily="18" charset="0"/>
                                    <a:ea typeface="+mn-ea"/>
                                    <a:cs typeface="+mn-cs"/>
                                  </a:rPr>
                                  <m:t>𝑠</m:t>
                                </m:r>
                                <m:r>
                                  <a:rPr lang="en-US" sz="1400" kern="1200">
                                    <a:solidFill>
                                      <a:schemeClr val="tx1">
                                        <a:lumMod val="65000"/>
                                        <a:lumOff val="35000"/>
                                      </a:schemeClr>
                                    </a:solidFill>
                                    <a:effectLst/>
                                    <a:latin typeface="Cambria Math" panose="02040503050406030204" pitchFamily="18" charset="0"/>
                                    <a:ea typeface="+mn-ea"/>
                                    <a:cs typeface="+mn-cs"/>
                                  </a:rPr>
                                  <m:t>]</m:t>
                                </m:r>
                              </m:oMath>
                            </m:oMathPara>
                          </a14:m>
                          <a:endParaRPr lang="en-US" sz="1400" kern="1200">
                            <a:solidFill>
                              <a:schemeClr val="tx1">
                                <a:lumMod val="65000"/>
                                <a:lumOff val="35000"/>
                              </a:schemeClr>
                            </a:solidFill>
                            <a:effectLst/>
                            <a:latin typeface="Cambria Math" panose="02040503050406030204" pitchFamily="18" charset="0"/>
                            <a:ea typeface="+mn-ea"/>
                            <a:cs typeface="+mn-cs"/>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US" sz="1400">
                                    <a:solidFill>
                                      <a:schemeClr val="tx1">
                                        <a:lumMod val="65000"/>
                                        <a:lumOff val="35000"/>
                                      </a:schemeClr>
                                    </a:solidFill>
                                    <a:effectLst/>
                                    <a:latin typeface="Cambria Math" panose="02040503050406030204" pitchFamily="18" charset="0"/>
                                  </a:rPr>
                                  <m:t>[</m:t>
                                </m:r>
                                <m:r>
                                  <a:rPr lang="en-US" sz="1400">
                                    <a:solidFill>
                                      <a:schemeClr val="tx1">
                                        <a:lumMod val="65000"/>
                                        <a:lumOff val="35000"/>
                                      </a:schemeClr>
                                    </a:solidFill>
                                    <a:effectLst/>
                                    <a:latin typeface="Cambria Math" panose="02040503050406030204" pitchFamily="18" charset="0"/>
                                  </a:rPr>
                                  <m:t>𝑚</m:t>
                                </m:r>
                                <m:r>
                                  <a:rPr lang="en-US" sz="1400">
                                    <a:solidFill>
                                      <a:schemeClr val="tx1">
                                        <a:lumMod val="65000"/>
                                        <a:lumOff val="35000"/>
                                      </a:schemeClr>
                                    </a:solidFill>
                                    <a:effectLst/>
                                    <a:latin typeface="Cambria Math" panose="02040503050406030204" pitchFamily="18" charset="0"/>
                                  </a:rPr>
                                  <m:t>]</m:t>
                                </m:r>
                              </m:oMath>
                            </m:oMathPara>
                          </a14:m>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US" sz="1400">
                                    <a:solidFill>
                                      <a:schemeClr val="tx1">
                                        <a:lumMod val="65000"/>
                                        <a:lumOff val="35000"/>
                                      </a:schemeClr>
                                    </a:solidFill>
                                    <a:effectLst/>
                                    <a:latin typeface="Cambria Math" panose="02040503050406030204" pitchFamily="18" charset="0"/>
                                  </a:rPr>
                                  <m:t>[−]</m:t>
                                </m:r>
                              </m:oMath>
                            </m:oMathPara>
                          </a14:m>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US" sz="1400">
                                    <a:solidFill>
                                      <a:schemeClr val="tx1">
                                        <a:lumMod val="65000"/>
                                        <a:lumOff val="35000"/>
                                      </a:schemeClr>
                                    </a:solidFill>
                                    <a:effectLst/>
                                    <a:latin typeface="Cambria Math" panose="02040503050406030204" pitchFamily="18" charset="0"/>
                                  </a:rPr>
                                  <m:t>[−]</m:t>
                                </m:r>
                              </m:oMath>
                            </m:oMathPara>
                          </a14:m>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US" sz="1600">
                                    <a:solidFill>
                                      <a:schemeClr val="tx1">
                                        <a:lumMod val="65000"/>
                                        <a:lumOff val="35000"/>
                                      </a:schemeClr>
                                    </a:solidFill>
                                    <a:effectLst/>
                                    <a:latin typeface="Cambria Math" panose="02040503050406030204" pitchFamily="18" charset="0"/>
                                  </a:rPr>
                                  <m:t>[</m:t>
                                </m:r>
                                <m:r>
                                  <a:rPr lang="en-US" sz="1600">
                                    <a:solidFill>
                                      <a:schemeClr val="tx1">
                                        <a:lumMod val="65000"/>
                                        <a:lumOff val="35000"/>
                                      </a:schemeClr>
                                    </a:solidFill>
                                    <a:effectLst/>
                                    <a:latin typeface="Cambria Math" panose="02040503050406030204" pitchFamily="18" charset="0"/>
                                  </a:rPr>
                                  <m:t>𝑚</m:t>
                                </m:r>
                                <m:r>
                                  <a:rPr lang="en-US" sz="1600">
                                    <a:solidFill>
                                      <a:schemeClr val="tx1">
                                        <a:lumMod val="65000"/>
                                        <a:lumOff val="35000"/>
                                      </a:schemeClr>
                                    </a:solidFill>
                                    <a:effectLst/>
                                    <a:latin typeface="Cambria Math" panose="02040503050406030204" pitchFamily="18" charset="0"/>
                                  </a:rPr>
                                  <m:t>]</m:t>
                                </m:r>
                              </m:oMath>
                            </m:oMathPara>
                          </a14:m>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US" sz="1600">
                                    <a:solidFill>
                                      <a:schemeClr val="tx1">
                                        <a:lumMod val="65000"/>
                                        <a:lumOff val="35000"/>
                                      </a:schemeClr>
                                    </a:solidFill>
                                    <a:effectLst/>
                                    <a:latin typeface="Cambria Math" panose="02040503050406030204" pitchFamily="18" charset="0"/>
                                  </a:rPr>
                                  <m:t>[</m:t>
                                </m:r>
                                <m:r>
                                  <a:rPr lang="en-US" sz="1600">
                                    <a:solidFill>
                                      <a:schemeClr val="tx1">
                                        <a:lumMod val="65000"/>
                                        <a:lumOff val="35000"/>
                                      </a:schemeClr>
                                    </a:solidFill>
                                    <a:effectLst/>
                                    <a:latin typeface="Cambria Math" panose="02040503050406030204" pitchFamily="18" charset="0"/>
                                  </a:rPr>
                                  <m:t>𝑚</m:t>
                                </m:r>
                                <m:r>
                                  <a:rPr lang="en-US" sz="1600">
                                    <a:solidFill>
                                      <a:schemeClr val="tx1">
                                        <a:lumMod val="65000"/>
                                        <a:lumOff val="35000"/>
                                      </a:schemeClr>
                                    </a:solidFill>
                                    <a:effectLst/>
                                    <a:latin typeface="Cambria Math" panose="02040503050406030204" pitchFamily="18" charset="0"/>
                                  </a:rPr>
                                  <m:t>]</m:t>
                                </m:r>
                              </m:oMath>
                            </m:oMathPara>
                          </a14:m>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US" sz="1600">
                                    <a:solidFill>
                                      <a:schemeClr val="tx1">
                                        <a:lumMod val="65000"/>
                                        <a:lumOff val="35000"/>
                                      </a:schemeClr>
                                    </a:solidFill>
                                    <a:effectLst/>
                                    <a:latin typeface="Cambria Math" panose="02040503050406030204" pitchFamily="18" charset="0"/>
                                  </a:rPr>
                                  <m:t>[</m:t>
                                </m:r>
                                <m:r>
                                  <a:rPr lang="en-US" sz="1600">
                                    <a:solidFill>
                                      <a:schemeClr val="tx1">
                                        <a:lumMod val="65000"/>
                                        <a:lumOff val="35000"/>
                                      </a:schemeClr>
                                    </a:solidFill>
                                    <a:effectLst/>
                                    <a:latin typeface="Cambria Math" panose="02040503050406030204" pitchFamily="18" charset="0"/>
                                  </a:rPr>
                                  <m:t>𝑚𝑛𝑚</m:t>
                                </m:r>
                                <m:r>
                                  <a:rPr lang="en-US" sz="1600">
                                    <a:solidFill>
                                      <a:schemeClr val="tx1">
                                        <a:lumMod val="65000"/>
                                        <a:lumOff val="35000"/>
                                      </a:schemeClr>
                                    </a:solidFill>
                                    <a:effectLst/>
                                    <a:latin typeface="Cambria Math" panose="02040503050406030204" pitchFamily="18" charset="0"/>
                                  </a:rPr>
                                  <m:t>]</m:t>
                                </m:r>
                              </m:oMath>
                            </m:oMathPara>
                          </a14:m>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US" sz="1600">
                                    <a:solidFill>
                                      <a:schemeClr val="tx1">
                                        <a:lumMod val="65000"/>
                                        <a:lumOff val="35000"/>
                                      </a:schemeClr>
                                    </a:solidFill>
                                    <a:effectLst/>
                                    <a:latin typeface="Cambria Math" panose="02040503050406030204" pitchFamily="18" charset="0"/>
                                  </a:rPr>
                                  <m:t>[−]</m:t>
                                </m:r>
                              </m:oMath>
                            </m:oMathPara>
                          </a14:m>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US" sz="1600">
                                    <a:solidFill>
                                      <a:schemeClr val="tx1">
                                        <a:lumMod val="65000"/>
                                        <a:lumOff val="35000"/>
                                      </a:schemeClr>
                                    </a:solidFill>
                                    <a:effectLst/>
                                    <a:latin typeface="Cambria Math" panose="02040503050406030204" pitchFamily="18" charset="0"/>
                                  </a:rPr>
                                  <m:t>[</m:t>
                                </m:r>
                                <m:r>
                                  <a:rPr lang="en-US" sz="1600">
                                    <a:solidFill>
                                      <a:schemeClr val="tx1">
                                        <a:lumMod val="65000"/>
                                        <a:lumOff val="35000"/>
                                      </a:schemeClr>
                                    </a:solidFill>
                                    <a:effectLst/>
                                    <a:latin typeface="Cambria Math" panose="02040503050406030204" pitchFamily="18" charset="0"/>
                                  </a:rPr>
                                  <m:t>𝑚</m:t>
                                </m:r>
                                <m:r>
                                  <a:rPr lang="en-US" sz="1600">
                                    <a:solidFill>
                                      <a:schemeClr val="tx1">
                                        <a:lumMod val="65000"/>
                                        <a:lumOff val="35000"/>
                                      </a:schemeClr>
                                    </a:solidFill>
                                    <a:effectLst/>
                                    <a:latin typeface="Cambria Math" panose="02040503050406030204" pitchFamily="18" charset="0"/>
                                  </a:rPr>
                                  <m:t>]</m:t>
                                </m:r>
                              </m:oMath>
                            </m:oMathPara>
                          </a14:m>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US" sz="1600">
                                    <a:solidFill>
                                      <a:schemeClr val="tx1">
                                        <a:lumMod val="65000"/>
                                        <a:lumOff val="35000"/>
                                      </a:schemeClr>
                                    </a:solidFill>
                                    <a:effectLst/>
                                    <a:latin typeface="Cambria Math" panose="02040503050406030204" pitchFamily="18" charset="0"/>
                                  </a:rPr>
                                  <m:t>[</m:t>
                                </m:r>
                                <m:r>
                                  <a:rPr lang="en-US" sz="1600">
                                    <a:solidFill>
                                      <a:schemeClr val="tx1">
                                        <a:lumMod val="65000"/>
                                        <a:lumOff val="35000"/>
                                      </a:schemeClr>
                                    </a:solidFill>
                                    <a:effectLst/>
                                    <a:latin typeface="Cambria Math" panose="02040503050406030204" pitchFamily="18" charset="0"/>
                                  </a:rPr>
                                  <m:t>𝑚</m:t>
                                </m:r>
                                <m:r>
                                  <a:rPr lang="en-US" sz="1600">
                                    <a:solidFill>
                                      <a:schemeClr val="tx1">
                                        <a:lumMod val="65000"/>
                                        <a:lumOff val="35000"/>
                                      </a:schemeClr>
                                    </a:solidFill>
                                    <a:effectLst/>
                                    <a:latin typeface="Cambria Math" panose="02040503050406030204" pitchFamily="18" charset="0"/>
                                  </a:rPr>
                                  <m:t>]</m:t>
                                </m:r>
                              </m:oMath>
                            </m:oMathPara>
                          </a14:m>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3716553138"/>
                      </a:ext>
                    </a:extLst>
                  </a:tr>
                  <a:tr h="436126">
                    <a:tc>
                      <a:txBody>
                        <a:bodyPr/>
                        <a:lstStyle/>
                        <a:p>
                          <a:pPr marL="0" algn="ctr" defTabSz="685800" rtl="0" eaLnBrk="1" latinLnBrk="0" hangingPunct="1">
                            <a:lnSpc>
                              <a:spcPct val="115000"/>
                            </a:lnSpc>
                            <a:spcAft>
                              <a:spcPts val="0"/>
                            </a:spcAft>
                          </a:pPr>
                          <a:r>
                            <a:rPr lang="en-US" sz="1600" b="0" kern="1200">
                              <a:solidFill>
                                <a:schemeClr val="tx1">
                                  <a:lumMod val="65000"/>
                                  <a:lumOff val="35000"/>
                                </a:schemeClr>
                              </a:solidFill>
                              <a:effectLst/>
                              <a:latin typeface="+mn-lt"/>
                              <a:ea typeface="+mn-ea"/>
                              <a:cs typeface="+mn-cs"/>
                            </a:rPr>
                            <a:t>100.62</a:t>
                          </a: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0.28</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75.22</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0.887</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2.93</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3.56</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359.0</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3.03</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11.0</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sr-Cyrl-RS" sz="1600">
                              <a:solidFill>
                                <a:schemeClr val="tx1">
                                  <a:lumMod val="65000"/>
                                  <a:lumOff val="35000"/>
                                </a:schemeClr>
                              </a:solidFill>
                              <a:effectLst/>
                            </a:rPr>
                            <a:t>3.80</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1881409262"/>
                      </a:ext>
                    </a:extLst>
                  </a:tr>
                </a:tbl>
              </a:graphicData>
            </a:graphic>
          </p:graphicFrame>
        </mc:Choice>
        <mc:Fallback xmlns="">
          <p:graphicFrame>
            <p:nvGraphicFramePr>
              <p:cNvPr id="2" name="Table 1">
                <a:extLst>
                  <a:ext uri="{FF2B5EF4-FFF2-40B4-BE49-F238E27FC236}">
                    <a16:creationId xmlns:a16="http://schemas.microsoft.com/office/drawing/2014/main" id="{116D774A-2690-3F4D-894E-F3F386958A5E}"/>
                  </a:ext>
                </a:extLst>
              </p:cNvPr>
              <p:cNvGraphicFramePr>
                <a:graphicFrameLocks noGrp="1"/>
              </p:cNvGraphicFramePr>
              <p:nvPr>
                <p:extLst>
                  <p:ext uri="{D42A27DB-BD31-4B8C-83A1-F6EECF244321}">
                    <p14:modId xmlns:p14="http://schemas.microsoft.com/office/powerpoint/2010/main" val="1926854073"/>
                  </p:ext>
                </p:extLst>
              </p:nvPr>
            </p:nvGraphicFramePr>
            <p:xfrm>
              <a:off x="797673" y="4698042"/>
              <a:ext cx="7886700" cy="1495290"/>
            </p:xfrm>
            <a:graphic>
              <a:graphicData uri="http://schemas.openxmlformats.org/drawingml/2006/table">
                <a:tbl>
                  <a:tblPr firstRow="1" firstCol="1" bandRow="1">
                    <a:tableStyleId>{7DF18680-E054-41AD-8BC1-D1AEF772440D}</a:tableStyleId>
                  </a:tblPr>
                  <a:tblGrid>
                    <a:gridCol w="813907">
                      <a:extLst>
                        <a:ext uri="{9D8B030D-6E8A-4147-A177-3AD203B41FA5}">
                          <a16:colId xmlns:a16="http://schemas.microsoft.com/office/drawing/2014/main" val="427927136"/>
                        </a:ext>
                      </a:extLst>
                    </a:gridCol>
                    <a:gridCol w="918012">
                      <a:extLst>
                        <a:ext uri="{9D8B030D-6E8A-4147-A177-3AD203B41FA5}">
                          <a16:colId xmlns:a16="http://schemas.microsoft.com/office/drawing/2014/main" val="46818506"/>
                        </a:ext>
                      </a:extLst>
                    </a:gridCol>
                    <a:gridCol w="1001611">
                      <a:extLst>
                        <a:ext uri="{9D8B030D-6E8A-4147-A177-3AD203B41FA5}">
                          <a16:colId xmlns:a16="http://schemas.microsoft.com/office/drawing/2014/main" val="1993218183"/>
                        </a:ext>
                      </a:extLst>
                    </a:gridCol>
                    <a:gridCol w="828104">
                      <a:extLst>
                        <a:ext uri="{9D8B030D-6E8A-4147-A177-3AD203B41FA5}">
                          <a16:colId xmlns:a16="http://schemas.microsoft.com/office/drawing/2014/main" val="2523856654"/>
                        </a:ext>
                      </a:extLst>
                    </a:gridCol>
                    <a:gridCol w="629359">
                      <a:extLst>
                        <a:ext uri="{9D8B030D-6E8A-4147-A177-3AD203B41FA5}">
                          <a16:colId xmlns:a16="http://schemas.microsoft.com/office/drawing/2014/main" val="2547525305"/>
                        </a:ext>
                      </a:extLst>
                    </a:gridCol>
                    <a:gridCol w="665637">
                      <a:extLst>
                        <a:ext uri="{9D8B030D-6E8A-4147-A177-3AD203B41FA5}">
                          <a16:colId xmlns:a16="http://schemas.microsoft.com/office/drawing/2014/main" val="2417454346"/>
                        </a:ext>
                      </a:extLst>
                    </a:gridCol>
                    <a:gridCol w="742927">
                      <a:extLst>
                        <a:ext uri="{9D8B030D-6E8A-4147-A177-3AD203B41FA5}">
                          <a16:colId xmlns:a16="http://schemas.microsoft.com/office/drawing/2014/main" val="4247159420"/>
                        </a:ext>
                      </a:extLst>
                    </a:gridCol>
                    <a:gridCol w="853341">
                      <a:extLst>
                        <a:ext uri="{9D8B030D-6E8A-4147-A177-3AD203B41FA5}">
                          <a16:colId xmlns:a16="http://schemas.microsoft.com/office/drawing/2014/main" val="740388568"/>
                        </a:ext>
                      </a:extLst>
                    </a:gridCol>
                    <a:gridCol w="632513">
                      <a:extLst>
                        <a:ext uri="{9D8B030D-6E8A-4147-A177-3AD203B41FA5}">
                          <a16:colId xmlns:a16="http://schemas.microsoft.com/office/drawing/2014/main" val="3906397921"/>
                        </a:ext>
                      </a:extLst>
                    </a:gridCol>
                    <a:gridCol w="801289">
                      <a:extLst>
                        <a:ext uri="{9D8B030D-6E8A-4147-A177-3AD203B41FA5}">
                          <a16:colId xmlns:a16="http://schemas.microsoft.com/office/drawing/2014/main" val="111336141"/>
                        </a:ext>
                      </a:extLst>
                    </a:gridCol>
                  </a:tblGrid>
                  <a:tr h="539966">
                    <a:tc>
                      <a:txBody>
                        <a:bodyPr/>
                        <a:lstStyle/>
                        <a:p>
                          <a:endParaRPr lang="en-US"/>
                        </a:p>
                      </a:txBody>
                      <a:tcPr marL="68580" marR="68580" marT="0" marB="0" anchor="ctr">
                        <a:blipFill>
                          <a:blip r:embed="rId5"/>
                          <a:stretch>
                            <a:fillRect l="-1563" r="-873438" b="-183721"/>
                          </a:stretch>
                        </a:blipFill>
                      </a:tcPr>
                    </a:tc>
                    <a:tc>
                      <a:txBody>
                        <a:bodyPr/>
                        <a:lstStyle/>
                        <a:p>
                          <a:endParaRPr lang="en-US"/>
                        </a:p>
                      </a:txBody>
                      <a:tcPr marL="68580" marR="68580" marT="0" marB="0" anchor="ctr">
                        <a:blipFill>
                          <a:blip r:embed="rId5"/>
                          <a:stretch>
                            <a:fillRect l="-89041" r="-665753" b="-183721"/>
                          </a:stretch>
                        </a:blipFill>
                      </a:tcPr>
                    </a:tc>
                    <a:tc>
                      <a:txBody>
                        <a:bodyPr/>
                        <a:lstStyle/>
                        <a:p>
                          <a:endParaRPr lang="en-US"/>
                        </a:p>
                      </a:txBody>
                      <a:tcPr marL="68580" marR="68580" marT="0" marB="0" anchor="ctr">
                        <a:blipFill>
                          <a:blip r:embed="rId5"/>
                          <a:stretch>
                            <a:fillRect l="-174684" r="-515190" b="-183721"/>
                          </a:stretch>
                        </a:blipFill>
                      </a:tcPr>
                    </a:tc>
                    <a:tc>
                      <a:txBody>
                        <a:bodyPr/>
                        <a:lstStyle/>
                        <a:p>
                          <a:endParaRPr lang="en-US"/>
                        </a:p>
                      </a:txBody>
                      <a:tcPr marL="68580" marR="68580" marT="0" marB="0" anchor="ctr">
                        <a:blipFill>
                          <a:blip r:embed="rId5"/>
                          <a:stretch>
                            <a:fillRect l="-333846" r="-526154" b="-183721"/>
                          </a:stretch>
                        </a:blipFill>
                      </a:tcPr>
                    </a:tc>
                    <a:tc>
                      <a:txBody>
                        <a:bodyPr/>
                        <a:lstStyle/>
                        <a:p>
                          <a:endParaRPr lang="en-US"/>
                        </a:p>
                      </a:txBody>
                      <a:tcPr marL="68580" marR="68580" marT="0" marB="0" anchor="ctr">
                        <a:blipFill>
                          <a:blip r:embed="rId5"/>
                          <a:stretch>
                            <a:fillRect l="-564000" r="-584000" b="-183721"/>
                          </a:stretch>
                        </a:blipFill>
                      </a:tcPr>
                    </a:tc>
                    <a:tc>
                      <a:txBody>
                        <a:bodyPr/>
                        <a:lstStyle/>
                        <a:p>
                          <a:endParaRPr lang="en-US"/>
                        </a:p>
                      </a:txBody>
                      <a:tcPr marL="68580" marR="68580" marT="0" marB="0" anchor="ctr">
                        <a:blipFill>
                          <a:blip r:embed="rId5"/>
                          <a:stretch>
                            <a:fillRect l="-638462" r="-461538" b="-183721"/>
                          </a:stretch>
                        </a:blipFill>
                      </a:tcPr>
                    </a:tc>
                    <a:tc>
                      <a:txBody>
                        <a:bodyPr/>
                        <a:lstStyle/>
                        <a:p>
                          <a:endParaRPr lang="en-US"/>
                        </a:p>
                      </a:txBody>
                      <a:tcPr marL="68580" marR="68580" marT="0" marB="0" anchor="ctr">
                        <a:blipFill>
                          <a:blip r:embed="rId5"/>
                          <a:stretch>
                            <a:fillRect l="-650847" r="-306780" b="-183721"/>
                          </a:stretch>
                        </a:blipFill>
                      </a:tcPr>
                    </a:tc>
                    <a:tc>
                      <a:txBody>
                        <a:bodyPr/>
                        <a:lstStyle/>
                        <a:p>
                          <a:endParaRPr lang="en-US"/>
                        </a:p>
                      </a:txBody>
                      <a:tcPr marL="68580" marR="68580" marT="0" marB="0" anchor="ctr">
                        <a:blipFill>
                          <a:blip r:embed="rId5"/>
                          <a:stretch>
                            <a:fillRect l="-661194" r="-170149" b="-183721"/>
                          </a:stretch>
                        </a:blipFill>
                      </a:tcPr>
                    </a:tc>
                    <a:tc>
                      <a:txBody>
                        <a:bodyPr/>
                        <a:lstStyle/>
                        <a:p>
                          <a:endParaRPr lang="en-US"/>
                        </a:p>
                      </a:txBody>
                      <a:tcPr marL="68580" marR="68580" marT="0" marB="0" anchor="ctr">
                        <a:blipFill>
                          <a:blip r:embed="rId5"/>
                          <a:stretch>
                            <a:fillRect l="-1020000" r="-128000" b="-183721"/>
                          </a:stretch>
                        </a:blipFill>
                      </a:tcPr>
                    </a:tc>
                    <a:tc>
                      <a:txBody>
                        <a:bodyPr/>
                        <a:lstStyle/>
                        <a:p>
                          <a:endParaRPr lang="en-US"/>
                        </a:p>
                      </a:txBody>
                      <a:tcPr marL="68580" marR="68580" marT="0" marB="0" anchor="ctr">
                        <a:blipFill>
                          <a:blip r:embed="rId5"/>
                          <a:stretch>
                            <a:fillRect l="-888889" r="-1587" b="-183721"/>
                          </a:stretch>
                        </a:blipFill>
                      </a:tcPr>
                    </a:tc>
                    <a:extLst>
                      <a:ext uri="{0D108BD9-81ED-4DB2-BD59-A6C34878D82A}">
                        <a16:rowId xmlns:a16="http://schemas.microsoft.com/office/drawing/2014/main" val="701442305"/>
                      </a:ext>
                    </a:extLst>
                  </a:tr>
                  <a:tr h="519198">
                    <a:tc>
                      <a:txBody>
                        <a:bodyPr/>
                        <a:lstStyle/>
                        <a:p>
                          <a:endParaRPr lang="en-US"/>
                        </a:p>
                      </a:txBody>
                      <a:tcPr marL="68580" marR="68580" marT="0" marB="0" anchor="ctr">
                        <a:blipFill>
                          <a:blip r:embed="rId5"/>
                          <a:stretch>
                            <a:fillRect l="-1563" t="-104878" r="-873438" b="-92683"/>
                          </a:stretch>
                        </a:blipFill>
                      </a:tcPr>
                    </a:tc>
                    <a:tc>
                      <a:txBody>
                        <a:bodyPr/>
                        <a:lstStyle/>
                        <a:p>
                          <a:endParaRPr lang="en-US"/>
                        </a:p>
                      </a:txBody>
                      <a:tcPr marL="68580" marR="68580" marT="0" marB="0" anchor="ctr">
                        <a:blipFill>
                          <a:blip r:embed="rId5"/>
                          <a:stretch>
                            <a:fillRect l="-89041" t="-104878" r="-665753" b="-92683"/>
                          </a:stretch>
                        </a:blipFill>
                      </a:tcPr>
                    </a:tc>
                    <a:tc>
                      <a:txBody>
                        <a:bodyPr/>
                        <a:lstStyle/>
                        <a:p>
                          <a:endParaRPr lang="en-US"/>
                        </a:p>
                      </a:txBody>
                      <a:tcPr marL="68580" marR="68580" marT="0" marB="0" anchor="ctr">
                        <a:blipFill>
                          <a:blip r:embed="rId5"/>
                          <a:stretch>
                            <a:fillRect l="-174684" t="-104878" r="-515190" b="-92683"/>
                          </a:stretch>
                        </a:blipFill>
                      </a:tcPr>
                    </a:tc>
                    <a:tc>
                      <a:txBody>
                        <a:bodyPr/>
                        <a:lstStyle/>
                        <a:p>
                          <a:endParaRPr lang="en-US"/>
                        </a:p>
                      </a:txBody>
                      <a:tcPr marL="68580" marR="68580" marT="0" marB="0" anchor="ctr">
                        <a:blipFill>
                          <a:blip r:embed="rId5"/>
                          <a:stretch>
                            <a:fillRect l="-333846" t="-104878" r="-526154" b="-92683"/>
                          </a:stretch>
                        </a:blipFill>
                      </a:tcPr>
                    </a:tc>
                    <a:tc>
                      <a:txBody>
                        <a:bodyPr/>
                        <a:lstStyle/>
                        <a:p>
                          <a:endParaRPr lang="en-US"/>
                        </a:p>
                      </a:txBody>
                      <a:tcPr marL="68580" marR="68580" marT="0" marB="0" anchor="ctr">
                        <a:blipFill>
                          <a:blip r:embed="rId5"/>
                          <a:stretch>
                            <a:fillRect l="-564000" t="-104878" r="-584000" b="-92683"/>
                          </a:stretch>
                        </a:blipFill>
                      </a:tcPr>
                    </a:tc>
                    <a:tc>
                      <a:txBody>
                        <a:bodyPr/>
                        <a:lstStyle/>
                        <a:p>
                          <a:endParaRPr lang="en-US"/>
                        </a:p>
                      </a:txBody>
                      <a:tcPr marL="68580" marR="68580" marT="0" marB="0" anchor="ctr">
                        <a:blipFill>
                          <a:blip r:embed="rId5"/>
                          <a:stretch>
                            <a:fillRect l="-638462" t="-104878" r="-461538" b="-92683"/>
                          </a:stretch>
                        </a:blipFill>
                      </a:tcPr>
                    </a:tc>
                    <a:tc>
                      <a:txBody>
                        <a:bodyPr/>
                        <a:lstStyle/>
                        <a:p>
                          <a:endParaRPr lang="en-US"/>
                        </a:p>
                      </a:txBody>
                      <a:tcPr marL="68580" marR="68580" marT="0" marB="0" anchor="ctr">
                        <a:blipFill>
                          <a:blip r:embed="rId5"/>
                          <a:stretch>
                            <a:fillRect l="-650847" t="-104878" r="-306780" b="-92683"/>
                          </a:stretch>
                        </a:blipFill>
                      </a:tcPr>
                    </a:tc>
                    <a:tc>
                      <a:txBody>
                        <a:bodyPr/>
                        <a:lstStyle/>
                        <a:p>
                          <a:endParaRPr lang="en-US"/>
                        </a:p>
                      </a:txBody>
                      <a:tcPr marL="68580" marR="68580" marT="0" marB="0" anchor="ctr">
                        <a:blipFill>
                          <a:blip r:embed="rId5"/>
                          <a:stretch>
                            <a:fillRect l="-661194" t="-104878" r="-170149" b="-92683"/>
                          </a:stretch>
                        </a:blipFill>
                      </a:tcPr>
                    </a:tc>
                    <a:tc>
                      <a:txBody>
                        <a:bodyPr/>
                        <a:lstStyle/>
                        <a:p>
                          <a:endParaRPr lang="en-US"/>
                        </a:p>
                      </a:txBody>
                      <a:tcPr marL="68580" marR="68580" marT="0" marB="0" anchor="ctr">
                        <a:blipFill>
                          <a:blip r:embed="rId5"/>
                          <a:stretch>
                            <a:fillRect l="-1020000" t="-104878" r="-128000" b="-92683"/>
                          </a:stretch>
                        </a:blipFill>
                      </a:tcPr>
                    </a:tc>
                    <a:tc>
                      <a:txBody>
                        <a:bodyPr/>
                        <a:lstStyle/>
                        <a:p>
                          <a:endParaRPr lang="en-US"/>
                        </a:p>
                      </a:txBody>
                      <a:tcPr marL="68580" marR="68580" marT="0" marB="0" anchor="ctr">
                        <a:blipFill>
                          <a:blip r:embed="rId5"/>
                          <a:stretch>
                            <a:fillRect l="-888889" t="-104878" r="-1587" b="-92683"/>
                          </a:stretch>
                        </a:blipFill>
                      </a:tcPr>
                    </a:tc>
                    <a:extLst>
                      <a:ext uri="{0D108BD9-81ED-4DB2-BD59-A6C34878D82A}">
                        <a16:rowId xmlns:a16="http://schemas.microsoft.com/office/drawing/2014/main" val="3716553138"/>
                      </a:ext>
                    </a:extLst>
                  </a:tr>
                  <a:tr h="436126">
                    <a:tc>
                      <a:txBody>
                        <a:bodyPr/>
                        <a:lstStyle/>
                        <a:p>
                          <a:pPr marL="0" algn="ctr" defTabSz="685800" rtl="0" eaLnBrk="1" latinLnBrk="0" hangingPunct="1">
                            <a:lnSpc>
                              <a:spcPct val="115000"/>
                            </a:lnSpc>
                            <a:spcAft>
                              <a:spcPts val="0"/>
                            </a:spcAft>
                          </a:pPr>
                          <a:r>
                            <a:rPr lang="en-US" sz="1600" b="0" kern="1200">
                              <a:solidFill>
                                <a:schemeClr val="tx1">
                                  <a:lumMod val="65000"/>
                                  <a:lumOff val="35000"/>
                                </a:schemeClr>
                              </a:solidFill>
                              <a:effectLst/>
                              <a:latin typeface="+mn-lt"/>
                              <a:ea typeface="+mn-ea"/>
                              <a:cs typeface="+mn-cs"/>
                            </a:rPr>
                            <a:t>100.62</a:t>
                          </a: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0.28</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75.22</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0.887</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2.93</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3.56</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359.0</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3.03</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en-US" sz="1600">
                              <a:solidFill>
                                <a:schemeClr val="tx1">
                                  <a:lumMod val="65000"/>
                                  <a:lumOff val="35000"/>
                                </a:schemeClr>
                              </a:solidFill>
                              <a:effectLst/>
                            </a:rPr>
                            <a:t>11.0</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Aft>
                              <a:spcPts val="0"/>
                            </a:spcAft>
                          </a:pPr>
                          <a:r>
                            <a:rPr lang="sr-Cyrl-RS" sz="1600">
                              <a:solidFill>
                                <a:schemeClr val="tx1">
                                  <a:lumMod val="65000"/>
                                  <a:lumOff val="35000"/>
                                </a:schemeClr>
                              </a:solidFill>
                              <a:effectLst/>
                            </a:rPr>
                            <a:t>3.80</a:t>
                          </a:r>
                          <a:endParaRPr lang="en-US" sz="1400">
                            <a:solidFill>
                              <a:schemeClr val="tx1">
                                <a:lumMod val="65000"/>
                                <a:lumOff val="35000"/>
                              </a:schemeClr>
                            </a:solidFill>
                            <a:effectLst/>
                            <a:latin typeface="Century Gothic" panose="020B0502020202020204" pitchFamily="34" charset="0"/>
                            <a:ea typeface="Calibri" panose="020F050202020403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1881409262"/>
                      </a:ext>
                    </a:extLst>
                  </a:tr>
                </a:tbl>
              </a:graphicData>
            </a:graphic>
          </p:graphicFrame>
        </mc:Fallback>
      </mc:AlternateContent>
      <p:sp>
        <p:nvSpPr>
          <p:cNvPr id="13" name="Rectangle 12">
            <a:extLst>
              <a:ext uri="{FF2B5EF4-FFF2-40B4-BE49-F238E27FC236}">
                <a16:creationId xmlns:a16="http://schemas.microsoft.com/office/drawing/2014/main" id="{96DE346C-96B3-2A48-941B-EC77F7149A0A}"/>
              </a:ext>
            </a:extLst>
          </p:cNvPr>
          <p:cNvSpPr/>
          <p:nvPr/>
        </p:nvSpPr>
        <p:spPr>
          <a:xfrm>
            <a:off x="7141029" y="4473414"/>
            <a:ext cx="859971" cy="194454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0971E219-7FFA-1B41-8732-C9188B33CBB7}"/>
              </a:ext>
            </a:extLst>
          </p:cNvPr>
          <p:cNvSpPr txBox="1">
            <a:spLocks/>
          </p:cNvSpPr>
          <p:nvPr/>
        </p:nvSpPr>
        <p:spPr>
          <a:xfrm>
            <a:off x="1143000" y="6422939"/>
            <a:ext cx="6858000"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27EF9334-2ECB-5C44-8CCF-DC8D4C3738BF}"/>
              </a:ext>
            </a:extLst>
          </p:cNvPr>
          <p:cNvSpPr txBox="1"/>
          <p:nvPr/>
        </p:nvSpPr>
        <p:spPr>
          <a:xfrm>
            <a:off x="2725376" y="777488"/>
            <a:ext cx="3560590" cy="338554"/>
          </a:xfrm>
          <a:prstGeom prst="rect">
            <a:avLst/>
          </a:prstGeom>
          <a:noFill/>
        </p:spPr>
        <p:txBody>
          <a:bodyPr wrap="none" rtlCol="0">
            <a:spAutoFit/>
          </a:bodyPr>
          <a:lstStyle/>
          <a:p>
            <a:r>
              <a:rPr lang="sr-Cyrl-RS" sz="1600" i="1" dirty="0">
                <a:solidFill>
                  <a:schemeClr val="bg1">
                    <a:lumMod val="50000"/>
                  </a:schemeClr>
                </a:solidFill>
                <a:latin typeface="Century Gothic" panose="020B0502020202020204" pitchFamily="34" charset="0"/>
              </a:rPr>
              <a:t>Сусрет студената хидротехник</a:t>
            </a:r>
            <a:r>
              <a:rPr lang="sr-Latn-RS" sz="1600" i="1" dirty="0">
                <a:solidFill>
                  <a:schemeClr val="bg1">
                    <a:lumMod val="50000"/>
                  </a:schemeClr>
                </a:solidFill>
                <a:latin typeface="Century Gothic" panose="020B0502020202020204" pitchFamily="34" charset="0"/>
              </a:rPr>
              <a:t>e</a:t>
            </a:r>
            <a:endParaRPr lang="en-US" sz="1600" i="1" dirty="0">
              <a:solidFill>
                <a:schemeClr val="bg1">
                  <a:lumMod val="50000"/>
                </a:schemeClr>
              </a:solidFill>
              <a:latin typeface="Century Gothic" panose="020B0502020202020204" pitchFamily="34" charset="0"/>
            </a:endParaRPr>
          </a:p>
        </p:txBody>
      </p:sp>
    </p:spTree>
    <p:extLst>
      <p:ext uri="{BB962C8B-B14F-4D97-AF65-F5344CB8AC3E}">
        <p14:creationId xmlns:p14="http://schemas.microsoft.com/office/powerpoint/2010/main" val="146640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10" name="TextBox 9">
            <a:extLst>
              <a:ext uri="{FF2B5EF4-FFF2-40B4-BE49-F238E27FC236}">
                <a16:creationId xmlns:a16="http://schemas.microsoft.com/office/drawing/2014/main" id="{F867280F-D15C-1448-8E46-555055601F0E}"/>
              </a:ext>
            </a:extLst>
          </p:cNvPr>
          <p:cNvSpPr txBox="1"/>
          <p:nvPr/>
        </p:nvSpPr>
        <p:spPr>
          <a:xfrm>
            <a:off x="6463416" y="779244"/>
            <a:ext cx="2315057" cy="338554"/>
          </a:xfrm>
          <a:prstGeom prst="rect">
            <a:avLst/>
          </a:prstGeom>
          <a:noFill/>
        </p:spPr>
        <p:txBody>
          <a:bodyPr wrap="none" rtlCol="0">
            <a:spAutoFit/>
          </a:bodyPr>
          <a:lstStyle/>
          <a:p>
            <a:r>
              <a:rPr lang="sr-Cyrl-RS" sz="1600" dirty="0">
                <a:solidFill>
                  <a:schemeClr val="bg1">
                    <a:lumMod val="50000"/>
                  </a:schemeClr>
                </a:solidFill>
                <a:latin typeface="Century Gothic" panose="020B0502020202020204" pitchFamily="34" charset="0"/>
              </a:rPr>
              <a:t>ДИМЕНЗИОНИСАЊЕ</a:t>
            </a:r>
            <a:endParaRPr lang="en-US" sz="1600" dirty="0">
              <a:solidFill>
                <a:schemeClr val="bg1">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0B8F8E1D-EC77-CF46-956E-32D1354BC083}"/>
              </a:ext>
            </a:extLst>
          </p:cNvPr>
          <p:cNvSpPr txBox="1"/>
          <p:nvPr/>
        </p:nvSpPr>
        <p:spPr>
          <a:xfrm>
            <a:off x="150312" y="1227417"/>
            <a:ext cx="8843375" cy="830997"/>
          </a:xfrm>
          <a:prstGeom prst="rect">
            <a:avLst/>
          </a:prstGeom>
          <a:noFill/>
        </p:spPr>
        <p:txBody>
          <a:bodyPr wrap="square" rtlCol="0">
            <a:spAutoFit/>
          </a:bodyPr>
          <a:lstStyle/>
          <a:p>
            <a:pPr algn="ctr"/>
            <a:r>
              <a:rPr lang="sr-Cyrl-RS" sz="2000" dirty="0">
                <a:latin typeface="Century Gothic" panose="020B0502020202020204" pitchFamily="34" charset="0"/>
              </a:rPr>
              <a:t>ДИМЕНЗИОНИСАЊЕ СРЕДИШНИХ БЛОКОВА</a:t>
            </a:r>
            <a:endParaRPr lang="en-US" sz="2000" dirty="0">
              <a:latin typeface="Century Gothic" panose="020B0502020202020204" pitchFamily="34" charset="0"/>
            </a:endParaRPr>
          </a:p>
          <a:p>
            <a:pPr algn="ctr"/>
            <a:endParaRPr lang="sr-Cyrl-RS" sz="2800" dirty="0">
              <a:latin typeface="Century Gothic" panose="020B0502020202020204" pitchFamily="34" charset="0"/>
            </a:endParaRPr>
          </a:p>
        </p:txBody>
      </p:sp>
      <p:sp>
        <p:nvSpPr>
          <p:cNvPr id="14" name="Subtitle 2">
            <a:extLst>
              <a:ext uri="{FF2B5EF4-FFF2-40B4-BE49-F238E27FC236}">
                <a16:creationId xmlns:a16="http://schemas.microsoft.com/office/drawing/2014/main" id="{0DDD7213-0483-1743-9663-55A2F373AC9C}"/>
              </a:ext>
            </a:extLst>
          </p:cNvPr>
          <p:cNvSpPr>
            <a:spLocks noGrp="1"/>
          </p:cNvSpPr>
          <p:nvPr>
            <p:ph type="subTitle" idx="1"/>
          </p:nvPr>
        </p:nvSpPr>
        <p:spPr>
          <a:xfrm>
            <a:off x="380607" y="3813827"/>
            <a:ext cx="8843375" cy="683612"/>
          </a:xfrm>
        </p:spPr>
        <p:txBody>
          <a:bodyPr>
            <a:normAutofit/>
          </a:bodyPr>
          <a:lstStyle/>
          <a:p>
            <a:pPr marL="342900" indent="-342900" algn="l">
              <a:buFontTx/>
              <a:buChar char="→"/>
            </a:pPr>
            <a:r>
              <a:rPr lang="sr-Cyrl-RS" sz="2000" dirty="0">
                <a:latin typeface="Century Gothic" panose="020B0502020202020204" pitchFamily="34" charset="0"/>
              </a:rPr>
              <a:t>Ширина, дужина и растојање између зуба су одређени доследно </a:t>
            </a:r>
            <a:r>
              <a:rPr lang="sr-Latn-RS" sz="2000" dirty="0">
                <a:latin typeface="Century Gothic" panose="020B0502020202020204" pitchFamily="34" charset="0"/>
              </a:rPr>
              <a:t>USBR </a:t>
            </a:r>
            <a:r>
              <a:rPr lang="sr-Cyrl-RS" sz="2000" dirty="0">
                <a:latin typeface="Century Gothic" panose="020B0502020202020204" pitchFamily="34" charset="0"/>
              </a:rPr>
              <a:t>препоруци за базен типа </a:t>
            </a:r>
            <a:r>
              <a:rPr lang="sr-Latn-RS" sz="2000" dirty="0">
                <a:latin typeface="Century Gothic" panose="020B0502020202020204" pitchFamily="34" charset="0"/>
              </a:rPr>
              <a:t>III</a:t>
            </a:r>
            <a:r>
              <a:rPr lang="sr-Cyrl-RS" sz="2000" dirty="0">
                <a:latin typeface="Century Gothic" panose="020B0502020202020204" pitchFamily="34" charset="0"/>
              </a:rPr>
              <a:t> (</a:t>
            </a:r>
            <a:r>
              <a:rPr lang="en-US" sz="2000" dirty="0" err="1">
                <a:latin typeface="Century Gothic" panose="020B0502020202020204" pitchFamily="34" charset="0"/>
              </a:rPr>
              <a:t>Peterka</a:t>
            </a:r>
            <a:r>
              <a:rPr lang="en-US" sz="2000" dirty="0">
                <a:latin typeface="Century Gothic" panose="020B0502020202020204" pitchFamily="34" charset="0"/>
              </a:rPr>
              <a:t>, 1978</a:t>
            </a:r>
            <a:r>
              <a:rPr lang="sr-Cyrl-RS" sz="2000" dirty="0">
                <a:latin typeface="Century Gothic" panose="020B0502020202020204" pitchFamily="34" charset="0"/>
              </a:rPr>
              <a:t>)</a:t>
            </a:r>
            <a:endParaRPr lang="en-US" sz="2000" dirty="0">
              <a:latin typeface="Century Gothic" panose="020B0502020202020204" pitchFamily="34" charset="0"/>
            </a:endParaRPr>
          </a:p>
        </p:txBody>
      </p:sp>
      <p:sp>
        <p:nvSpPr>
          <p:cNvPr id="12" name="Subtitle 2">
            <a:extLst>
              <a:ext uri="{FF2B5EF4-FFF2-40B4-BE49-F238E27FC236}">
                <a16:creationId xmlns:a16="http://schemas.microsoft.com/office/drawing/2014/main" id="{518D2697-7F14-9348-B672-9A09B967D816}"/>
              </a:ext>
            </a:extLst>
          </p:cNvPr>
          <p:cNvSpPr txBox="1">
            <a:spLocks/>
          </p:cNvSpPr>
          <p:nvPr/>
        </p:nvSpPr>
        <p:spPr>
          <a:xfrm>
            <a:off x="6605540" y="5302850"/>
            <a:ext cx="2452330" cy="1166221"/>
          </a:xfrm>
          <a:prstGeom prst="rect">
            <a:avLst/>
          </a:prstGeom>
          <a:ln w="28575">
            <a:solidFill>
              <a:srgbClr val="C00000"/>
            </a:solidFill>
          </a:ln>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2400" dirty="0">
                <a:latin typeface="Century Gothic" panose="020B0502020202020204" pitchFamily="34" charset="0"/>
              </a:rPr>
              <a:t>Усвојено 13 средишних блокова </a:t>
            </a:r>
          </a:p>
          <a:p>
            <a:endParaRPr lang="sr-Cyrl-RS" sz="2000" dirty="0">
              <a:latin typeface="Century Gothic" panose="020B0502020202020204" pitchFamily="34" charset="0"/>
            </a:endParaRPr>
          </a:p>
        </p:txBody>
      </p:sp>
      <p:sp>
        <p:nvSpPr>
          <p:cNvPr id="13" name="Subtitle 2">
            <a:extLst>
              <a:ext uri="{FF2B5EF4-FFF2-40B4-BE49-F238E27FC236}">
                <a16:creationId xmlns:a16="http://schemas.microsoft.com/office/drawing/2014/main" id="{0971E219-7FFA-1B41-8732-C9188B33CBB7}"/>
              </a:ext>
            </a:extLst>
          </p:cNvPr>
          <p:cNvSpPr txBox="1">
            <a:spLocks/>
          </p:cNvSpPr>
          <p:nvPr/>
        </p:nvSpPr>
        <p:spPr>
          <a:xfrm>
            <a:off x="1143000" y="6422939"/>
            <a:ext cx="6858000"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27EF9334-2ECB-5C44-8CCF-DC8D4C3738BF}"/>
              </a:ext>
            </a:extLst>
          </p:cNvPr>
          <p:cNvSpPr txBox="1"/>
          <p:nvPr/>
        </p:nvSpPr>
        <p:spPr>
          <a:xfrm>
            <a:off x="2725376" y="777488"/>
            <a:ext cx="3560590" cy="338554"/>
          </a:xfrm>
          <a:prstGeom prst="rect">
            <a:avLst/>
          </a:prstGeom>
          <a:noFill/>
        </p:spPr>
        <p:txBody>
          <a:bodyPr wrap="none" rtlCol="0">
            <a:spAutoFit/>
          </a:bodyPr>
          <a:lstStyle/>
          <a:p>
            <a:r>
              <a:rPr lang="sr-Cyrl-RS" sz="1600" i="1" dirty="0">
                <a:solidFill>
                  <a:schemeClr val="bg1">
                    <a:lumMod val="50000"/>
                  </a:schemeClr>
                </a:solidFill>
                <a:latin typeface="Century Gothic" panose="020B0502020202020204" pitchFamily="34" charset="0"/>
              </a:rPr>
              <a:t>Сусрет студената хидротехник</a:t>
            </a:r>
            <a:r>
              <a:rPr lang="sr-Latn-RS" sz="1600" i="1" dirty="0">
                <a:solidFill>
                  <a:schemeClr val="bg1">
                    <a:lumMod val="50000"/>
                  </a:schemeClr>
                </a:solidFill>
                <a:latin typeface="Century Gothic" panose="020B0502020202020204" pitchFamily="34" charset="0"/>
              </a:rPr>
              <a:t>e</a:t>
            </a:r>
            <a:endParaRPr lang="en-US" sz="1600" i="1" dirty="0">
              <a:solidFill>
                <a:schemeClr val="bg1">
                  <a:lumMod val="50000"/>
                </a:schemeClr>
              </a:solidFill>
              <a:latin typeface="Century Gothic" panose="020B0502020202020204" pitchFamily="34" charset="0"/>
            </a:endParaRPr>
          </a:p>
        </p:txBody>
      </p:sp>
      <p:grpSp>
        <p:nvGrpSpPr>
          <p:cNvPr id="26" name="Group 25"/>
          <p:cNvGrpSpPr/>
          <p:nvPr/>
        </p:nvGrpSpPr>
        <p:grpSpPr>
          <a:xfrm>
            <a:off x="5441345" y="2627168"/>
            <a:ext cx="1925379" cy="372084"/>
            <a:chOff x="5441345" y="2728597"/>
            <a:chExt cx="1925379" cy="372084"/>
          </a:xfrm>
        </p:grpSpPr>
        <p:sp>
          <p:nvSpPr>
            <p:cNvPr id="3" name="Right Arrow 2"/>
            <p:cNvSpPr/>
            <p:nvPr/>
          </p:nvSpPr>
          <p:spPr>
            <a:xfrm>
              <a:off x="5441345" y="2735782"/>
              <a:ext cx="499717" cy="36489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6026678" y="2728597"/>
                  <a:ext cx="13400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sr-Cyrl-RS">
                                <a:latin typeface="Cambria Math" panose="02040503050406030204" pitchFamily="18" charset="0"/>
                              </a:rPr>
                              <m:t>𝑑</m:t>
                            </m:r>
                          </m:e>
                          <m:sub>
                            <m:r>
                              <a:rPr lang="sr-Cyrl-RS">
                                <a:latin typeface="Cambria Math" panose="02040503050406030204" pitchFamily="18" charset="0"/>
                              </a:rPr>
                              <m:t>𝑧</m:t>
                            </m:r>
                          </m:sub>
                        </m:sSub>
                        <m:r>
                          <a:rPr lang="sr-Cyrl-RS">
                            <a:latin typeface="Cambria Math" panose="02040503050406030204" pitchFamily="18" charset="0"/>
                          </a:rPr>
                          <m:t>=1.2 </m:t>
                        </m:r>
                        <m:r>
                          <a:rPr lang="en-US">
                            <a:latin typeface="Cambria Math" panose="02040503050406030204" pitchFamily="18" charset="0"/>
                          </a:rPr>
                          <m:t>𝑚</m:t>
                        </m:r>
                      </m:oMath>
                    </m:oMathPara>
                  </a14:m>
                  <a:endParaRPr lang="sr-Cyrl-RS" dirty="0">
                    <a:latin typeface="Century Gothic" panose="020B0502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026678" y="2728597"/>
                  <a:ext cx="1340046" cy="369332"/>
                </a:xfrm>
                <a:prstGeom prst="rect">
                  <a:avLst/>
                </a:prstGeom>
                <a:blipFill>
                  <a:blip r:embed="rId4"/>
                  <a:stretch>
                    <a:fillRect/>
                  </a:stretch>
                </a:blipFill>
              </p:spPr>
              <p:txBody>
                <a:bodyPr/>
                <a:lstStyle/>
                <a:p>
                  <a:r>
                    <a:rPr lang="en-US">
                      <a:noFill/>
                    </a:rPr>
                    <a:t> </a:t>
                  </a:r>
                </a:p>
              </p:txBody>
            </p:sp>
          </mc:Fallback>
        </mc:AlternateContent>
      </p:grpSp>
      <p:grpSp>
        <p:nvGrpSpPr>
          <p:cNvPr id="11" name="Group 10"/>
          <p:cNvGrpSpPr/>
          <p:nvPr/>
        </p:nvGrpSpPr>
        <p:grpSpPr>
          <a:xfrm>
            <a:off x="482567" y="1689489"/>
            <a:ext cx="4954063" cy="1916856"/>
            <a:chOff x="482567" y="1790918"/>
            <a:chExt cx="4954063" cy="1916856"/>
          </a:xfrm>
        </p:grpSpPr>
        <mc:AlternateContent xmlns:mc="http://schemas.openxmlformats.org/markup-compatibility/2006" xmlns:a14="http://schemas.microsoft.com/office/drawing/2010/main">
          <mc:Choice Requires="a14">
            <p:sp>
              <p:nvSpPr>
                <p:cNvPr id="2" name="Rectangle 1"/>
                <p:cNvSpPr/>
                <p:nvPr/>
              </p:nvSpPr>
              <p:spPr>
                <a:xfrm>
                  <a:off x="2277111" y="2320452"/>
                  <a:ext cx="3159519" cy="523990"/>
                </a:xfrm>
                <a:prstGeom prst="rect">
                  <a:avLst/>
                </a:prstGeom>
              </p:spPr>
              <p:txBody>
                <a:bodyPr wrap="none">
                  <a:spAutoFit/>
                </a:bodyPr>
                <a:lstStyle/>
                <a:p>
                  <a14:m>
                    <m:oMath xmlns:m="http://schemas.openxmlformats.org/officeDocument/2006/math">
                      <m:f>
                        <m:fPr>
                          <m:ctrlPr>
                            <a:rPr lang="en-US" i="1" smtClean="0">
                              <a:latin typeface="Cambria Math" panose="02040503050406030204" pitchFamily="18" charset="0"/>
                            </a:rPr>
                          </m:ctrlPr>
                        </m:fPr>
                        <m:num>
                          <m:r>
                            <a:rPr lang="sr-Cyrl-RS" b="0" i="0" smtClean="0">
                              <a:latin typeface="Cambria Math" panose="02040503050406030204" pitchFamily="18" charset="0"/>
                            </a:rPr>
                            <m:t>висина степеника</m:t>
                          </m:r>
                        </m:num>
                        <m:den>
                          <m:r>
                            <a:rPr lang="sr-Cyrl-RS" b="0" i="1" smtClean="0">
                              <a:latin typeface="Cambria Math" panose="02040503050406030204" pitchFamily="18" charset="0"/>
                            </a:rPr>
                            <m:t>висина зуба</m:t>
                          </m:r>
                        </m:den>
                      </m:f>
                      <m:r>
                        <a:rPr lang="sr-Cyrl-RS">
                          <a:latin typeface="Cambria Math" panose="02040503050406030204" pitchFamily="18" charset="0"/>
                        </a:rPr>
                        <m:t>=</m:t>
                      </m:r>
                      <m:f>
                        <m:fPr>
                          <m:ctrlPr>
                            <a:rPr lang="en-US" i="1">
                              <a:latin typeface="Cambria Math" panose="02040503050406030204" pitchFamily="18" charset="0"/>
                            </a:rPr>
                          </m:ctrlPr>
                        </m:fPr>
                        <m:num>
                          <m:r>
                            <a:rPr lang="sr-Cyrl-RS">
                              <a:latin typeface="Cambria Math" panose="02040503050406030204" pitchFamily="18" charset="0"/>
                            </a:rPr>
                            <m:t>4.5 </m:t>
                          </m:r>
                          <m:r>
                            <a:rPr lang="sr-Cyrl-RS">
                              <a:latin typeface="Cambria Math" panose="02040503050406030204" pitchFamily="18" charset="0"/>
                            </a:rPr>
                            <m:t>𝑐𝑚</m:t>
                          </m:r>
                        </m:num>
                        <m:den>
                          <m:r>
                            <a:rPr lang="sr-Cyrl-RS">
                              <a:latin typeface="Cambria Math" panose="02040503050406030204" pitchFamily="18" charset="0"/>
                            </a:rPr>
                            <m:t>6 </m:t>
                          </m:r>
                          <m:r>
                            <a:rPr lang="sr-Cyrl-RS">
                              <a:latin typeface="Cambria Math" panose="02040503050406030204" pitchFamily="18" charset="0"/>
                            </a:rPr>
                            <m:t>𝑐𝑚</m:t>
                          </m:r>
                        </m:den>
                      </m:f>
                      <m:r>
                        <a:rPr lang="sr-Cyrl-RS">
                          <a:latin typeface="Cambria Math" panose="02040503050406030204" pitchFamily="18" charset="0"/>
                        </a:rPr>
                        <m:t>=0.75</m:t>
                      </m:r>
                    </m:oMath>
                  </a14:m>
                  <a:r>
                    <a:rPr lang="sr-Cyrl-RS" sz="1600" dirty="0">
                      <a:latin typeface="Century Gothic" panose="020B0502020202020204" pitchFamily="34" charset="0"/>
                    </a:rPr>
                    <a:t> </a:t>
                  </a:r>
                </a:p>
              </p:txBody>
            </p:sp>
          </mc:Choice>
          <mc:Fallback xmlns="">
            <p:sp>
              <p:nvSpPr>
                <p:cNvPr id="2" name="Rectangle 1"/>
                <p:cNvSpPr>
                  <a:spLocks noRot="1" noChangeAspect="1" noMove="1" noResize="1" noEditPoints="1" noAdjustHandles="1" noChangeArrowheads="1" noChangeShapeType="1" noTextEdit="1"/>
                </p:cNvSpPr>
                <p:nvPr/>
              </p:nvSpPr>
              <p:spPr>
                <a:xfrm>
                  <a:off x="2277111" y="2320452"/>
                  <a:ext cx="3159519" cy="523990"/>
                </a:xfrm>
                <a:prstGeom prst="rect">
                  <a:avLst/>
                </a:prstGeom>
                <a:blipFill>
                  <a:blip r:embed="rId5"/>
                  <a:stretch>
                    <a:fillRect b="-58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2277111" y="3119809"/>
                  <a:ext cx="3069751" cy="520079"/>
                </a:xfrm>
                <a:prstGeom prst="rect">
                  <a:avLst/>
                </a:prstGeom>
              </p:spPr>
              <p:txBody>
                <a:bodyPr wrap="none">
                  <a:spAutoFit/>
                </a:bodyPr>
                <a:lstStyle/>
                <a:p>
                  <a14:m>
                    <m:oMath xmlns:m="http://schemas.openxmlformats.org/officeDocument/2006/math">
                      <m:f>
                        <m:fPr>
                          <m:ctrlPr>
                            <a:rPr lang="en-US" i="1" smtClean="0">
                              <a:latin typeface="Cambria Math" panose="02040503050406030204" pitchFamily="18" charset="0"/>
                            </a:rPr>
                          </m:ctrlPr>
                        </m:fPr>
                        <m:num>
                          <m:r>
                            <a:rPr lang="sr-Cyrl-RS" b="0" i="0" smtClean="0">
                              <a:latin typeface="Cambria Math" panose="02040503050406030204" pitchFamily="18" charset="0"/>
                            </a:rPr>
                            <m:t>висина степеника</m:t>
                          </m:r>
                        </m:num>
                        <m:den>
                          <m:r>
                            <a:rPr lang="sr-Cyrl-RS" b="0" i="1" smtClean="0">
                              <a:latin typeface="Cambria Math" panose="02040503050406030204" pitchFamily="18" charset="0"/>
                            </a:rPr>
                            <m:t>висина зуба</m:t>
                          </m:r>
                        </m:den>
                      </m:f>
                      <m:r>
                        <a:rPr lang="sr-Cyrl-RS">
                          <a:latin typeface="Cambria Math" panose="02040503050406030204" pitchFamily="18" charset="0"/>
                        </a:rPr>
                        <m:t>=</m:t>
                      </m:r>
                      <m:f>
                        <m:fPr>
                          <m:ctrlPr>
                            <a:rPr lang="en-US" i="1">
                              <a:latin typeface="Cambria Math" panose="02040503050406030204" pitchFamily="18" charset="0"/>
                            </a:rPr>
                          </m:ctrlPr>
                        </m:fPr>
                        <m:num>
                          <m:r>
                            <a:rPr lang="sr-Cyrl-RS" b="0" i="0" smtClean="0">
                              <a:latin typeface="Cambria Math" panose="02040503050406030204" pitchFamily="18" charset="0"/>
                            </a:rPr>
                            <m:t>0.9</m:t>
                          </m:r>
                          <m:r>
                            <a:rPr lang="sr-Cyrl-RS">
                              <a:latin typeface="Cambria Math" panose="02040503050406030204" pitchFamily="18" charset="0"/>
                            </a:rPr>
                            <m:t> </m:t>
                          </m:r>
                          <m:r>
                            <a:rPr lang="sr-Cyrl-RS">
                              <a:latin typeface="Cambria Math" panose="02040503050406030204" pitchFamily="18" charset="0"/>
                            </a:rPr>
                            <m:t>𝑚</m:t>
                          </m:r>
                        </m:num>
                        <m:den>
                          <m:sSub>
                            <m:sSubPr>
                              <m:ctrlPr>
                                <a:rPr lang="en-US" i="1">
                                  <a:latin typeface="Cambria Math" panose="02040503050406030204" pitchFamily="18" charset="0"/>
                                </a:rPr>
                              </m:ctrlPr>
                            </m:sSubPr>
                            <m:e>
                              <m:r>
                                <a:rPr lang="sr-Cyrl-RS">
                                  <a:latin typeface="Cambria Math" panose="02040503050406030204" pitchFamily="18" charset="0"/>
                                </a:rPr>
                                <m:t>𝑑</m:t>
                              </m:r>
                            </m:e>
                            <m:sub>
                              <m:r>
                                <a:rPr lang="sr-Cyrl-RS">
                                  <a:latin typeface="Cambria Math" panose="02040503050406030204" pitchFamily="18" charset="0"/>
                                </a:rPr>
                                <m:t>𝑧</m:t>
                              </m:r>
                            </m:sub>
                          </m:sSub>
                        </m:den>
                      </m:f>
                      <m:r>
                        <a:rPr lang="sr-Cyrl-RS">
                          <a:latin typeface="Cambria Math" panose="02040503050406030204" pitchFamily="18" charset="0"/>
                        </a:rPr>
                        <m:t>=0.75</m:t>
                      </m:r>
                    </m:oMath>
                  </a14:m>
                  <a:r>
                    <a:rPr lang="sr-Cyrl-RS" sz="1600" dirty="0">
                      <a:latin typeface="Century Gothic" panose="020B0502020202020204" pitchFamily="34" charset="0"/>
                    </a:rPr>
                    <a:t> </a:t>
                  </a:r>
                  <a:endParaRPr lang="en-US" sz="1600" dirty="0">
                    <a:latin typeface="Century Gothic" panose="020B0502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2277111" y="3119809"/>
                  <a:ext cx="3069751" cy="520079"/>
                </a:xfrm>
                <a:prstGeom prst="rect">
                  <a:avLst/>
                </a:prstGeom>
                <a:blipFill>
                  <a:blip r:embed="rId6"/>
                  <a:stretch>
                    <a:fillRect b="-7059"/>
                  </a:stretch>
                </a:blipFill>
              </p:spPr>
              <p:txBody>
                <a:bodyPr/>
                <a:lstStyle/>
                <a:p>
                  <a:r>
                    <a:rPr lang="en-US">
                      <a:noFill/>
                    </a:rPr>
                    <a:t> </a:t>
                  </a:r>
                </a:p>
              </p:txBody>
            </p:sp>
          </mc:Fallback>
        </mc:AlternateContent>
        <p:sp>
          <p:nvSpPr>
            <p:cNvPr id="6" name="Rectangle 5"/>
            <p:cNvSpPr/>
            <p:nvPr/>
          </p:nvSpPr>
          <p:spPr>
            <a:xfrm>
              <a:off x="482567" y="1790918"/>
              <a:ext cx="3995004" cy="400110"/>
            </a:xfrm>
            <a:prstGeom prst="rect">
              <a:avLst/>
            </a:prstGeom>
          </p:spPr>
          <p:txBody>
            <a:bodyPr wrap="none">
              <a:spAutoFit/>
            </a:bodyPr>
            <a:lstStyle/>
            <a:p>
              <a:pPr marL="342900" indent="-342900">
                <a:buFontTx/>
                <a:buChar char="→"/>
              </a:pPr>
              <a:r>
                <a:rPr lang="sr-Cyrl-RS" sz="2000" dirty="0">
                  <a:latin typeface="Century Gothic" panose="020B0502020202020204" pitchFamily="34" charset="0"/>
                </a:rPr>
                <a:t>Висина</a:t>
              </a:r>
              <a:r>
                <a:rPr lang="sr-Cyrl-RS" dirty="0">
                  <a:latin typeface="Century Gothic" panose="020B0502020202020204" pitchFamily="34" charset="0"/>
                </a:rPr>
                <a:t> средишних блокова:</a:t>
              </a:r>
            </a:p>
          </p:txBody>
        </p:sp>
        <p:sp>
          <p:nvSpPr>
            <p:cNvPr id="17" name="Rectangle 16"/>
            <p:cNvSpPr/>
            <p:nvPr/>
          </p:nvSpPr>
          <p:spPr>
            <a:xfrm>
              <a:off x="822146" y="2371747"/>
              <a:ext cx="957313" cy="369332"/>
            </a:xfrm>
            <a:prstGeom prst="rect">
              <a:avLst/>
            </a:prstGeom>
          </p:spPr>
          <p:txBody>
            <a:bodyPr wrap="none">
              <a:spAutoFit/>
            </a:bodyPr>
            <a:lstStyle/>
            <a:p>
              <a:r>
                <a:rPr lang="sr-Cyrl-RS" dirty="0">
                  <a:latin typeface="Century Gothic" panose="020B0502020202020204" pitchFamily="34" charset="0"/>
                </a:rPr>
                <a:t>модел</a:t>
              </a:r>
            </a:p>
          </p:txBody>
        </p:sp>
        <p:sp>
          <p:nvSpPr>
            <p:cNvPr id="18" name="Rectangle 17"/>
            <p:cNvSpPr/>
            <p:nvPr/>
          </p:nvSpPr>
          <p:spPr>
            <a:xfrm>
              <a:off x="490520" y="3061443"/>
              <a:ext cx="1691396" cy="646331"/>
            </a:xfrm>
            <a:prstGeom prst="rect">
              <a:avLst/>
            </a:prstGeom>
          </p:spPr>
          <p:txBody>
            <a:bodyPr wrap="square">
              <a:spAutoFit/>
            </a:bodyPr>
            <a:lstStyle/>
            <a:p>
              <a:pPr algn="ctr"/>
              <a:r>
                <a:rPr lang="sr-Cyrl-RS" dirty="0">
                  <a:latin typeface="Century Gothic" panose="020B0502020202020204" pitchFamily="34" charset="0"/>
                </a:rPr>
                <a:t>Брана „Лопатница“</a:t>
              </a:r>
            </a:p>
          </p:txBody>
        </p:sp>
      </p:grpSp>
      <p:grpSp>
        <p:nvGrpSpPr>
          <p:cNvPr id="30" name="Group 29"/>
          <p:cNvGrpSpPr/>
          <p:nvPr/>
        </p:nvGrpSpPr>
        <p:grpSpPr>
          <a:xfrm>
            <a:off x="4790373" y="5456209"/>
            <a:ext cx="1815167" cy="523220"/>
            <a:chOff x="4790373" y="5557638"/>
            <a:chExt cx="1815167" cy="523220"/>
          </a:xfrm>
        </p:grpSpPr>
        <p:sp>
          <p:nvSpPr>
            <p:cNvPr id="20" name="Right Arrow 19"/>
            <p:cNvSpPr/>
            <p:nvPr/>
          </p:nvSpPr>
          <p:spPr>
            <a:xfrm>
              <a:off x="4790373" y="5565562"/>
              <a:ext cx="499717" cy="36489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5346862" y="5557638"/>
                  <a:ext cx="1258678" cy="523220"/>
                </a:xfrm>
                <a:prstGeom prst="rect">
                  <a:avLst/>
                </a:prstGeom>
              </p:spPr>
              <p:txBody>
                <a:bodyPr wrap="none">
                  <a:spAutoFit/>
                </a:bodyPr>
                <a:lstStyle/>
                <a:p>
                  <a:pPr>
                    <a:spcBef>
                      <a:spcPts val="1350"/>
                    </a:spcBef>
                    <a:spcAft>
                      <a:spcPts val="1200"/>
                    </a:spcAft>
                  </a:pPr>
                  <a14:m>
                    <m:oMathPara xmlns:m="http://schemas.openxmlformats.org/officeDocument/2006/math">
                      <m:oMathParaPr>
                        <m:jc m:val="centerGroup"/>
                      </m:oMathParaPr>
                      <m:oMath xmlns:m="http://schemas.openxmlformats.org/officeDocument/2006/math">
                        <m:r>
                          <a:rPr lang="sr-Latn-RS">
                            <a:latin typeface="Cambria Math" panose="02040503050406030204" pitchFamily="18" charset="0"/>
                          </a:rPr>
                          <m:t>𝑋</m:t>
                        </m:r>
                        <m:r>
                          <a:rPr lang="sr-Latn-RS">
                            <a:latin typeface="Cambria Math" panose="02040503050406030204" pitchFamily="18" charset="0"/>
                          </a:rPr>
                          <m:t>=4.2 </m:t>
                        </m:r>
                        <m:r>
                          <a:rPr lang="sr-Latn-RS">
                            <a:latin typeface="Cambria Math" panose="02040503050406030204" pitchFamily="18" charset="0"/>
                          </a:rPr>
                          <m:t>𝑚</m:t>
                        </m:r>
                      </m:oMath>
                    </m:oMathPara>
                  </a14:m>
                  <a:endParaRPr lang="en-US" dirty="0">
                    <a:latin typeface="Century Gothic" panose="020B0502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346862" y="5557638"/>
                  <a:ext cx="1258678" cy="523220"/>
                </a:xfrm>
                <a:prstGeom prst="rect">
                  <a:avLst/>
                </a:prstGeom>
                <a:blipFill>
                  <a:blip r:embed="rId7"/>
                  <a:stretch>
                    <a:fillRect/>
                  </a:stretch>
                </a:blipFill>
              </p:spPr>
              <p:txBody>
                <a:bodyPr/>
                <a:lstStyle/>
                <a:p>
                  <a:r>
                    <a:rPr lang="en-US">
                      <a:noFill/>
                    </a:rPr>
                    <a:t> </a:t>
                  </a:r>
                </a:p>
              </p:txBody>
            </p:sp>
          </mc:Fallback>
        </mc:AlternateContent>
      </p:grpSp>
      <p:grpSp>
        <p:nvGrpSpPr>
          <p:cNvPr id="32" name="Group 31"/>
          <p:cNvGrpSpPr/>
          <p:nvPr/>
        </p:nvGrpSpPr>
        <p:grpSpPr>
          <a:xfrm>
            <a:off x="380607" y="4589807"/>
            <a:ext cx="8843375" cy="1833132"/>
            <a:chOff x="380607" y="4691236"/>
            <a:chExt cx="8843375" cy="1833132"/>
          </a:xfrm>
        </p:grpSpPr>
        <p:grpSp>
          <p:nvGrpSpPr>
            <p:cNvPr id="31" name="Group 30"/>
            <p:cNvGrpSpPr/>
            <p:nvPr/>
          </p:nvGrpSpPr>
          <p:grpSpPr>
            <a:xfrm>
              <a:off x="512445" y="5137750"/>
              <a:ext cx="4358793" cy="1386618"/>
              <a:chOff x="512445" y="5137750"/>
              <a:chExt cx="4358793" cy="1386618"/>
            </a:xfrm>
          </p:grpSpPr>
          <mc:AlternateContent xmlns:mc="http://schemas.openxmlformats.org/markup-compatibility/2006" xmlns:a14="http://schemas.microsoft.com/office/drawing/2010/main">
            <mc:Choice Requires="a14">
              <p:sp>
                <p:nvSpPr>
                  <p:cNvPr id="19" name="Rectangle 18"/>
                  <p:cNvSpPr/>
                  <p:nvPr/>
                </p:nvSpPr>
                <p:spPr>
                  <a:xfrm>
                    <a:off x="2203841" y="5137750"/>
                    <a:ext cx="2667397" cy="530594"/>
                  </a:xfrm>
                  <a:prstGeom prst="rect">
                    <a:avLst/>
                  </a:prstGeom>
                </p:spPr>
                <p:txBody>
                  <a:bodyPr wrap="none">
                    <a:spAutoFit/>
                  </a:bodyPr>
                  <a:lstStyle/>
                  <a:p>
                    <a14:m>
                      <m:oMath xmlns:m="http://schemas.openxmlformats.org/officeDocument/2006/math">
                        <m:f>
                          <m:fPr>
                            <m:ctrlPr>
                              <a:rPr lang="en-US" i="1" smtClean="0">
                                <a:latin typeface="Cambria Math" panose="02040503050406030204" pitchFamily="18" charset="0"/>
                              </a:rPr>
                            </m:ctrlPr>
                          </m:fPr>
                          <m:num>
                            <m:r>
                              <a:rPr lang="sr-Cyrl-RS" b="0" i="0" smtClean="0">
                                <a:latin typeface="Cambria Math" panose="02040503050406030204" pitchFamily="18" charset="0"/>
                              </a:rPr>
                              <m:t>висина зуба</m:t>
                            </m:r>
                          </m:num>
                          <m:den>
                            <m:r>
                              <a:rPr lang="sr-Cyrl-RS" b="0" i="1" smtClean="0">
                                <a:latin typeface="Cambria Math" panose="02040503050406030204" pitchFamily="18" charset="0"/>
                              </a:rPr>
                              <m:t>растојање</m:t>
                            </m:r>
                          </m:den>
                        </m:f>
                        <m:r>
                          <a:rPr lang="sr-Cyrl-RS">
                            <a:latin typeface="Cambria Math" panose="02040503050406030204" pitchFamily="18" charset="0"/>
                          </a:rPr>
                          <m:t>=</m:t>
                        </m:r>
                        <m:f>
                          <m:fPr>
                            <m:ctrlPr>
                              <a:rPr lang="en-US" i="1">
                                <a:latin typeface="Cambria Math" panose="02040503050406030204" pitchFamily="18" charset="0"/>
                              </a:rPr>
                            </m:ctrlPr>
                          </m:fPr>
                          <m:num>
                            <m:r>
                              <a:rPr lang="sr-Cyrl-RS" b="0" i="0" smtClean="0">
                                <a:latin typeface="Cambria Math" panose="02040503050406030204" pitchFamily="18" charset="0"/>
                              </a:rPr>
                              <m:t>6</m:t>
                            </m:r>
                            <m:r>
                              <a:rPr lang="sr-Cyrl-RS">
                                <a:latin typeface="Cambria Math" panose="02040503050406030204" pitchFamily="18" charset="0"/>
                              </a:rPr>
                              <m:t> </m:t>
                            </m:r>
                            <m:r>
                              <a:rPr lang="sr-Cyrl-RS">
                                <a:latin typeface="Cambria Math" panose="02040503050406030204" pitchFamily="18" charset="0"/>
                              </a:rPr>
                              <m:t>𝑐𝑚</m:t>
                            </m:r>
                          </m:num>
                          <m:den>
                            <m:r>
                              <a:rPr lang="sr-Latn-RS" b="0" i="0" smtClean="0">
                                <a:latin typeface="Cambria Math" panose="02040503050406030204" pitchFamily="18" charset="0"/>
                              </a:rPr>
                              <m:t>21</m:t>
                            </m:r>
                            <m:r>
                              <a:rPr lang="sr-Cyrl-RS">
                                <a:latin typeface="Cambria Math" panose="02040503050406030204" pitchFamily="18" charset="0"/>
                              </a:rPr>
                              <m:t> </m:t>
                            </m:r>
                            <m:r>
                              <a:rPr lang="sr-Cyrl-RS">
                                <a:latin typeface="Cambria Math" panose="02040503050406030204" pitchFamily="18" charset="0"/>
                              </a:rPr>
                              <m:t>𝑐𝑚</m:t>
                            </m:r>
                          </m:den>
                        </m:f>
                        <m:r>
                          <a:rPr lang="sr-Cyrl-RS">
                            <a:latin typeface="Cambria Math" panose="02040503050406030204" pitchFamily="18" charset="0"/>
                          </a:rPr>
                          <m:t>=0.75</m:t>
                        </m:r>
                      </m:oMath>
                    </a14:m>
                    <a:r>
                      <a:rPr lang="sr-Cyrl-RS" sz="1600" dirty="0">
                        <a:latin typeface="Century Gothic" panose="020B0502020202020204" pitchFamily="34" charset="0"/>
                      </a:rPr>
                      <a:t> </a:t>
                    </a:r>
                  </a:p>
                </p:txBody>
              </p:sp>
            </mc:Choice>
            <mc:Fallback xmlns="">
              <p:sp>
                <p:nvSpPr>
                  <p:cNvPr id="19" name="Rectangle 18"/>
                  <p:cNvSpPr>
                    <a:spLocks noRot="1" noChangeAspect="1" noMove="1" noResize="1" noEditPoints="1" noAdjustHandles="1" noChangeArrowheads="1" noChangeShapeType="1" noTextEdit="1"/>
                  </p:cNvSpPr>
                  <p:nvPr/>
                </p:nvSpPr>
                <p:spPr>
                  <a:xfrm>
                    <a:off x="2203841" y="5137750"/>
                    <a:ext cx="2667397" cy="530594"/>
                  </a:xfrm>
                  <a:prstGeom prst="rect">
                    <a:avLst/>
                  </a:prstGeom>
                  <a:blipFill>
                    <a:blip r:embed="rId8"/>
                    <a:stretch>
                      <a:fillRect b="-57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203841" y="5937107"/>
                    <a:ext cx="2617704" cy="529504"/>
                  </a:xfrm>
                  <a:prstGeom prst="rect">
                    <a:avLst/>
                  </a:prstGeom>
                </p:spPr>
                <p:txBody>
                  <a:bodyPr wrap="none">
                    <a:spAutoFit/>
                  </a:bodyPr>
                  <a:lstStyle/>
                  <a:p>
                    <a14:m>
                      <m:oMath xmlns:m="http://schemas.openxmlformats.org/officeDocument/2006/math">
                        <m:f>
                          <m:fPr>
                            <m:ctrlPr>
                              <a:rPr lang="en-US" i="1" smtClean="0">
                                <a:latin typeface="Cambria Math" panose="02040503050406030204" pitchFamily="18" charset="0"/>
                              </a:rPr>
                            </m:ctrlPr>
                          </m:fPr>
                          <m:num>
                            <m:r>
                              <a:rPr lang="sr-Cyrl-RS" b="0" i="0" smtClean="0">
                                <a:latin typeface="Cambria Math" panose="02040503050406030204" pitchFamily="18" charset="0"/>
                              </a:rPr>
                              <m:t>висина зуба</m:t>
                            </m:r>
                          </m:num>
                          <m:den>
                            <m:r>
                              <a:rPr lang="sr-Cyrl-RS" b="0" i="1" smtClean="0">
                                <a:latin typeface="Cambria Math" panose="02040503050406030204" pitchFamily="18" charset="0"/>
                              </a:rPr>
                              <m:t>растојање</m:t>
                            </m:r>
                          </m:den>
                        </m:f>
                        <m:r>
                          <a:rPr lang="sr-Cyrl-RS">
                            <a:latin typeface="Cambria Math" panose="02040503050406030204" pitchFamily="18" charset="0"/>
                          </a:rPr>
                          <m:t>=</m:t>
                        </m:r>
                        <m:f>
                          <m:fPr>
                            <m:ctrlPr>
                              <a:rPr lang="en-US" i="1">
                                <a:latin typeface="Cambria Math" panose="02040503050406030204" pitchFamily="18" charset="0"/>
                              </a:rPr>
                            </m:ctrlPr>
                          </m:fPr>
                          <m:num>
                            <m:r>
                              <a:rPr lang="sr-Latn-RS" b="0" i="0" smtClean="0">
                                <a:latin typeface="Cambria Math" panose="02040503050406030204" pitchFamily="18" charset="0"/>
                              </a:rPr>
                              <m:t>1.2</m:t>
                            </m:r>
                            <m:r>
                              <a:rPr lang="sr-Cyrl-RS">
                                <a:latin typeface="Cambria Math" panose="02040503050406030204" pitchFamily="18" charset="0"/>
                              </a:rPr>
                              <m:t> </m:t>
                            </m:r>
                            <m:r>
                              <a:rPr lang="sr-Cyrl-RS">
                                <a:latin typeface="Cambria Math" panose="02040503050406030204" pitchFamily="18" charset="0"/>
                              </a:rPr>
                              <m:t>𝑚</m:t>
                            </m:r>
                          </m:num>
                          <m:den>
                            <m:r>
                              <a:rPr lang="sr-Latn-RS">
                                <a:latin typeface="Cambria Math" panose="02040503050406030204" pitchFamily="18" charset="0"/>
                              </a:rPr>
                              <m:t>𝑋</m:t>
                            </m:r>
                          </m:den>
                        </m:f>
                        <m:r>
                          <a:rPr lang="sr-Cyrl-RS">
                            <a:latin typeface="Cambria Math" panose="02040503050406030204" pitchFamily="18" charset="0"/>
                          </a:rPr>
                          <m:t>=0.75</m:t>
                        </m:r>
                      </m:oMath>
                    </a14:m>
                    <a:r>
                      <a:rPr lang="sr-Cyrl-RS" sz="1600" dirty="0">
                        <a:latin typeface="Century Gothic" panose="020B0502020202020204" pitchFamily="34" charset="0"/>
                      </a:rPr>
                      <a:t> </a:t>
                    </a:r>
                    <a:endParaRPr lang="en-US" sz="1600" dirty="0">
                      <a:latin typeface="Century Gothic" panose="020B0502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2203841" y="5937107"/>
                    <a:ext cx="2617704" cy="529504"/>
                  </a:xfrm>
                  <a:prstGeom prst="rect">
                    <a:avLst/>
                  </a:prstGeom>
                  <a:blipFill>
                    <a:blip r:embed="rId9"/>
                    <a:stretch>
                      <a:fillRect b="-5747"/>
                    </a:stretch>
                  </a:blipFill>
                </p:spPr>
                <p:txBody>
                  <a:bodyPr/>
                  <a:lstStyle/>
                  <a:p>
                    <a:r>
                      <a:rPr lang="en-US">
                        <a:noFill/>
                      </a:rPr>
                      <a:t> </a:t>
                    </a:r>
                  </a:p>
                </p:txBody>
              </p:sp>
            </mc:Fallback>
          </mc:AlternateContent>
          <p:sp>
            <p:nvSpPr>
              <p:cNvPr id="24" name="Rectangle 23"/>
              <p:cNvSpPr/>
              <p:nvPr/>
            </p:nvSpPr>
            <p:spPr>
              <a:xfrm>
                <a:off x="748876" y="5189045"/>
                <a:ext cx="957313" cy="369332"/>
              </a:xfrm>
              <a:prstGeom prst="rect">
                <a:avLst/>
              </a:prstGeom>
            </p:spPr>
            <p:txBody>
              <a:bodyPr wrap="none">
                <a:spAutoFit/>
              </a:bodyPr>
              <a:lstStyle/>
              <a:p>
                <a:r>
                  <a:rPr lang="sr-Cyrl-RS" dirty="0">
                    <a:latin typeface="Century Gothic" panose="020B0502020202020204" pitchFamily="34" charset="0"/>
                  </a:rPr>
                  <a:t>модел</a:t>
                </a:r>
              </a:p>
            </p:txBody>
          </p:sp>
          <p:sp>
            <p:nvSpPr>
              <p:cNvPr id="25" name="Rectangle 24"/>
              <p:cNvSpPr/>
              <p:nvPr/>
            </p:nvSpPr>
            <p:spPr>
              <a:xfrm>
                <a:off x="512445" y="5878037"/>
                <a:ext cx="1691396" cy="646331"/>
              </a:xfrm>
              <a:prstGeom prst="rect">
                <a:avLst/>
              </a:prstGeom>
            </p:spPr>
            <p:txBody>
              <a:bodyPr wrap="square">
                <a:spAutoFit/>
              </a:bodyPr>
              <a:lstStyle/>
              <a:p>
                <a:pPr algn="ctr"/>
                <a:r>
                  <a:rPr lang="sr-Cyrl-RS" dirty="0">
                    <a:latin typeface="Century Gothic" panose="020B0502020202020204" pitchFamily="34" charset="0"/>
                  </a:rPr>
                  <a:t>Брана „Лопатница“</a:t>
                </a:r>
              </a:p>
            </p:txBody>
          </p:sp>
        </p:grpSp>
        <p:sp>
          <p:nvSpPr>
            <p:cNvPr id="29" name="Rectangle 28"/>
            <p:cNvSpPr/>
            <p:nvPr/>
          </p:nvSpPr>
          <p:spPr>
            <a:xfrm>
              <a:off x="380607" y="4691236"/>
              <a:ext cx="8843375" cy="400110"/>
            </a:xfrm>
            <a:prstGeom prst="rect">
              <a:avLst/>
            </a:prstGeom>
          </p:spPr>
          <p:txBody>
            <a:bodyPr wrap="square">
              <a:spAutoFit/>
            </a:bodyPr>
            <a:lstStyle/>
            <a:p>
              <a:pPr marL="342900" indent="-342900">
                <a:spcBef>
                  <a:spcPts val="1350"/>
                </a:spcBef>
                <a:spcAft>
                  <a:spcPts val="1200"/>
                </a:spcAft>
                <a:buFontTx/>
                <a:buChar char="→"/>
              </a:pPr>
              <a:r>
                <a:rPr lang="sr-Cyrl-RS" sz="2000" dirty="0">
                  <a:latin typeface="Century Gothic" panose="020B0502020202020204" pitchFamily="34" charset="0"/>
                </a:rPr>
                <a:t>Растојање зуба од последњег степеника брзотока:</a:t>
              </a:r>
              <a:endParaRPr lang="en-US" sz="2000" dirty="0">
                <a:latin typeface="Century Gothic" panose="020B0502020202020204" pitchFamily="34" charset="0"/>
              </a:endParaRPr>
            </a:p>
          </p:txBody>
        </p:sp>
      </p:grpSp>
    </p:spTree>
    <p:extLst>
      <p:ext uri="{BB962C8B-B14F-4D97-AF65-F5344CB8AC3E}">
        <p14:creationId xmlns:p14="http://schemas.microsoft.com/office/powerpoint/2010/main" val="18418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10" name="TextBox 9">
            <a:extLst>
              <a:ext uri="{FF2B5EF4-FFF2-40B4-BE49-F238E27FC236}">
                <a16:creationId xmlns:a16="http://schemas.microsoft.com/office/drawing/2014/main" id="{F867280F-D15C-1448-8E46-555055601F0E}"/>
              </a:ext>
            </a:extLst>
          </p:cNvPr>
          <p:cNvSpPr txBox="1"/>
          <p:nvPr/>
        </p:nvSpPr>
        <p:spPr>
          <a:xfrm>
            <a:off x="7446821" y="779244"/>
            <a:ext cx="1313180" cy="338554"/>
          </a:xfrm>
          <a:prstGeom prst="rect">
            <a:avLst/>
          </a:prstGeom>
          <a:noFill/>
        </p:spPr>
        <p:txBody>
          <a:bodyPr wrap="none" rtlCol="0">
            <a:spAutoFit/>
          </a:bodyPr>
          <a:lstStyle/>
          <a:p>
            <a:r>
              <a:rPr lang="sr-Cyrl-RS" sz="1600">
                <a:solidFill>
                  <a:schemeClr val="bg1">
                    <a:lumMod val="50000"/>
                  </a:schemeClr>
                </a:solidFill>
                <a:latin typeface="Century Gothic" panose="020B0502020202020204" pitchFamily="34" charset="0"/>
              </a:rPr>
              <a:t>ЗАКЉУЧАК</a:t>
            </a:r>
            <a:endParaRPr lang="en-US" sz="1600">
              <a:solidFill>
                <a:schemeClr val="bg1">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0B8F8E1D-EC77-CF46-956E-32D1354BC083}"/>
              </a:ext>
            </a:extLst>
          </p:cNvPr>
          <p:cNvSpPr txBox="1"/>
          <p:nvPr/>
        </p:nvSpPr>
        <p:spPr>
          <a:xfrm>
            <a:off x="216259" y="1163326"/>
            <a:ext cx="8843375" cy="400110"/>
          </a:xfrm>
          <a:prstGeom prst="rect">
            <a:avLst/>
          </a:prstGeom>
          <a:noFill/>
        </p:spPr>
        <p:txBody>
          <a:bodyPr wrap="square" rtlCol="0">
            <a:spAutoFit/>
          </a:bodyPr>
          <a:lstStyle/>
          <a:p>
            <a:pPr algn="ctr"/>
            <a:r>
              <a:rPr lang="sr-Cyrl-RS" sz="2000" dirty="0">
                <a:latin typeface="Century Gothic" panose="020B0502020202020204" pitchFamily="34" charset="0"/>
              </a:rPr>
              <a:t>ЗАКЉУЧАК</a:t>
            </a:r>
            <a:endParaRPr lang="sr-Cyrl-RS" sz="2800" dirty="0">
              <a:latin typeface="Century Gothic" panose="020B0502020202020204" pitchFamily="34" charset="0"/>
            </a:endParaRPr>
          </a:p>
        </p:txBody>
      </p:sp>
      <p:sp>
        <p:nvSpPr>
          <p:cNvPr id="4" name="Rectangle 3"/>
          <p:cNvSpPr/>
          <p:nvPr/>
        </p:nvSpPr>
        <p:spPr>
          <a:xfrm>
            <a:off x="334221" y="1931579"/>
            <a:ext cx="8607450" cy="4487382"/>
          </a:xfrm>
          <a:prstGeom prst="rect">
            <a:avLst/>
          </a:prstGeom>
        </p:spPr>
        <p:txBody>
          <a:bodyPr wrap="square">
            <a:spAutoFit/>
          </a:bodyPr>
          <a:lstStyle/>
          <a:p>
            <a:pPr marL="285750" indent="-285750" defTabSz="685800">
              <a:lnSpc>
                <a:spcPct val="80000"/>
              </a:lnSpc>
              <a:buFont typeface="System Font Regular"/>
              <a:buChar char="→"/>
            </a:pPr>
            <a:r>
              <a:rPr lang="sr-Cyrl-RS" sz="1700" dirty="0">
                <a:latin typeface="Century Gothic" panose="020B0502020202020204" pitchFamily="34" charset="0"/>
              </a:rPr>
              <a:t>Постоје </a:t>
            </a:r>
            <a:r>
              <a:rPr lang="sr-Latn-RS" sz="1700" dirty="0">
                <a:latin typeface="Century Gothic" panose="020B0502020202020204" pitchFamily="34" charset="0"/>
              </a:rPr>
              <a:t>USBR </a:t>
            </a:r>
            <a:r>
              <a:rPr lang="sr-Cyrl-RS" sz="1700" dirty="0">
                <a:latin typeface="Century Gothic" panose="020B0502020202020204" pitchFamily="34" charset="0"/>
              </a:rPr>
              <a:t>препоруке за базен типа </a:t>
            </a:r>
            <a:r>
              <a:rPr lang="sr-Latn-RS" sz="1700" dirty="0">
                <a:latin typeface="Century Gothic" panose="020B0502020202020204" pitchFamily="34" charset="0"/>
              </a:rPr>
              <a:t>III</a:t>
            </a:r>
            <a:r>
              <a:rPr lang="sr-Cyrl-RS" sz="1700" dirty="0">
                <a:latin typeface="Century Gothic" panose="020B0502020202020204" pitchFamily="34" charset="0"/>
              </a:rPr>
              <a:t> са средишним блоковима, </a:t>
            </a:r>
            <a:r>
              <a:rPr lang="en-US" sz="1700" dirty="0" err="1">
                <a:latin typeface="Century Gothic" panose="020B0502020202020204" pitchFamily="34" charset="0"/>
              </a:rPr>
              <a:t>након</a:t>
            </a:r>
            <a:r>
              <a:rPr lang="en-US" sz="1700" dirty="0">
                <a:latin typeface="Century Gothic" panose="020B0502020202020204" pitchFamily="34" charset="0"/>
              </a:rPr>
              <a:t> </a:t>
            </a:r>
            <a:r>
              <a:rPr lang="en-US" sz="1700" b="1" dirty="0" err="1">
                <a:latin typeface="Century Gothic" panose="020B0502020202020204" pitchFamily="34" charset="0"/>
              </a:rPr>
              <a:t>глатког</a:t>
            </a:r>
            <a:r>
              <a:rPr lang="en-US" sz="1700" dirty="0">
                <a:latin typeface="Century Gothic" panose="020B0502020202020204" pitchFamily="34" charset="0"/>
              </a:rPr>
              <a:t> </a:t>
            </a:r>
            <a:r>
              <a:rPr lang="en-US" sz="1700" dirty="0" err="1">
                <a:latin typeface="Century Gothic" panose="020B0502020202020204" pitchFamily="34" charset="0"/>
              </a:rPr>
              <a:t>брзотока</a:t>
            </a:r>
            <a:r>
              <a:rPr lang="sr-Cyrl-RS" sz="1700" dirty="0">
                <a:latin typeface="Century Gothic" panose="020B0502020202020204" pitchFamily="34" charset="0"/>
              </a:rPr>
              <a:t> (Петерка, 1978)</a:t>
            </a: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Н</a:t>
            </a:r>
            <a:r>
              <a:rPr lang="en-US" sz="1700" dirty="0" err="1">
                <a:latin typeface="Century Gothic" panose="020B0502020202020204" pitchFamily="34" charset="0"/>
              </a:rPr>
              <a:t>акон</a:t>
            </a:r>
            <a:r>
              <a:rPr lang="en-US" sz="1700" dirty="0">
                <a:latin typeface="Century Gothic" panose="020B0502020202020204" pitchFamily="34" charset="0"/>
              </a:rPr>
              <a:t> </a:t>
            </a:r>
            <a:r>
              <a:rPr lang="en-US" sz="1700" b="1" dirty="0" err="1">
                <a:latin typeface="Century Gothic" panose="020B0502020202020204" pitchFamily="34" charset="0"/>
              </a:rPr>
              <a:t>степенастог</a:t>
            </a:r>
            <a:r>
              <a:rPr lang="en-US" sz="1700" dirty="0">
                <a:latin typeface="Century Gothic" panose="020B0502020202020204" pitchFamily="34" charset="0"/>
              </a:rPr>
              <a:t> </a:t>
            </a:r>
            <a:r>
              <a:rPr lang="en-US" sz="1700" dirty="0" err="1">
                <a:latin typeface="Century Gothic" panose="020B0502020202020204" pitchFamily="34" charset="0"/>
              </a:rPr>
              <a:t>брзотока</a:t>
            </a:r>
            <a:r>
              <a:rPr lang="sr-Cyrl-RS" sz="1700" dirty="0">
                <a:latin typeface="Century Gothic" panose="020B0502020202020204" pitchFamily="34" charset="0"/>
              </a:rPr>
              <a:t>, не постоје препоруке у доступној литератури за димензионисање умирујућих базена са средишним блоковима</a:t>
            </a:r>
            <a:endParaRPr lang="sr-Latn-RS" sz="1700" dirty="0">
              <a:latin typeface="Century Gothic" panose="020B0502020202020204" pitchFamily="34" charset="0"/>
            </a:endParaRPr>
          </a:p>
          <a:p>
            <a:pPr marL="285750" indent="-285750" defTabSz="685800">
              <a:lnSpc>
                <a:spcPct val="80000"/>
              </a:lnSpc>
              <a:buFont typeface="System Font Regular"/>
              <a:buChar char="→"/>
            </a:pPr>
            <a:endParaRPr lang="sr-Latn-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Истраживањем се дошло до закључка да је з</a:t>
            </a:r>
            <a:r>
              <a:rPr lang="en-US" sz="1700" dirty="0">
                <a:latin typeface="Century Gothic" panose="020B0502020202020204" pitchFamily="34" charset="0"/>
              </a:rPr>
              <a:t>а </a:t>
            </a:r>
            <a:r>
              <a:rPr lang="en-US" sz="1700" dirty="0" err="1">
                <a:latin typeface="Century Gothic" panose="020B0502020202020204" pitchFamily="34" charset="0"/>
              </a:rPr>
              <a:t>израчунат</a:t>
            </a:r>
            <a:r>
              <a:rPr lang="en-US" sz="1700" dirty="0">
                <a:latin typeface="Century Gothic" panose="020B0502020202020204" pitchFamily="34" charset="0"/>
              </a:rPr>
              <a:t> </a:t>
            </a:r>
            <a:r>
              <a:rPr lang="en-US" sz="1700" dirty="0" err="1">
                <a:latin typeface="Century Gothic" panose="020B0502020202020204" pitchFamily="34" charset="0"/>
              </a:rPr>
              <a:t>Фрудов</a:t>
            </a:r>
            <a:r>
              <a:rPr lang="en-US" sz="1700" dirty="0">
                <a:latin typeface="Century Gothic" panose="020B0502020202020204" pitchFamily="34" charset="0"/>
              </a:rPr>
              <a:t> </a:t>
            </a:r>
            <a:r>
              <a:rPr lang="en-US" sz="1700" dirty="0" err="1">
                <a:latin typeface="Century Gothic" panose="020B0502020202020204" pitchFamily="34" charset="0"/>
              </a:rPr>
              <a:t>број</a:t>
            </a:r>
            <a:r>
              <a:rPr lang="en-US" sz="1700" dirty="0">
                <a:latin typeface="Century Gothic" panose="020B0502020202020204" pitchFamily="34" charset="0"/>
              </a:rPr>
              <a:t> </a:t>
            </a:r>
            <a:r>
              <a:rPr lang="en-US" sz="1700" dirty="0" err="1">
                <a:latin typeface="Century Gothic" panose="020B0502020202020204" pitchFamily="34" charset="0"/>
              </a:rPr>
              <a:t>улазне</a:t>
            </a:r>
            <a:r>
              <a:rPr lang="en-US" sz="1700" dirty="0">
                <a:latin typeface="Century Gothic" panose="020B0502020202020204" pitchFamily="34" charset="0"/>
              </a:rPr>
              <a:t> </a:t>
            </a:r>
            <a:r>
              <a:rPr lang="en-US" sz="1700" dirty="0" err="1">
                <a:latin typeface="Century Gothic" panose="020B0502020202020204" pitchFamily="34" charset="0"/>
              </a:rPr>
              <a:t>струје</a:t>
            </a:r>
            <a:r>
              <a:rPr lang="en-US" sz="1700" dirty="0">
                <a:latin typeface="Century Gothic" panose="020B0502020202020204" pitchFamily="34" charset="0"/>
              </a:rPr>
              <a:t>, </a:t>
            </a:r>
            <a:r>
              <a:rPr lang="sr-Cyrl-RS" sz="1700" dirty="0">
                <a:latin typeface="Century Gothic" panose="020B0502020202020204" pitchFamily="34" charset="0"/>
              </a:rPr>
              <a:t>однос </a:t>
            </a:r>
            <a:r>
              <a:rPr lang="en-US" sz="1700" dirty="0" err="1">
                <a:latin typeface="Century Gothic" panose="020B0502020202020204" pitchFamily="34" charset="0"/>
              </a:rPr>
              <a:t>дужин</a:t>
            </a:r>
            <a:r>
              <a:rPr lang="sr-Cyrl-RS" sz="1700" dirty="0">
                <a:latin typeface="Century Gothic" panose="020B0502020202020204" pitchFamily="34" charset="0"/>
              </a:rPr>
              <a:t>е</a:t>
            </a:r>
            <a:r>
              <a:rPr lang="en-US" sz="1700" dirty="0">
                <a:latin typeface="Century Gothic" panose="020B0502020202020204" pitchFamily="34" charset="0"/>
              </a:rPr>
              <a:t> </a:t>
            </a:r>
            <a:r>
              <a:rPr lang="en-US" sz="1700" dirty="0" err="1">
                <a:latin typeface="Century Gothic" panose="020B0502020202020204" pitchFamily="34" charset="0"/>
              </a:rPr>
              <a:t>базена</a:t>
            </a:r>
            <a:r>
              <a:rPr lang="sr-Cyrl-RS" sz="1700" dirty="0">
                <a:latin typeface="Century Gothic" panose="020B0502020202020204" pitchFamily="34" charset="0"/>
              </a:rPr>
              <a:t> и низводне дубине</a:t>
            </a:r>
            <a:r>
              <a:rPr lang="en-US" sz="1700" dirty="0">
                <a:latin typeface="Century Gothic" panose="020B0502020202020204" pitchFamily="34" charset="0"/>
              </a:rPr>
              <a:t> </a:t>
            </a:r>
            <a:r>
              <a:rPr lang="en-US" sz="1700" dirty="0" err="1">
                <a:latin typeface="Century Gothic" panose="020B0502020202020204" pitchFamily="34" charset="0"/>
              </a:rPr>
              <a:t>већ</a:t>
            </a:r>
            <a:r>
              <a:rPr lang="sr-Cyrl-RS" sz="1700" dirty="0">
                <a:latin typeface="Century Gothic" panose="020B0502020202020204" pitchFamily="34" charset="0"/>
              </a:rPr>
              <a:t>и</a:t>
            </a:r>
            <a:r>
              <a:rPr lang="en-US" sz="1700" dirty="0">
                <a:latin typeface="Century Gothic" panose="020B0502020202020204" pitchFamily="34" charset="0"/>
              </a:rPr>
              <a:t> </a:t>
            </a:r>
            <a:r>
              <a:rPr lang="en-US" sz="1700" dirty="0" err="1">
                <a:latin typeface="Century Gothic" panose="020B0502020202020204" pitchFamily="34" charset="0"/>
              </a:rPr>
              <a:t>од</a:t>
            </a:r>
            <a:r>
              <a:rPr lang="en-US" sz="1700" dirty="0">
                <a:latin typeface="Century Gothic" panose="020B0502020202020204" pitchFamily="34" charset="0"/>
              </a:rPr>
              <a:t> </a:t>
            </a:r>
            <a:r>
              <a:rPr lang="sr-Cyrl-RS" sz="1700" dirty="0">
                <a:latin typeface="Century Gothic" panose="020B0502020202020204" pitchFamily="34" charset="0"/>
              </a:rPr>
              <a:t>вредности коју препоручује</a:t>
            </a:r>
            <a:r>
              <a:rPr lang="en-US" sz="1700" dirty="0">
                <a:latin typeface="Century Gothic" panose="020B0502020202020204" pitchFamily="34" charset="0"/>
              </a:rPr>
              <a:t> </a:t>
            </a:r>
            <a:r>
              <a:rPr lang="sr-Latn-RS" sz="1700" dirty="0">
                <a:latin typeface="Century Gothic" panose="020B0502020202020204" pitchFamily="34" charset="0"/>
              </a:rPr>
              <a:t>USBR</a:t>
            </a:r>
            <a:r>
              <a:rPr lang="sr-Cyrl-RS" sz="1700" dirty="0">
                <a:latin typeface="Century Gothic" panose="020B0502020202020204" pitchFamily="34" charset="0"/>
              </a:rPr>
              <a:t> за</a:t>
            </a:r>
            <a:r>
              <a:rPr lang="sr-Latn-RS" sz="1700" dirty="0">
                <a:latin typeface="Century Gothic" panose="020B0502020202020204" pitchFamily="34" charset="0"/>
              </a:rPr>
              <a:t> </a:t>
            </a:r>
            <a:r>
              <a:rPr lang="en-US" sz="1700" dirty="0" err="1">
                <a:latin typeface="Century Gothic" panose="020B0502020202020204" pitchFamily="34" charset="0"/>
              </a:rPr>
              <a:t>базен</a:t>
            </a:r>
            <a:r>
              <a:rPr lang="en-US" sz="1700" dirty="0">
                <a:latin typeface="Century Gothic" panose="020B0502020202020204" pitchFamily="34" charset="0"/>
              </a:rPr>
              <a:t> </a:t>
            </a:r>
            <a:r>
              <a:rPr lang="sr-Cyrl-RS" sz="1700" dirty="0">
                <a:latin typeface="Century Gothic" panose="020B0502020202020204" pitchFamily="34" charset="0"/>
              </a:rPr>
              <a:t>типа </a:t>
            </a:r>
            <a:r>
              <a:rPr lang="en-US" sz="1700" dirty="0">
                <a:latin typeface="Century Gothic" panose="020B0502020202020204" pitchFamily="34" charset="0"/>
              </a:rPr>
              <a:t>III </a:t>
            </a:r>
            <a:r>
              <a:rPr lang="en-US" sz="1700" dirty="0" err="1">
                <a:latin typeface="Century Gothic" panose="020B0502020202020204" pitchFamily="34" charset="0"/>
              </a:rPr>
              <a:t>након</a:t>
            </a:r>
            <a:r>
              <a:rPr lang="en-US" sz="1700" dirty="0">
                <a:latin typeface="Century Gothic" panose="020B0502020202020204" pitchFamily="34" charset="0"/>
              </a:rPr>
              <a:t> </a:t>
            </a:r>
            <a:r>
              <a:rPr lang="en-US" sz="1700" dirty="0" err="1">
                <a:latin typeface="Century Gothic" panose="020B0502020202020204" pitchFamily="34" charset="0"/>
              </a:rPr>
              <a:t>глатког</a:t>
            </a:r>
            <a:r>
              <a:rPr lang="en-US" sz="1700" dirty="0">
                <a:latin typeface="Century Gothic" panose="020B0502020202020204" pitchFamily="34" charset="0"/>
              </a:rPr>
              <a:t> </a:t>
            </a:r>
            <a:r>
              <a:rPr lang="en-US" sz="1700" dirty="0" err="1">
                <a:latin typeface="Century Gothic" panose="020B0502020202020204" pitchFamily="34" charset="0"/>
              </a:rPr>
              <a:t>брзотока</a:t>
            </a:r>
            <a:endParaRPr lang="sr-Cyrl-RS" sz="1700" dirty="0">
              <a:latin typeface="Century Gothic" panose="020B0502020202020204" pitchFamily="34" charset="0"/>
            </a:endParaRP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r>
              <a:rPr lang="en-US" sz="1700" dirty="0">
                <a:latin typeface="Century Gothic" panose="020B0502020202020204" pitchFamily="34" charset="0"/>
              </a:rPr>
              <a:t> </a:t>
            </a:r>
            <a:r>
              <a:rPr lang="sr-Cyrl-RS" sz="1700" dirty="0">
                <a:latin typeface="Century Gothic" panose="020B0502020202020204" pitchFamily="34" charset="0"/>
              </a:rPr>
              <a:t>Умирујући базени након степенастог брзотока са средишним блоковима као додатним умиривачима енергије, још увек нису довољно истражени</a:t>
            </a: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Због своје специфичности, препоручује се да се ураде додатна, детаљна моделска испитивања</a:t>
            </a:r>
          </a:p>
          <a:p>
            <a:pPr marL="285750" indent="-285750" defTabSz="685800">
              <a:lnSpc>
                <a:spcPct val="80000"/>
              </a:lnSpc>
              <a:buFont typeface="System Font Regular"/>
              <a:buChar char="→"/>
            </a:pPr>
            <a:endParaRPr lang="sr-Cyrl-RS" sz="1700" dirty="0">
              <a:latin typeface="Century Gothic" panose="020B0502020202020204" pitchFamily="34" charset="0"/>
            </a:endParaRPr>
          </a:p>
          <a:p>
            <a:pPr marL="285750" indent="-285750" defTabSz="685800">
              <a:lnSpc>
                <a:spcPct val="80000"/>
              </a:lnSpc>
              <a:buFont typeface="System Font Regular"/>
              <a:buChar char="→"/>
            </a:pPr>
            <a:r>
              <a:rPr lang="sr-Cyrl-RS" sz="1700" dirty="0">
                <a:latin typeface="Century Gothic" panose="020B0502020202020204" pitchFamily="34" charset="0"/>
              </a:rPr>
              <a:t>Треба испитати још варијанти базена, са различитим распоредом као и висином средишних блокова </a:t>
            </a:r>
            <a:endParaRPr lang="en-US" sz="1700" dirty="0">
              <a:latin typeface="Century Gothic" panose="020B0502020202020204" pitchFamily="34" charset="0"/>
            </a:endParaRPr>
          </a:p>
          <a:p>
            <a:pPr defTabSz="685800">
              <a:lnSpc>
                <a:spcPct val="80000"/>
              </a:lnSpc>
            </a:pPr>
            <a:endParaRPr lang="sr-Cyrl-RS" sz="1700" dirty="0">
              <a:latin typeface="Century Gothic" panose="020B0502020202020204" pitchFamily="34" charset="0"/>
            </a:endParaRPr>
          </a:p>
        </p:txBody>
      </p:sp>
      <p:sp>
        <p:nvSpPr>
          <p:cNvPr id="13" name="Subtitle 2">
            <a:extLst>
              <a:ext uri="{FF2B5EF4-FFF2-40B4-BE49-F238E27FC236}">
                <a16:creationId xmlns:a16="http://schemas.microsoft.com/office/drawing/2014/main" id="{0971E219-7FFA-1B41-8732-C9188B33CBB7}"/>
              </a:ext>
            </a:extLst>
          </p:cNvPr>
          <p:cNvSpPr txBox="1">
            <a:spLocks/>
          </p:cNvSpPr>
          <p:nvPr/>
        </p:nvSpPr>
        <p:spPr>
          <a:xfrm>
            <a:off x="1143000" y="6422939"/>
            <a:ext cx="6858000"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27EF9334-2ECB-5C44-8CCF-DC8D4C3738BF}"/>
              </a:ext>
            </a:extLst>
          </p:cNvPr>
          <p:cNvSpPr txBox="1"/>
          <p:nvPr/>
        </p:nvSpPr>
        <p:spPr>
          <a:xfrm>
            <a:off x="2725376" y="777488"/>
            <a:ext cx="3560590" cy="338554"/>
          </a:xfrm>
          <a:prstGeom prst="rect">
            <a:avLst/>
          </a:prstGeom>
          <a:noFill/>
        </p:spPr>
        <p:txBody>
          <a:bodyPr wrap="none" rtlCol="0">
            <a:spAutoFit/>
          </a:bodyPr>
          <a:lstStyle/>
          <a:p>
            <a:r>
              <a:rPr lang="sr-Cyrl-RS" sz="1600" i="1" dirty="0">
                <a:solidFill>
                  <a:schemeClr val="bg1">
                    <a:lumMod val="50000"/>
                  </a:schemeClr>
                </a:solidFill>
                <a:latin typeface="Century Gothic" panose="020B0502020202020204" pitchFamily="34" charset="0"/>
              </a:rPr>
              <a:t>Сусрет студената хидротехник</a:t>
            </a:r>
            <a:r>
              <a:rPr lang="sr-Latn-RS" sz="1600" i="1" dirty="0">
                <a:solidFill>
                  <a:schemeClr val="bg1">
                    <a:lumMod val="50000"/>
                  </a:schemeClr>
                </a:solidFill>
                <a:latin typeface="Century Gothic" panose="020B0502020202020204" pitchFamily="34" charset="0"/>
              </a:rPr>
              <a:t>e</a:t>
            </a:r>
            <a:endParaRPr lang="en-US" sz="1600" i="1" dirty="0">
              <a:solidFill>
                <a:schemeClr val="bg1">
                  <a:lumMod val="50000"/>
                </a:schemeClr>
              </a:solidFill>
              <a:latin typeface="Century Gothic" panose="020B0502020202020204" pitchFamily="34" charset="0"/>
            </a:endParaRPr>
          </a:p>
        </p:txBody>
      </p:sp>
    </p:spTree>
    <p:extLst>
      <p:ext uri="{BB962C8B-B14F-4D97-AF65-F5344CB8AC3E}">
        <p14:creationId xmlns:p14="http://schemas.microsoft.com/office/powerpoint/2010/main" val="315976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D56AF03-39DD-C64C-BD37-78E7F3A425EC}"/>
              </a:ext>
            </a:extLst>
          </p:cNvPr>
          <p:cNvSpPr>
            <a:spLocks noGrp="1"/>
          </p:cNvSpPr>
          <p:nvPr>
            <p:ph type="ctrTitle"/>
          </p:nvPr>
        </p:nvSpPr>
        <p:spPr>
          <a:xfrm>
            <a:off x="1143000" y="1735787"/>
            <a:ext cx="6858000" cy="1655762"/>
          </a:xfrm>
        </p:spPr>
        <p:txBody>
          <a:bodyPr/>
          <a:lstStyle/>
          <a:p>
            <a:r>
              <a:rPr lang="sr-Cyrl-RS" dirty="0">
                <a:latin typeface="Century Gothic" panose="020B0502020202020204" pitchFamily="34" charset="0"/>
              </a:rPr>
              <a:t>17. Сусрет студената хидротехнике</a:t>
            </a:r>
            <a:endParaRPr lang="en-US" dirty="0">
              <a:latin typeface="Century Gothic" panose="020B0502020202020204" pitchFamily="34" charset="0"/>
            </a:endParaRPr>
          </a:p>
        </p:txBody>
      </p:sp>
      <p:sp>
        <p:nvSpPr>
          <p:cNvPr id="3" name="Subtitle 2">
            <a:extLst>
              <a:ext uri="{FF2B5EF4-FFF2-40B4-BE49-F238E27FC236}">
                <a16:creationId xmlns:a16="http://schemas.microsoft.com/office/drawing/2014/main" id="{76DE14BE-7704-7C44-A0E1-81AFB0D85F08}"/>
              </a:ext>
            </a:extLst>
          </p:cNvPr>
          <p:cNvSpPr>
            <a:spLocks noGrp="1"/>
          </p:cNvSpPr>
          <p:nvPr>
            <p:ph type="subTitle" idx="1"/>
          </p:nvPr>
        </p:nvSpPr>
        <p:spPr>
          <a:xfrm>
            <a:off x="1143000" y="3922197"/>
            <a:ext cx="6858000" cy="685681"/>
          </a:xfrm>
        </p:spPr>
        <p:txBody>
          <a:bodyPr>
            <a:normAutofit/>
          </a:bodyPr>
          <a:lstStyle/>
          <a:p>
            <a:r>
              <a:rPr lang="sr-Cyrl-RS" sz="2400" i="1" dirty="0">
                <a:latin typeface="Century Gothic" panose="020B0502020202020204" pitchFamily="34" charset="0"/>
              </a:rPr>
              <a:t>Умирујући базени степенастих брзотока</a:t>
            </a:r>
            <a:endParaRPr lang="en-US" sz="2400" i="1" dirty="0">
              <a:latin typeface="Century Gothic" panose="020B0502020202020204" pitchFamily="34" charset="0"/>
            </a:endParaRPr>
          </a:p>
        </p:txBody>
      </p: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11" name="Subtitle 2">
            <a:extLst>
              <a:ext uri="{FF2B5EF4-FFF2-40B4-BE49-F238E27FC236}">
                <a16:creationId xmlns:a16="http://schemas.microsoft.com/office/drawing/2014/main" id="{0971E219-7FFA-1B41-8732-C9188B33CBB7}"/>
              </a:ext>
            </a:extLst>
          </p:cNvPr>
          <p:cNvSpPr txBox="1">
            <a:spLocks/>
          </p:cNvSpPr>
          <p:nvPr/>
        </p:nvSpPr>
        <p:spPr>
          <a:xfrm>
            <a:off x="1143000" y="6315059"/>
            <a:ext cx="6858000"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sp>
        <p:nvSpPr>
          <p:cNvPr id="12" name="Subtitle 2">
            <a:extLst>
              <a:ext uri="{FF2B5EF4-FFF2-40B4-BE49-F238E27FC236}">
                <a16:creationId xmlns:a16="http://schemas.microsoft.com/office/drawing/2014/main" id="{C3B08256-FD31-8441-BB71-994200C97B77}"/>
              </a:ext>
            </a:extLst>
          </p:cNvPr>
          <p:cNvSpPr txBox="1">
            <a:spLocks/>
          </p:cNvSpPr>
          <p:nvPr/>
        </p:nvSpPr>
        <p:spPr>
          <a:xfrm>
            <a:off x="2644345" y="4849646"/>
            <a:ext cx="4252595" cy="87810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dirty="0">
                <a:solidFill>
                  <a:schemeClr val="bg1">
                    <a:lumMod val="50000"/>
                  </a:schemeClr>
                </a:solidFill>
                <a:latin typeface="Century Gothic" panose="020B0502020202020204" pitchFamily="34" charset="0"/>
              </a:rPr>
              <a:t>Предавач:</a:t>
            </a:r>
          </a:p>
          <a:p>
            <a:r>
              <a:rPr lang="sr-Cyrl-RS" sz="1600" dirty="0">
                <a:solidFill>
                  <a:schemeClr val="bg1">
                    <a:lumMod val="50000"/>
                  </a:schemeClr>
                </a:solidFill>
                <a:latin typeface="Century Gothic" panose="020B0502020202020204" pitchFamily="34" charset="0"/>
              </a:rPr>
              <a:t>маст. инж. грађ. </a:t>
            </a:r>
            <a:r>
              <a:rPr lang="sr-Cyrl-RS" sz="1600" b="1" dirty="0">
                <a:solidFill>
                  <a:schemeClr val="bg1">
                    <a:lumMod val="50000"/>
                  </a:schemeClr>
                </a:solidFill>
                <a:latin typeface="Century Gothic" panose="020B0502020202020204" pitchFamily="34" charset="0"/>
              </a:rPr>
              <a:t>Милица Ковачевић</a:t>
            </a:r>
          </a:p>
          <a:p>
            <a:r>
              <a:rPr lang="sr-Latn-RS" sz="1600" dirty="0">
                <a:solidFill>
                  <a:schemeClr val="bg1">
                    <a:lumMod val="50000"/>
                  </a:schemeClr>
                </a:solidFill>
                <a:latin typeface="Century Gothic" panose="020B0502020202020204" pitchFamily="34" charset="0"/>
              </a:rPr>
              <a:t>mkovacevic@ephydro.com</a:t>
            </a:r>
            <a:endParaRPr lang="en-US" sz="1600" dirty="0">
              <a:solidFill>
                <a:schemeClr val="bg1">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27EF9334-2ECB-5C44-8CCF-DC8D4C3738BF}"/>
              </a:ext>
            </a:extLst>
          </p:cNvPr>
          <p:cNvSpPr txBox="1"/>
          <p:nvPr/>
        </p:nvSpPr>
        <p:spPr>
          <a:xfrm>
            <a:off x="1643024" y="459919"/>
            <a:ext cx="6255239" cy="584775"/>
          </a:xfrm>
          <a:prstGeom prst="rect">
            <a:avLst/>
          </a:prstGeom>
          <a:noFill/>
        </p:spPr>
        <p:txBody>
          <a:bodyPr wrap="none" rtlCol="0">
            <a:spAutoFit/>
          </a:bodyPr>
          <a:lstStyle/>
          <a:p>
            <a:pPr algn="ctr"/>
            <a:r>
              <a:rPr lang="sr-Cyrl-RS" sz="1600" i="1" dirty="0">
                <a:solidFill>
                  <a:schemeClr val="bg1">
                    <a:lumMod val="50000"/>
                  </a:schemeClr>
                </a:solidFill>
                <a:latin typeface="Century Gothic" panose="020B0502020202020204" pitchFamily="34" charset="0"/>
              </a:rPr>
              <a:t>Грађевински факултет </a:t>
            </a:r>
          </a:p>
          <a:p>
            <a:pPr algn="ctr"/>
            <a:r>
              <a:rPr lang="sr-Cyrl-RS" sz="1600" i="1" dirty="0">
                <a:solidFill>
                  <a:schemeClr val="bg1">
                    <a:lumMod val="50000"/>
                  </a:schemeClr>
                </a:solidFill>
                <a:latin typeface="Century Gothic" panose="020B0502020202020204" pitchFamily="34" charset="0"/>
              </a:rPr>
              <a:t>Катедра за хидротехнику и водно еколошко инжењерство</a:t>
            </a:r>
            <a:endParaRPr lang="en-US" sz="1600" i="1" dirty="0">
              <a:solidFill>
                <a:schemeClr val="bg1">
                  <a:lumMod val="50000"/>
                </a:schemeClr>
              </a:solidFill>
              <a:latin typeface="Century Gothic" panose="020B0502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50" y="6018545"/>
            <a:ext cx="2792765" cy="570784"/>
          </a:xfrm>
          <a:prstGeom prst="rect">
            <a:avLst/>
          </a:prstGeom>
        </p:spPr>
      </p:pic>
    </p:spTree>
    <p:extLst>
      <p:ext uri="{BB962C8B-B14F-4D97-AF65-F5344CB8AC3E}">
        <p14:creationId xmlns:p14="http://schemas.microsoft.com/office/powerpoint/2010/main" val="1438551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6DE14BE-7704-7C44-A0E1-81AFB0D85F08}"/>
              </a:ext>
            </a:extLst>
          </p:cNvPr>
          <p:cNvSpPr>
            <a:spLocks noGrp="1"/>
          </p:cNvSpPr>
          <p:nvPr>
            <p:ph type="subTitle" idx="1"/>
          </p:nvPr>
        </p:nvSpPr>
        <p:spPr>
          <a:xfrm>
            <a:off x="834804" y="1932610"/>
            <a:ext cx="7680545" cy="3710952"/>
          </a:xfrm>
        </p:spPr>
        <p:txBody>
          <a:bodyPr>
            <a:normAutofit/>
          </a:bodyPr>
          <a:lstStyle/>
          <a:p>
            <a:pPr marL="342900" indent="-342900" algn="l">
              <a:buFont typeface="Century Gothic" panose="020B0502020202020204" pitchFamily="34" charset="0"/>
              <a:buChar char="→"/>
            </a:pPr>
            <a:r>
              <a:rPr lang="sr-Cyrl-RS" sz="2000" dirty="0">
                <a:latin typeface="Century Gothic" panose="020B0502020202020204" pitchFamily="34" charset="0"/>
              </a:rPr>
              <a:t>Примењена методологија и опис инсталације</a:t>
            </a:r>
          </a:p>
          <a:p>
            <a:pPr marL="342900" indent="-342900" algn="l">
              <a:buFont typeface="Century Gothic" panose="020B0502020202020204" pitchFamily="34" charset="0"/>
              <a:buChar char="→"/>
            </a:pPr>
            <a:endParaRPr lang="sr-Cyrl-RS" sz="2000" dirty="0">
              <a:latin typeface="Century Gothic" panose="020B0502020202020204" pitchFamily="34" charset="0"/>
            </a:endParaRPr>
          </a:p>
          <a:p>
            <a:pPr marL="342900" indent="-342900" algn="l">
              <a:buFont typeface="Century Gothic" panose="020B0502020202020204" pitchFamily="34" charset="0"/>
              <a:buChar char="→"/>
            </a:pPr>
            <a:r>
              <a:rPr lang="sr-Cyrl-RS" sz="2000" dirty="0">
                <a:latin typeface="Century Gothic" panose="020B0502020202020204" pitchFamily="34" charset="0"/>
              </a:rPr>
              <a:t>Приказ и анализа резултата моделских испитивања</a:t>
            </a:r>
          </a:p>
          <a:p>
            <a:pPr marL="342900" indent="-342900" algn="l">
              <a:buFont typeface="Century Gothic" panose="020B0502020202020204" pitchFamily="34" charset="0"/>
              <a:buChar char="→"/>
            </a:pPr>
            <a:endParaRPr lang="sr-Cyrl-RS" sz="2000" dirty="0">
              <a:latin typeface="Century Gothic" panose="020B0502020202020204" pitchFamily="34" charset="0"/>
            </a:endParaRPr>
          </a:p>
          <a:p>
            <a:pPr marL="342900" indent="-342900" algn="l">
              <a:buFont typeface="Century Gothic" panose="020B0502020202020204" pitchFamily="34" charset="0"/>
              <a:buChar char="→"/>
            </a:pPr>
            <a:r>
              <a:rPr lang="sr-Cyrl-RS" sz="2000" dirty="0">
                <a:latin typeface="Century Gothic" panose="020B0502020202020204" pitchFamily="34" charset="0"/>
              </a:rPr>
              <a:t>Примена добијених резултата</a:t>
            </a:r>
          </a:p>
          <a:p>
            <a:pPr marL="342900" indent="-342900" algn="l">
              <a:buFont typeface="Century Gothic" panose="020B0502020202020204" pitchFamily="34" charset="0"/>
              <a:buChar char="→"/>
            </a:pPr>
            <a:endParaRPr lang="sr-Cyrl-RS" sz="2000" dirty="0">
              <a:latin typeface="Century Gothic" panose="020B0502020202020204" pitchFamily="34" charset="0"/>
            </a:endParaRPr>
          </a:p>
          <a:p>
            <a:pPr marL="342900" indent="-342900" algn="l">
              <a:buFont typeface="Century Gothic" panose="020B0502020202020204" pitchFamily="34" charset="0"/>
              <a:buChar char="→"/>
            </a:pPr>
            <a:r>
              <a:rPr lang="sr-Cyrl-RS" sz="2000" dirty="0">
                <a:latin typeface="Century Gothic" panose="020B0502020202020204" pitchFamily="34" charset="0"/>
              </a:rPr>
              <a:t>Одређивање димензија умирујућег базена бране ”Лопатница”</a:t>
            </a:r>
          </a:p>
          <a:p>
            <a:pPr marL="342900" indent="-342900" algn="l">
              <a:buFont typeface="Century Gothic" panose="020B0502020202020204" pitchFamily="34" charset="0"/>
              <a:buChar char="→"/>
            </a:pPr>
            <a:endParaRPr lang="sr-Cyrl-RS" sz="2000" dirty="0">
              <a:latin typeface="Century Gothic" panose="020B0502020202020204" pitchFamily="34" charset="0"/>
            </a:endParaRPr>
          </a:p>
          <a:p>
            <a:pPr marL="342900" indent="-342900" algn="l">
              <a:buFont typeface="Century Gothic" panose="020B0502020202020204" pitchFamily="34" charset="0"/>
              <a:buChar char="→"/>
            </a:pPr>
            <a:r>
              <a:rPr lang="sr-Cyrl-RS" sz="2000" dirty="0">
                <a:latin typeface="Century Gothic" panose="020B0502020202020204" pitchFamily="34" charset="0"/>
              </a:rPr>
              <a:t>Закључак и препоруке за даља истраживања</a:t>
            </a:r>
            <a:endParaRPr lang="en-US" sz="2000" dirty="0">
              <a:latin typeface="Century Gothic" panose="020B0502020202020204" pitchFamily="34" charset="0"/>
            </a:endParaRPr>
          </a:p>
        </p:txBody>
      </p: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8" name="TextBox 7">
            <a:extLst>
              <a:ext uri="{FF2B5EF4-FFF2-40B4-BE49-F238E27FC236}">
                <a16:creationId xmlns:a16="http://schemas.microsoft.com/office/drawing/2014/main" id="{27EF9334-2ECB-5C44-8CCF-DC8D4C3738BF}"/>
              </a:ext>
            </a:extLst>
          </p:cNvPr>
          <p:cNvSpPr txBox="1"/>
          <p:nvPr/>
        </p:nvSpPr>
        <p:spPr>
          <a:xfrm>
            <a:off x="2725376" y="777488"/>
            <a:ext cx="3560590" cy="338554"/>
          </a:xfrm>
          <a:prstGeom prst="rect">
            <a:avLst/>
          </a:prstGeom>
          <a:noFill/>
        </p:spPr>
        <p:txBody>
          <a:bodyPr wrap="none" rtlCol="0">
            <a:spAutoFit/>
          </a:bodyPr>
          <a:lstStyle/>
          <a:p>
            <a:r>
              <a:rPr lang="sr-Cyrl-RS" sz="1600" i="1" dirty="0">
                <a:solidFill>
                  <a:schemeClr val="bg1">
                    <a:lumMod val="50000"/>
                  </a:schemeClr>
                </a:solidFill>
                <a:latin typeface="Century Gothic" panose="020B0502020202020204" pitchFamily="34" charset="0"/>
              </a:rPr>
              <a:t>Сусрет студената хидротехник</a:t>
            </a:r>
            <a:r>
              <a:rPr lang="sr-Latn-RS" sz="1600" i="1" dirty="0">
                <a:solidFill>
                  <a:schemeClr val="bg1">
                    <a:lumMod val="50000"/>
                  </a:schemeClr>
                </a:solidFill>
                <a:latin typeface="Century Gothic" panose="020B0502020202020204" pitchFamily="34" charset="0"/>
              </a:rPr>
              <a:t>e</a:t>
            </a:r>
            <a:endParaRPr lang="en-US" sz="1600" i="1" dirty="0">
              <a:solidFill>
                <a:schemeClr val="bg1">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F867280F-D15C-1448-8E46-555055601F0E}"/>
              </a:ext>
            </a:extLst>
          </p:cNvPr>
          <p:cNvSpPr txBox="1"/>
          <p:nvPr/>
        </p:nvSpPr>
        <p:spPr>
          <a:xfrm>
            <a:off x="7559959" y="779244"/>
            <a:ext cx="1223412" cy="338554"/>
          </a:xfrm>
          <a:prstGeom prst="rect">
            <a:avLst/>
          </a:prstGeom>
          <a:noFill/>
        </p:spPr>
        <p:txBody>
          <a:bodyPr wrap="none" rtlCol="0">
            <a:spAutoFit/>
          </a:bodyPr>
          <a:lstStyle/>
          <a:p>
            <a:r>
              <a:rPr lang="sr-Cyrl-RS" sz="1600">
                <a:solidFill>
                  <a:schemeClr val="bg1">
                    <a:lumMod val="50000"/>
                  </a:schemeClr>
                </a:solidFill>
                <a:latin typeface="Century Gothic" panose="020B0502020202020204" pitchFamily="34" charset="0"/>
              </a:rPr>
              <a:t>САДРЖАЈ</a:t>
            </a:r>
            <a:endParaRPr lang="en-US" sz="1600">
              <a:solidFill>
                <a:schemeClr val="bg1">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7C4ACDFE-EBF7-E646-BC0F-5E73F75B493E}"/>
              </a:ext>
            </a:extLst>
          </p:cNvPr>
          <p:cNvSpPr txBox="1"/>
          <p:nvPr/>
        </p:nvSpPr>
        <p:spPr>
          <a:xfrm>
            <a:off x="3598816" y="1363247"/>
            <a:ext cx="2451312" cy="461665"/>
          </a:xfrm>
          <a:prstGeom prst="rect">
            <a:avLst/>
          </a:prstGeom>
          <a:noFill/>
        </p:spPr>
        <p:txBody>
          <a:bodyPr wrap="none" rtlCol="0">
            <a:spAutoFit/>
          </a:bodyPr>
          <a:lstStyle/>
          <a:p>
            <a:r>
              <a:rPr lang="sr-Cyrl-RS" sz="2400">
                <a:latin typeface="Century Gothic" panose="020B0502020202020204" pitchFamily="34" charset="0"/>
              </a:rPr>
              <a:t>Садржај рада</a:t>
            </a:r>
          </a:p>
        </p:txBody>
      </p:sp>
      <p:sp>
        <p:nvSpPr>
          <p:cNvPr id="12" name="Subtitle 2">
            <a:extLst>
              <a:ext uri="{FF2B5EF4-FFF2-40B4-BE49-F238E27FC236}">
                <a16:creationId xmlns:a16="http://schemas.microsoft.com/office/drawing/2014/main" id="{0971E219-7FFA-1B41-8732-C9188B33CBB7}"/>
              </a:ext>
            </a:extLst>
          </p:cNvPr>
          <p:cNvSpPr txBox="1">
            <a:spLocks/>
          </p:cNvSpPr>
          <p:nvPr/>
        </p:nvSpPr>
        <p:spPr>
          <a:xfrm>
            <a:off x="1143000" y="6315059"/>
            <a:ext cx="6858000"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spTree>
    <p:extLst>
      <p:ext uri="{BB962C8B-B14F-4D97-AF65-F5344CB8AC3E}">
        <p14:creationId xmlns:p14="http://schemas.microsoft.com/office/powerpoint/2010/main" val="2260850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8" name="TextBox 7">
            <a:extLst>
              <a:ext uri="{FF2B5EF4-FFF2-40B4-BE49-F238E27FC236}">
                <a16:creationId xmlns:a16="http://schemas.microsoft.com/office/drawing/2014/main" id="{27EF9334-2ECB-5C44-8CCF-DC8D4C3738BF}"/>
              </a:ext>
            </a:extLst>
          </p:cNvPr>
          <p:cNvSpPr txBox="1"/>
          <p:nvPr/>
        </p:nvSpPr>
        <p:spPr>
          <a:xfrm>
            <a:off x="2725376" y="777488"/>
            <a:ext cx="3560590" cy="338554"/>
          </a:xfrm>
          <a:prstGeom prst="rect">
            <a:avLst/>
          </a:prstGeom>
          <a:noFill/>
        </p:spPr>
        <p:txBody>
          <a:bodyPr wrap="none" rtlCol="0">
            <a:spAutoFit/>
          </a:bodyPr>
          <a:lstStyle/>
          <a:p>
            <a:r>
              <a:rPr lang="sr-Cyrl-RS" sz="1600" i="1" dirty="0">
                <a:solidFill>
                  <a:schemeClr val="bg1">
                    <a:lumMod val="50000"/>
                  </a:schemeClr>
                </a:solidFill>
                <a:latin typeface="Century Gothic" panose="020B0502020202020204" pitchFamily="34" charset="0"/>
              </a:rPr>
              <a:t>Сусрет студената хидротехник</a:t>
            </a:r>
            <a:r>
              <a:rPr lang="sr-Latn-RS" sz="1600" i="1" dirty="0">
                <a:solidFill>
                  <a:schemeClr val="bg1">
                    <a:lumMod val="50000"/>
                  </a:schemeClr>
                </a:solidFill>
                <a:latin typeface="Century Gothic" panose="020B0502020202020204" pitchFamily="34" charset="0"/>
              </a:rPr>
              <a:t>e</a:t>
            </a:r>
            <a:endParaRPr lang="en-US" sz="1600" i="1" dirty="0">
              <a:solidFill>
                <a:schemeClr val="bg1">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F867280F-D15C-1448-8E46-555055601F0E}"/>
              </a:ext>
            </a:extLst>
          </p:cNvPr>
          <p:cNvSpPr txBox="1"/>
          <p:nvPr/>
        </p:nvSpPr>
        <p:spPr>
          <a:xfrm>
            <a:off x="7559959" y="779244"/>
            <a:ext cx="1223412" cy="338554"/>
          </a:xfrm>
          <a:prstGeom prst="rect">
            <a:avLst/>
          </a:prstGeom>
          <a:noFill/>
        </p:spPr>
        <p:txBody>
          <a:bodyPr wrap="none" rtlCol="0">
            <a:spAutoFit/>
          </a:bodyPr>
          <a:lstStyle/>
          <a:p>
            <a:r>
              <a:rPr lang="sr-Cyrl-RS" sz="1600">
                <a:solidFill>
                  <a:schemeClr val="bg1">
                    <a:lumMod val="50000"/>
                  </a:schemeClr>
                </a:solidFill>
                <a:latin typeface="Century Gothic" panose="020B0502020202020204" pitchFamily="34" charset="0"/>
              </a:rPr>
              <a:t>САДРЖАЈ</a:t>
            </a:r>
            <a:endParaRPr lang="en-US" sz="1600">
              <a:solidFill>
                <a:schemeClr val="bg1">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7C4ACDFE-EBF7-E646-BC0F-5E73F75B493E}"/>
              </a:ext>
            </a:extLst>
          </p:cNvPr>
          <p:cNvSpPr txBox="1"/>
          <p:nvPr/>
        </p:nvSpPr>
        <p:spPr>
          <a:xfrm>
            <a:off x="2628198" y="1182409"/>
            <a:ext cx="3887603" cy="461665"/>
          </a:xfrm>
          <a:prstGeom prst="rect">
            <a:avLst/>
          </a:prstGeom>
          <a:noFill/>
        </p:spPr>
        <p:txBody>
          <a:bodyPr wrap="none" rtlCol="0">
            <a:spAutoFit/>
          </a:bodyPr>
          <a:lstStyle/>
          <a:p>
            <a:r>
              <a:rPr lang="sr-Cyrl-RS" sz="2400" dirty="0" smtClean="0">
                <a:latin typeface="Century Gothic" panose="020B0502020202020204" pitchFamily="34" charset="0"/>
              </a:rPr>
              <a:t>Брана „</a:t>
            </a:r>
            <a:r>
              <a:rPr lang="sr-Latn-RS" sz="2400" dirty="0" smtClean="0">
                <a:latin typeface="Century Gothic" panose="020B0502020202020204" pitchFamily="34" charset="0"/>
              </a:rPr>
              <a:t>Longtan</a:t>
            </a:r>
            <a:r>
              <a:rPr lang="sr-Cyrl-RS" sz="2400" dirty="0" smtClean="0">
                <a:latin typeface="Century Gothic" panose="020B0502020202020204" pitchFamily="34" charset="0"/>
              </a:rPr>
              <a:t>“ у Кини</a:t>
            </a:r>
            <a:endParaRPr lang="sr-Cyrl-RS" sz="2400" dirty="0">
              <a:latin typeface="Century Gothic" panose="020B0502020202020204" pitchFamily="34" charset="0"/>
            </a:endParaRPr>
          </a:p>
        </p:txBody>
      </p:sp>
      <p:sp>
        <p:nvSpPr>
          <p:cNvPr id="12" name="Subtitle 2">
            <a:extLst>
              <a:ext uri="{FF2B5EF4-FFF2-40B4-BE49-F238E27FC236}">
                <a16:creationId xmlns:a16="http://schemas.microsoft.com/office/drawing/2014/main" id="{0971E219-7FFA-1B41-8732-C9188B33CBB7}"/>
              </a:ext>
            </a:extLst>
          </p:cNvPr>
          <p:cNvSpPr txBox="1">
            <a:spLocks/>
          </p:cNvSpPr>
          <p:nvPr/>
        </p:nvSpPr>
        <p:spPr>
          <a:xfrm>
            <a:off x="1143000" y="6315059"/>
            <a:ext cx="6858000"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601" y="1687474"/>
            <a:ext cx="6632795" cy="4584185"/>
          </a:xfrm>
          <a:prstGeom prst="rect">
            <a:avLst/>
          </a:prstGeom>
        </p:spPr>
      </p:pic>
    </p:spTree>
    <p:extLst>
      <p:ext uri="{BB962C8B-B14F-4D97-AF65-F5344CB8AC3E}">
        <p14:creationId xmlns:p14="http://schemas.microsoft.com/office/powerpoint/2010/main" val="63064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10" name="TextBox 9">
            <a:extLst>
              <a:ext uri="{FF2B5EF4-FFF2-40B4-BE49-F238E27FC236}">
                <a16:creationId xmlns:a16="http://schemas.microsoft.com/office/drawing/2014/main" id="{F867280F-D15C-1448-8E46-555055601F0E}"/>
              </a:ext>
            </a:extLst>
          </p:cNvPr>
          <p:cNvSpPr txBox="1"/>
          <p:nvPr/>
        </p:nvSpPr>
        <p:spPr>
          <a:xfrm>
            <a:off x="8035015" y="779244"/>
            <a:ext cx="768159" cy="338554"/>
          </a:xfrm>
          <a:prstGeom prst="rect">
            <a:avLst/>
          </a:prstGeom>
          <a:noFill/>
        </p:spPr>
        <p:txBody>
          <a:bodyPr wrap="none" rtlCol="0">
            <a:spAutoFit/>
          </a:bodyPr>
          <a:lstStyle/>
          <a:p>
            <a:r>
              <a:rPr lang="sr-Cyrl-RS" sz="1600" dirty="0">
                <a:solidFill>
                  <a:schemeClr val="bg1">
                    <a:lumMod val="50000"/>
                  </a:schemeClr>
                </a:solidFill>
                <a:latin typeface="Century Gothic" panose="020B0502020202020204" pitchFamily="34" charset="0"/>
              </a:rPr>
              <a:t>УВОД</a:t>
            </a:r>
            <a:endParaRPr lang="en-US" sz="1600" dirty="0">
              <a:solidFill>
                <a:schemeClr val="bg1">
                  <a:lumMod val="50000"/>
                </a:schemeClr>
              </a:solidFill>
              <a:latin typeface="Century Gothic" panose="020B0502020202020204" pitchFamily="34" charset="0"/>
            </a:endParaRPr>
          </a:p>
        </p:txBody>
      </p:sp>
      <p:sp>
        <p:nvSpPr>
          <p:cNvPr id="14" name="Subtitle 2">
            <a:extLst>
              <a:ext uri="{FF2B5EF4-FFF2-40B4-BE49-F238E27FC236}">
                <a16:creationId xmlns:a16="http://schemas.microsoft.com/office/drawing/2014/main" id="{0971E219-7FFA-1B41-8732-C9188B33CBB7}"/>
              </a:ext>
            </a:extLst>
          </p:cNvPr>
          <p:cNvSpPr txBox="1">
            <a:spLocks/>
          </p:cNvSpPr>
          <p:nvPr/>
        </p:nvSpPr>
        <p:spPr>
          <a:xfrm>
            <a:off x="1142999" y="6315059"/>
            <a:ext cx="6981825"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27EF9334-2ECB-5C44-8CCF-DC8D4C3738BF}"/>
              </a:ext>
            </a:extLst>
          </p:cNvPr>
          <p:cNvSpPr txBox="1"/>
          <p:nvPr/>
        </p:nvSpPr>
        <p:spPr>
          <a:xfrm>
            <a:off x="2725376" y="777488"/>
            <a:ext cx="3560590" cy="338554"/>
          </a:xfrm>
          <a:prstGeom prst="rect">
            <a:avLst/>
          </a:prstGeom>
          <a:noFill/>
        </p:spPr>
        <p:txBody>
          <a:bodyPr wrap="none" rtlCol="0">
            <a:spAutoFit/>
          </a:bodyPr>
          <a:lstStyle/>
          <a:p>
            <a:r>
              <a:rPr lang="sr-Cyrl-RS" sz="1600" i="1" dirty="0">
                <a:solidFill>
                  <a:schemeClr val="bg1">
                    <a:lumMod val="50000"/>
                  </a:schemeClr>
                </a:solidFill>
                <a:latin typeface="Century Gothic" panose="020B0502020202020204" pitchFamily="34" charset="0"/>
              </a:rPr>
              <a:t>Сусрет студената хидротехник</a:t>
            </a:r>
            <a:r>
              <a:rPr lang="sr-Latn-RS" sz="1600" i="1" dirty="0">
                <a:solidFill>
                  <a:schemeClr val="bg1">
                    <a:lumMod val="50000"/>
                  </a:schemeClr>
                </a:solidFill>
                <a:latin typeface="Century Gothic" panose="020B0502020202020204" pitchFamily="34" charset="0"/>
              </a:rPr>
              <a:t>e</a:t>
            </a:r>
            <a:endParaRPr lang="en-US" sz="1600" i="1" dirty="0">
              <a:solidFill>
                <a:schemeClr val="bg1">
                  <a:lumMod val="50000"/>
                </a:schemeClr>
              </a:solidFill>
              <a:latin typeface="Century Gothic" panose="020B0502020202020204" pitchFamily="34" charset="0"/>
            </a:endParaRPr>
          </a:p>
        </p:txBody>
      </p:sp>
      <p:sp>
        <p:nvSpPr>
          <p:cNvPr id="3" name="Subtitle 2">
            <a:extLst>
              <a:ext uri="{FF2B5EF4-FFF2-40B4-BE49-F238E27FC236}">
                <a16:creationId xmlns:a16="http://schemas.microsoft.com/office/drawing/2014/main" id="{76DE14BE-7704-7C44-A0E1-81AFB0D85F08}"/>
              </a:ext>
            </a:extLst>
          </p:cNvPr>
          <p:cNvSpPr>
            <a:spLocks noGrp="1"/>
          </p:cNvSpPr>
          <p:nvPr>
            <p:ph type="subTitle" idx="1"/>
          </p:nvPr>
        </p:nvSpPr>
        <p:spPr>
          <a:xfrm>
            <a:off x="205178" y="1587573"/>
            <a:ext cx="3946745" cy="1287168"/>
          </a:xfrm>
        </p:spPr>
        <p:txBody>
          <a:bodyPr>
            <a:normAutofit/>
          </a:bodyPr>
          <a:lstStyle/>
          <a:p>
            <a:pPr marL="342900" indent="-342900" algn="l">
              <a:buFont typeface="System Font Regular"/>
              <a:buChar char="–"/>
            </a:pPr>
            <a:r>
              <a:rPr lang="sr-Cyrl-RS" sz="2000" dirty="0">
                <a:latin typeface="Century Gothic" panose="020B0502020202020204" pitchFamily="34" charset="0"/>
              </a:rPr>
              <a:t>Примена ваљаног бетона</a:t>
            </a:r>
          </a:p>
          <a:p>
            <a:pPr marL="342900" indent="-342900" algn="l">
              <a:buFont typeface="System Font Regular"/>
              <a:buChar char="–"/>
            </a:pPr>
            <a:endParaRPr lang="sr-Cyrl-RS" sz="2000" dirty="0">
              <a:latin typeface="Century Gothic" panose="020B0502020202020204" pitchFamily="34" charset="0"/>
            </a:endParaRPr>
          </a:p>
          <a:p>
            <a:pPr marL="342900" indent="-342900" algn="l">
              <a:buFont typeface="System Font Regular"/>
              <a:buChar char="–"/>
            </a:pPr>
            <a:r>
              <a:rPr lang="sr-Cyrl-RS" sz="2000" dirty="0">
                <a:latin typeface="Century Gothic" panose="020B0502020202020204" pitchFamily="34" charset="0"/>
              </a:rPr>
              <a:t>Степенасти брзоток</a:t>
            </a:r>
          </a:p>
          <a:p>
            <a:pPr marL="342900" indent="-342900" algn="l">
              <a:buFont typeface="System Font Regular"/>
              <a:buChar char="–"/>
            </a:pPr>
            <a:endParaRPr lang="en-US" sz="2000" dirty="0">
              <a:latin typeface="Century Gothic" panose="020B0502020202020204" pitchFamily="34" charset="0"/>
            </a:endParaRPr>
          </a:p>
        </p:txBody>
      </p:sp>
      <p:sp>
        <p:nvSpPr>
          <p:cNvPr id="2" name="TextBox 1">
            <a:extLst>
              <a:ext uri="{FF2B5EF4-FFF2-40B4-BE49-F238E27FC236}">
                <a16:creationId xmlns:a16="http://schemas.microsoft.com/office/drawing/2014/main" id="{83F61A5A-F2DC-AE46-9C51-38C09AF46003}"/>
              </a:ext>
            </a:extLst>
          </p:cNvPr>
          <p:cNvSpPr txBox="1"/>
          <p:nvPr/>
        </p:nvSpPr>
        <p:spPr>
          <a:xfrm>
            <a:off x="4151923" y="1507119"/>
            <a:ext cx="5250382" cy="1600438"/>
          </a:xfrm>
          <a:prstGeom prst="rect">
            <a:avLst/>
          </a:prstGeom>
          <a:noFill/>
        </p:spPr>
        <p:txBody>
          <a:bodyPr wrap="square" rtlCol="0">
            <a:spAutoFit/>
          </a:bodyPr>
          <a:lstStyle/>
          <a:p>
            <a:pPr marL="342900" indent="-342900">
              <a:buFont typeface="System Font Regular"/>
              <a:buChar char="–"/>
            </a:pPr>
            <a:r>
              <a:rPr lang="sr-Cyrl-RS" sz="2000" dirty="0">
                <a:latin typeface="Century Gothic" panose="020B0502020202020204" pitchFamily="34" charset="0"/>
              </a:rPr>
              <a:t>Умирујући базен</a:t>
            </a:r>
          </a:p>
          <a:p>
            <a:pPr marL="342900" indent="-342900">
              <a:buFont typeface="System Font Regular"/>
              <a:buChar char="–"/>
            </a:pPr>
            <a:endParaRPr lang="sr-Cyrl-RS" sz="2000" dirty="0">
              <a:latin typeface="Century Gothic" panose="020B0502020202020204" pitchFamily="34" charset="0"/>
            </a:endParaRPr>
          </a:p>
          <a:p>
            <a:pPr marL="342900" indent="-342900">
              <a:buFont typeface="System Font Regular"/>
              <a:buChar char="–"/>
            </a:pPr>
            <a:r>
              <a:rPr lang="sr-Cyrl-RS" sz="2000" dirty="0">
                <a:latin typeface="Century Gothic" panose="020B0502020202020204" pitchFamily="34" charset="0"/>
              </a:rPr>
              <a:t>Досадашња истраживања за базене са средишним блоковима</a:t>
            </a:r>
          </a:p>
          <a:p>
            <a:endParaRPr lang="en-US" dirty="0"/>
          </a:p>
        </p:txBody>
      </p:sp>
      <p:sp>
        <p:nvSpPr>
          <p:cNvPr id="4" name="TextBox 3">
            <a:extLst>
              <a:ext uri="{FF2B5EF4-FFF2-40B4-BE49-F238E27FC236}">
                <a16:creationId xmlns:a16="http://schemas.microsoft.com/office/drawing/2014/main" id="{8846C4F8-674C-5E42-BAF3-B1FA01E9345F}"/>
              </a:ext>
            </a:extLst>
          </p:cNvPr>
          <p:cNvSpPr txBox="1"/>
          <p:nvPr/>
        </p:nvSpPr>
        <p:spPr>
          <a:xfrm>
            <a:off x="2051796" y="5873742"/>
            <a:ext cx="4838184" cy="307777"/>
          </a:xfrm>
          <a:prstGeom prst="rect">
            <a:avLst/>
          </a:prstGeom>
          <a:noFill/>
        </p:spPr>
        <p:txBody>
          <a:bodyPr wrap="none" rtlCol="0">
            <a:spAutoFit/>
          </a:bodyPr>
          <a:lstStyle/>
          <a:p>
            <a:r>
              <a:rPr lang="sr-Cyrl-RS" sz="1400" i="1" dirty="0">
                <a:latin typeface="Century Gothic" panose="020B0502020202020204" pitchFamily="34" charset="0"/>
              </a:rPr>
              <a:t>Степенасти брзоток као део евакуационог органа</a:t>
            </a:r>
            <a:endParaRPr lang="en-US" sz="1400" i="1" dirty="0">
              <a:latin typeface="Century Gothic" panose="020B0502020202020204" pitchFamily="34" charset="0"/>
            </a:endParaRPr>
          </a:p>
        </p:txBody>
      </p:sp>
      <p:pic>
        <p:nvPicPr>
          <p:cNvPr id="12" name="Picture 11" descr="A body of water&#10;&#10;Description automatically generated">
            <a:extLst>
              <a:ext uri="{FF2B5EF4-FFF2-40B4-BE49-F238E27FC236}">
                <a16:creationId xmlns:a16="http://schemas.microsoft.com/office/drawing/2014/main" id="{9FF87870-1642-4140-91FD-B52802AA7BCC}"/>
              </a:ext>
            </a:extLst>
          </p:cNvPr>
          <p:cNvPicPr>
            <a:picLocks noChangeAspect="1"/>
          </p:cNvPicPr>
          <p:nvPr/>
        </p:nvPicPr>
        <p:blipFill rotWithShape="1">
          <a:blip r:embed="rId4"/>
          <a:srcRect l="7661" t="6968"/>
          <a:stretch/>
        </p:blipFill>
        <p:spPr>
          <a:xfrm>
            <a:off x="205178" y="2882194"/>
            <a:ext cx="4265710" cy="2858009"/>
          </a:xfrm>
          <a:prstGeom prst="rect">
            <a:avLst/>
          </a:prstGeom>
        </p:spPr>
      </p:pic>
      <p:pic>
        <p:nvPicPr>
          <p:cNvPr id="13" name="Picture 12" descr="beydag brana u turskoj">
            <a:extLst>
              <a:ext uri="{FF2B5EF4-FFF2-40B4-BE49-F238E27FC236}">
                <a16:creationId xmlns:a16="http://schemas.microsoft.com/office/drawing/2014/main" id="{E75BD05F-A614-2644-96ED-62451F58D8E9}"/>
              </a:ext>
            </a:extLst>
          </p:cNvPr>
          <p:cNvPicPr/>
          <p:nvPr/>
        </p:nvPicPr>
        <p:blipFill rotWithShape="1">
          <a:blip r:embed="rId5">
            <a:extLst>
              <a:ext uri="{28A0092B-C50C-407E-A947-70E740481C1C}">
                <a14:useLocalDpi xmlns:a14="http://schemas.microsoft.com/office/drawing/2010/main" val="0"/>
              </a:ext>
            </a:extLst>
          </a:blip>
          <a:srcRect t="8081" b="4292"/>
          <a:stretch/>
        </p:blipFill>
        <p:spPr bwMode="auto">
          <a:xfrm>
            <a:off x="4488862" y="2885724"/>
            <a:ext cx="4476599" cy="2854480"/>
          </a:xfrm>
          <a:prstGeom prst="rect">
            <a:avLst/>
          </a:prstGeom>
          <a:noFill/>
          <a:ln>
            <a:noFill/>
          </a:ln>
        </p:spPr>
      </p:pic>
      <p:grpSp>
        <p:nvGrpSpPr>
          <p:cNvPr id="6" name="Group 5"/>
          <p:cNvGrpSpPr/>
          <p:nvPr/>
        </p:nvGrpSpPr>
        <p:grpSpPr>
          <a:xfrm>
            <a:off x="1355371" y="2911164"/>
            <a:ext cx="6231033" cy="3750007"/>
            <a:chOff x="1355371" y="2911164"/>
            <a:chExt cx="6231033" cy="3750007"/>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5371" y="2911164"/>
              <a:ext cx="6231033" cy="3416790"/>
            </a:xfrm>
            <a:prstGeom prst="rect">
              <a:avLst/>
            </a:prstGeom>
          </p:spPr>
        </p:pic>
        <p:sp>
          <p:nvSpPr>
            <p:cNvPr id="16" name="TextBox 15">
              <a:extLst>
                <a:ext uri="{FF2B5EF4-FFF2-40B4-BE49-F238E27FC236}">
                  <a16:creationId xmlns:a16="http://schemas.microsoft.com/office/drawing/2014/main" id="{8846C4F8-674C-5E42-BAF3-B1FA01E9345F}"/>
                </a:ext>
              </a:extLst>
            </p:cNvPr>
            <p:cNvSpPr txBox="1"/>
            <p:nvPr/>
          </p:nvSpPr>
          <p:spPr>
            <a:xfrm>
              <a:off x="2802001" y="6353394"/>
              <a:ext cx="3398687" cy="307777"/>
            </a:xfrm>
            <a:prstGeom prst="rect">
              <a:avLst/>
            </a:prstGeom>
            <a:solidFill>
              <a:schemeClr val="bg1"/>
            </a:solidFill>
          </p:spPr>
          <p:txBody>
            <a:bodyPr wrap="none" rtlCol="0">
              <a:spAutoFit/>
            </a:bodyPr>
            <a:lstStyle/>
            <a:p>
              <a:r>
                <a:rPr lang="sr-Cyrl-RS" sz="1400" i="1" dirty="0" smtClean="0">
                  <a:latin typeface="Century Gothic" panose="020B0502020202020204" pitchFamily="34" charset="0"/>
                </a:rPr>
                <a:t>Брана </a:t>
              </a:r>
              <a:r>
                <a:rPr lang="sr-Latn-RS" sz="1400" i="1" dirty="0" smtClean="0">
                  <a:latin typeface="Century Gothic" panose="020B0502020202020204" pitchFamily="34" charset="0"/>
                </a:rPr>
                <a:t>„Willow Creek“, </a:t>
              </a:r>
              <a:r>
                <a:rPr lang="sr-Cyrl-RS" sz="1400" i="1" dirty="0" smtClean="0">
                  <a:latin typeface="Century Gothic" panose="020B0502020202020204" pitchFamily="34" charset="0"/>
                </a:rPr>
                <a:t>Орегон</a:t>
              </a:r>
              <a:r>
                <a:rPr lang="sr-Latn-RS" sz="1400" i="1" dirty="0" smtClean="0">
                  <a:latin typeface="Century Gothic" panose="020B0502020202020204" pitchFamily="34" charset="0"/>
                </a:rPr>
                <a:t>, </a:t>
              </a:r>
              <a:r>
                <a:rPr lang="sr-Cyrl-RS" sz="1400" i="1" dirty="0" smtClean="0">
                  <a:latin typeface="Century Gothic" panose="020B0502020202020204" pitchFamily="34" charset="0"/>
                </a:rPr>
                <a:t>САД</a:t>
              </a:r>
              <a:endParaRPr lang="en-US" sz="1400" i="1" dirty="0">
                <a:latin typeface="Century Gothic" panose="020B0502020202020204" pitchFamily="34" charset="0"/>
              </a:endParaRPr>
            </a:p>
          </p:txBody>
        </p:sp>
      </p:grpSp>
    </p:spTree>
    <p:extLst>
      <p:ext uri="{BB962C8B-B14F-4D97-AF65-F5344CB8AC3E}">
        <p14:creationId xmlns:p14="http://schemas.microsoft.com/office/powerpoint/2010/main" val="346686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3"/>
                                        </p:tgtEl>
                                        <p:attrNameLst>
                                          <p:attrName>ppt_x</p:attrName>
                                        </p:attrNameLst>
                                      </p:cBhvr>
                                      <p:tavLst>
                                        <p:tav tm="0">
                                          <p:val>
                                            <p:strVal val="ppt_x"/>
                                          </p:val>
                                        </p:tav>
                                        <p:tav tm="100000">
                                          <p:val>
                                            <p:strVal val="ppt_x"/>
                                          </p:val>
                                        </p:tav>
                                      </p:tavLst>
                                    </p:anim>
                                    <p:anim calcmode="lin" valueType="num">
                                      <p:cBhvr additive="base">
                                        <p:cTn id="11" dur="500"/>
                                        <p:tgtEl>
                                          <p:spTgt spid="13"/>
                                        </p:tgtEl>
                                        <p:attrNameLst>
                                          <p:attrName>ppt_y</p:attrName>
                                        </p:attrNameLst>
                                      </p:cBhvr>
                                      <p:tavLst>
                                        <p:tav tm="0">
                                          <p:val>
                                            <p:strVal val="ppt_y"/>
                                          </p:val>
                                        </p:tav>
                                        <p:tav tm="100000">
                                          <p:val>
                                            <p:strVal val="1+ppt_h/2"/>
                                          </p:val>
                                        </p:tav>
                                      </p:tavLst>
                                    </p:anim>
                                    <p:set>
                                      <p:cBhvr>
                                        <p:cTn id="12" dur="1" fill="hold">
                                          <p:stCondLst>
                                            <p:cond delay="499"/>
                                          </p:stCondLst>
                                        </p:cTn>
                                        <p:tgtEl>
                                          <p:spTgt spid="13"/>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4"/>
                                        </p:tgtEl>
                                        <p:attrNameLst>
                                          <p:attrName>ppt_x</p:attrName>
                                        </p:attrNameLst>
                                      </p:cBhvr>
                                      <p:tavLst>
                                        <p:tav tm="0">
                                          <p:val>
                                            <p:strVal val="ppt_x"/>
                                          </p:val>
                                        </p:tav>
                                        <p:tav tm="100000">
                                          <p:val>
                                            <p:strVal val="ppt_x"/>
                                          </p:val>
                                        </p:tav>
                                      </p:tavLst>
                                    </p:anim>
                                    <p:anim calcmode="lin" valueType="num">
                                      <p:cBhvr additive="base">
                                        <p:cTn id="15" dur="500"/>
                                        <p:tgtEl>
                                          <p:spTgt spid="4"/>
                                        </p:tgtEl>
                                        <p:attrNameLst>
                                          <p:attrName>ppt_y</p:attrName>
                                        </p:attrNameLst>
                                      </p:cBhvr>
                                      <p:tavLst>
                                        <p:tav tm="0">
                                          <p:val>
                                            <p:strVal val="ppt_y"/>
                                          </p:val>
                                        </p:tav>
                                        <p:tav tm="100000">
                                          <p:val>
                                            <p:strVal val="1+ppt_h/2"/>
                                          </p:val>
                                        </p:tav>
                                      </p:tavLst>
                                    </p:anim>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971E219-7FFA-1B41-8732-C9188B33CBB7}"/>
              </a:ext>
            </a:extLst>
          </p:cNvPr>
          <p:cNvSpPr txBox="1">
            <a:spLocks/>
          </p:cNvSpPr>
          <p:nvPr/>
        </p:nvSpPr>
        <p:spPr>
          <a:xfrm>
            <a:off x="1143000" y="6315059"/>
            <a:ext cx="6858000"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pic>
        <p:nvPicPr>
          <p:cNvPr id="4" name="Picture 3" descr="A screenshot of a cell phone&#10;&#10;Description automatically generated">
            <a:extLst>
              <a:ext uri="{FF2B5EF4-FFF2-40B4-BE49-F238E27FC236}">
                <a16:creationId xmlns:a16="http://schemas.microsoft.com/office/drawing/2014/main" id="{0692DBB7-09B4-D448-98CC-5569236361E7}"/>
              </a:ext>
            </a:extLst>
          </p:cNvPr>
          <p:cNvPicPr>
            <a:picLocks noChangeAspect="1"/>
          </p:cNvPicPr>
          <p:nvPr/>
        </p:nvPicPr>
        <p:blipFill>
          <a:blip r:embed="rId3"/>
          <a:stretch>
            <a:fillRect/>
          </a:stretch>
        </p:blipFill>
        <p:spPr>
          <a:xfrm>
            <a:off x="314325" y="1873909"/>
            <a:ext cx="8515349" cy="4880876"/>
          </a:xfrm>
          <a:prstGeom prst="rect">
            <a:avLst/>
          </a:prstGeom>
        </p:spPr>
      </p:pic>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10" name="TextBox 9">
            <a:extLst>
              <a:ext uri="{FF2B5EF4-FFF2-40B4-BE49-F238E27FC236}">
                <a16:creationId xmlns:a16="http://schemas.microsoft.com/office/drawing/2014/main" id="{F867280F-D15C-1448-8E46-555055601F0E}"/>
              </a:ext>
            </a:extLst>
          </p:cNvPr>
          <p:cNvSpPr txBox="1"/>
          <p:nvPr/>
        </p:nvSpPr>
        <p:spPr>
          <a:xfrm>
            <a:off x="6448894" y="789088"/>
            <a:ext cx="2380780" cy="338554"/>
          </a:xfrm>
          <a:prstGeom prst="rect">
            <a:avLst/>
          </a:prstGeom>
          <a:noFill/>
        </p:spPr>
        <p:txBody>
          <a:bodyPr wrap="none" rtlCol="0">
            <a:spAutoFit/>
          </a:bodyPr>
          <a:lstStyle/>
          <a:p>
            <a:r>
              <a:rPr lang="sr-Cyrl-RS" sz="1600" dirty="0">
                <a:solidFill>
                  <a:schemeClr val="bg1">
                    <a:lumMod val="50000"/>
                  </a:schemeClr>
                </a:solidFill>
                <a:latin typeface="Century Gothic" panose="020B0502020202020204" pitchFamily="34" charset="0"/>
              </a:rPr>
              <a:t>ОПИС ИНСТАЛАЦИЈЕ</a:t>
            </a:r>
            <a:endParaRPr lang="en-US" sz="1600" dirty="0">
              <a:solidFill>
                <a:schemeClr val="bg1">
                  <a:lumMod val="50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4D67A36A-932F-0248-9A0D-1C95A806532F}"/>
              </a:ext>
            </a:extLst>
          </p:cNvPr>
          <p:cNvSpPr txBox="1"/>
          <p:nvPr/>
        </p:nvSpPr>
        <p:spPr>
          <a:xfrm>
            <a:off x="0" y="1159938"/>
            <a:ext cx="9144000" cy="830997"/>
          </a:xfrm>
          <a:prstGeom prst="rect">
            <a:avLst/>
          </a:prstGeom>
          <a:noFill/>
        </p:spPr>
        <p:txBody>
          <a:bodyPr wrap="square" rtlCol="0">
            <a:spAutoFit/>
          </a:bodyPr>
          <a:lstStyle/>
          <a:p>
            <a:pPr algn="ctr"/>
            <a:r>
              <a:rPr lang="sr-Cyrl-RS" sz="2400" dirty="0">
                <a:latin typeface="Century Gothic" panose="020B0502020202020204" pitchFamily="34" charset="0"/>
              </a:rPr>
              <a:t>МОДЕЛСКА ИСПИТИВАЊА УМИРУЈУЋИХ БАЗЕН</a:t>
            </a:r>
            <a:r>
              <a:rPr lang="en-US" sz="2400" dirty="0">
                <a:latin typeface="Century Gothic" panose="020B0502020202020204" pitchFamily="34" charset="0"/>
              </a:rPr>
              <a:t>A </a:t>
            </a:r>
            <a:r>
              <a:rPr lang="sr-Cyrl-RS" sz="2400" dirty="0">
                <a:latin typeface="Century Gothic" panose="020B0502020202020204" pitchFamily="34" charset="0"/>
              </a:rPr>
              <a:t>СТЕПЕНАСТИХ БРЗОТОКА</a:t>
            </a:r>
            <a:r>
              <a:rPr lang="en-US" sz="2400" dirty="0">
                <a:latin typeface="Century Gothic" panose="020B0502020202020204" pitchFamily="34" charset="0"/>
              </a:rPr>
              <a:t> </a:t>
            </a:r>
            <a:endParaRPr lang="sr-Cyrl-RS" sz="2400" dirty="0">
              <a:latin typeface="Century Gothic" panose="020B0502020202020204" pitchFamily="34" charset="0"/>
            </a:endParaRPr>
          </a:p>
        </p:txBody>
      </p:sp>
      <p:pic>
        <p:nvPicPr>
          <p:cNvPr id="13" name="Picture 12">
            <a:extLst>
              <a:ext uri="{FF2B5EF4-FFF2-40B4-BE49-F238E27FC236}">
                <a16:creationId xmlns:a16="http://schemas.microsoft.com/office/drawing/2014/main" id="{0CB91D27-5179-ED46-AE80-E75FF809508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470525" y="1990935"/>
            <a:ext cx="6202948" cy="4839523"/>
          </a:xfrm>
          <a:prstGeom prst="rect">
            <a:avLst/>
          </a:prstGeom>
        </p:spPr>
      </p:pic>
      <p:sp>
        <p:nvSpPr>
          <p:cNvPr id="15" name="TextBox 14">
            <a:extLst>
              <a:ext uri="{FF2B5EF4-FFF2-40B4-BE49-F238E27FC236}">
                <a16:creationId xmlns:a16="http://schemas.microsoft.com/office/drawing/2014/main" id="{27EF9334-2ECB-5C44-8CCF-DC8D4C3738BF}"/>
              </a:ext>
            </a:extLst>
          </p:cNvPr>
          <p:cNvSpPr txBox="1"/>
          <p:nvPr/>
        </p:nvSpPr>
        <p:spPr>
          <a:xfrm>
            <a:off x="2725376" y="777488"/>
            <a:ext cx="3560590" cy="338554"/>
          </a:xfrm>
          <a:prstGeom prst="rect">
            <a:avLst/>
          </a:prstGeom>
          <a:noFill/>
        </p:spPr>
        <p:txBody>
          <a:bodyPr wrap="none" rtlCol="0">
            <a:spAutoFit/>
          </a:bodyPr>
          <a:lstStyle/>
          <a:p>
            <a:r>
              <a:rPr lang="sr-Cyrl-RS" sz="1600" i="1" dirty="0">
                <a:solidFill>
                  <a:schemeClr val="bg1">
                    <a:lumMod val="50000"/>
                  </a:schemeClr>
                </a:solidFill>
                <a:latin typeface="Century Gothic" panose="020B0502020202020204" pitchFamily="34" charset="0"/>
              </a:rPr>
              <a:t>Сусрет студената хидротехник</a:t>
            </a:r>
            <a:r>
              <a:rPr lang="sr-Latn-RS" sz="1600" i="1" dirty="0">
                <a:solidFill>
                  <a:schemeClr val="bg1">
                    <a:lumMod val="50000"/>
                  </a:schemeClr>
                </a:solidFill>
                <a:latin typeface="Century Gothic" panose="020B0502020202020204" pitchFamily="34" charset="0"/>
              </a:rPr>
              <a:t>e</a:t>
            </a:r>
            <a:endParaRPr lang="en-US" sz="1600" i="1" dirty="0">
              <a:solidFill>
                <a:schemeClr val="bg1">
                  <a:lumMod val="50000"/>
                </a:schemeClr>
              </a:solidFill>
              <a:latin typeface="Century Gothic" panose="020B0502020202020204" pitchFamily="34" charset="0"/>
            </a:endParaRPr>
          </a:p>
        </p:txBody>
      </p:sp>
    </p:spTree>
    <p:extLst>
      <p:ext uri="{BB962C8B-B14F-4D97-AF65-F5344CB8AC3E}">
        <p14:creationId xmlns:p14="http://schemas.microsoft.com/office/powerpoint/2010/main" val="21397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10" name="TextBox 9">
            <a:extLst>
              <a:ext uri="{FF2B5EF4-FFF2-40B4-BE49-F238E27FC236}">
                <a16:creationId xmlns:a16="http://schemas.microsoft.com/office/drawing/2014/main" id="{F867280F-D15C-1448-8E46-555055601F0E}"/>
              </a:ext>
            </a:extLst>
          </p:cNvPr>
          <p:cNvSpPr txBox="1"/>
          <p:nvPr/>
        </p:nvSpPr>
        <p:spPr>
          <a:xfrm>
            <a:off x="6863422" y="779244"/>
            <a:ext cx="1903085" cy="338554"/>
          </a:xfrm>
          <a:prstGeom prst="rect">
            <a:avLst/>
          </a:prstGeom>
          <a:noFill/>
        </p:spPr>
        <p:txBody>
          <a:bodyPr wrap="none" rtlCol="0">
            <a:spAutoFit/>
          </a:bodyPr>
          <a:lstStyle/>
          <a:p>
            <a:r>
              <a:rPr lang="sr-Cyrl-RS" sz="1600" dirty="0">
                <a:solidFill>
                  <a:schemeClr val="bg1">
                    <a:lumMod val="50000"/>
                  </a:schemeClr>
                </a:solidFill>
                <a:latin typeface="Century Gothic" panose="020B0502020202020204" pitchFamily="34" charset="0"/>
              </a:rPr>
              <a:t>МЕТОДОЛОГИЈА</a:t>
            </a:r>
            <a:endParaRPr lang="en-US" sz="1600" dirty="0">
              <a:solidFill>
                <a:schemeClr val="bg1">
                  <a:lumMod val="50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4D67A36A-932F-0248-9A0D-1C95A806532F}"/>
              </a:ext>
            </a:extLst>
          </p:cNvPr>
          <p:cNvSpPr txBox="1"/>
          <p:nvPr/>
        </p:nvSpPr>
        <p:spPr>
          <a:xfrm>
            <a:off x="1143000" y="1363247"/>
            <a:ext cx="7372349" cy="461665"/>
          </a:xfrm>
          <a:prstGeom prst="rect">
            <a:avLst/>
          </a:prstGeom>
          <a:noFill/>
        </p:spPr>
        <p:txBody>
          <a:bodyPr wrap="square" rtlCol="0">
            <a:spAutoFit/>
          </a:bodyPr>
          <a:lstStyle/>
          <a:p>
            <a:pPr lvl="0" algn="ctr"/>
            <a:r>
              <a:rPr lang="sr-Cyrl-RS" sz="2400" dirty="0">
                <a:latin typeface="Century Gothic" panose="020B0502020202020204" pitchFamily="34" charset="0"/>
              </a:rPr>
              <a:t>ОПИС КОРИШЋЕНЕ МЕТОДОЛОГИЈЕ</a:t>
            </a:r>
            <a:endParaRPr lang="en-US" sz="2400" dirty="0">
              <a:latin typeface="Century Gothic" panose="020B0502020202020204" pitchFamily="34" charset="0"/>
            </a:endParaRPr>
          </a:p>
        </p:txBody>
      </p:sp>
      <p:sp>
        <p:nvSpPr>
          <p:cNvPr id="13" name="TextBox 12">
            <a:extLst>
              <a:ext uri="{FF2B5EF4-FFF2-40B4-BE49-F238E27FC236}">
                <a16:creationId xmlns:a16="http://schemas.microsoft.com/office/drawing/2014/main" id="{27EF9334-2ECB-5C44-8CCF-DC8D4C3738BF}"/>
              </a:ext>
            </a:extLst>
          </p:cNvPr>
          <p:cNvSpPr txBox="1"/>
          <p:nvPr/>
        </p:nvSpPr>
        <p:spPr>
          <a:xfrm>
            <a:off x="2725376" y="777488"/>
            <a:ext cx="3560590" cy="338554"/>
          </a:xfrm>
          <a:prstGeom prst="rect">
            <a:avLst/>
          </a:prstGeom>
          <a:noFill/>
        </p:spPr>
        <p:txBody>
          <a:bodyPr wrap="none" rtlCol="0">
            <a:spAutoFit/>
          </a:bodyPr>
          <a:lstStyle/>
          <a:p>
            <a:r>
              <a:rPr lang="sr-Cyrl-RS" sz="1600" i="1" dirty="0">
                <a:solidFill>
                  <a:schemeClr val="bg1">
                    <a:lumMod val="50000"/>
                  </a:schemeClr>
                </a:solidFill>
                <a:latin typeface="Century Gothic" panose="020B0502020202020204" pitchFamily="34" charset="0"/>
              </a:rPr>
              <a:t>Сусрет студената хидротехник</a:t>
            </a:r>
            <a:r>
              <a:rPr lang="sr-Latn-RS" sz="1600" i="1" dirty="0">
                <a:solidFill>
                  <a:schemeClr val="bg1">
                    <a:lumMod val="50000"/>
                  </a:schemeClr>
                </a:solidFill>
                <a:latin typeface="Century Gothic" panose="020B0502020202020204" pitchFamily="34" charset="0"/>
              </a:rPr>
              <a:t>e</a:t>
            </a:r>
            <a:endParaRPr lang="en-US" sz="1600" i="1" dirty="0">
              <a:solidFill>
                <a:schemeClr val="bg1">
                  <a:lumMod val="50000"/>
                </a:schemeClr>
              </a:solidFill>
              <a:latin typeface="Century Gothic" panose="020B0502020202020204" pitchFamily="34" charset="0"/>
            </a:endParaRPr>
          </a:p>
        </p:txBody>
      </p:sp>
      <p:pic>
        <p:nvPicPr>
          <p:cNvPr id="11" name="Picture 10">
            <a:extLst>
              <a:ext uri="{FF2B5EF4-FFF2-40B4-BE49-F238E27FC236}">
                <a16:creationId xmlns:a16="http://schemas.microsoft.com/office/drawing/2014/main" id="{5CFB0FB7-4059-EA48-89E4-0C4C576595FB}"/>
              </a:ext>
            </a:extLst>
          </p:cNvPr>
          <p:cNvPicPr>
            <a:picLocks noChangeAspect="1"/>
          </p:cNvPicPr>
          <p:nvPr/>
        </p:nvPicPr>
        <p:blipFill>
          <a:blip r:embed="rId6"/>
          <a:stretch>
            <a:fillRect/>
          </a:stretch>
        </p:blipFill>
        <p:spPr>
          <a:xfrm>
            <a:off x="4377924" y="2014261"/>
            <a:ext cx="4581450" cy="4300798"/>
          </a:xfrm>
          <a:prstGeom prst="rect">
            <a:avLst/>
          </a:prstGeom>
        </p:spPr>
      </p:pic>
      <p:sp>
        <p:nvSpPr>
          <p:cNvPr id="3" name="Subtitle 2">
            <a:extLst>
              <a:ext uri="{FF2B5EF4-FFF2-40B4-BE49-F238E27FC236}">
                <a16:creationId xmlns:a16="http://schemas.microsoft.com/office/drawing/2014/main" id="{76DE14BE-7704-7C44-A0E1-81AFB0D85F08}"/>
              </a:ext>
            </a:extLst>
          </p:cNvPr>
          <p:cNvSpPr>
            <a:spLocks noGrp="1"/>
          </p:cNvSpPr>
          <p:nvPr>
            <p:ph type="subTitle" idx="1"/>
          </p:nvPr>
        </p:nvSpPr>
        <p:spPr>
          <a:xfrm>
            <a:off x="381050" y="2036446"/>
            <a:ext cx="4674174" cy="4149817"/>
          </a:xfrm>
        </p:spPr>
        <p:txBody>
          <a:bodyPr>
            <a:noAutofit/>
          </a:bodyPr>
          <a:lstStyle/>
          <a:p>
            <a:pPr marL="342900" indent="-342900" algn="l">
              <a:buFont typeface="Century Gothic" panose="020B0502020202020204" pitchFamily="34" charset="0"/>
              <a:buChar char="–"/>
            </a:pPr>
            <a:endParaRPr lang="sr-Cyrl-RS" sz="2000" dirty="0">
              <a:latin typeface="Century Gothic" panose="020B0502020202020204" pitchFamily="34" charset="0"/>
            </a:endParaRPr>
          </a:p>
          <a:p>
            <a:pPr marL="342900" indent="-342900" algn="l">
              <a:buFont typeface="Century Gothic" panose="020B0502020202020204" pitchFamily="34" charset="0"/>
              <a:buChar char="→"/>
            </a:pPr>
            <a:r>
              <a:rPr lang="sr-Cyrl-RS" sz="2000" dirty="0">
                <a:latin typeface="Century Gothic" panose="020B0502020202020204" pitchFamily="34" charset="0"/>
              </a:rPr>
              <a:t>Детекција линије нивоа:</a:t>
            </a:r>
          </a:p>
          <a:p>
            <a:pPr marL="685800" lvl="1" indent="-342900" algn="l">
              <a:buFont typeface="Century Gothic" panose="020B0502020202020204" pitchFamily="34" charset="0"/>
              <a:buChar char="–"/>
            </a:pPr>
            <a:endParaRPr lang="sr-Cyrl-RS" sz="2000" dirty="0">
              <a:latin typeface="Century Gothic" panose="020B0502020202020204" pitchFamily="34" charset="0"/>
            </a:endParaRPr>
          </a:p>
          <a:p>
            <a:pPr marL="800100" lvl="1" indent="-457200" algn="l">
              <a:buFont typeface="+mj-lt"/>
              <a:buAutoNum type="arabicPeriod"/>
            </a:pPr>
            <a:r>
              <a:rPr lang="sr-Cyrl-RS" sz="2000" dirty="0">
                <a:latin typeface="Century Gothic" panose="020B0502020202020204" pitchFamily="34" charset="0"/>
              </a:rPr>
              <a:t>ПОДЕШАВАЊЕ ПАРАМЕТАРА КАМЕРЕ	</a:t>
            </a:r>
          </a:p>
          <a:p>
            <a:pPr marL="800100" lvl="1" indent="-457200" algn="l">
              <a:buFont typeface="+mj-lt"/>
              <a:buAutoNum type="arabicPeriod"/>
            </a:pPr>
            <a:endParaRPr lang="sr-Cyrl-RS" sz="2000" dirty="0">
              <a:latin typeface="Century Gothic" panose="020B0502020202020204" pitchFamily="34" charset="0"/>
            </a:endParaRPr>
          </a:p>
          <a:p>
            <a:pPr marL="800100" lvl="1" indent="-457200" algn="l">
              <a:buFont typeface="+mj-lt"/>
              <a:buAutoNum type="arabicPeriod"/>
            </a:pPr>
            <a:r>
              <a:rPr lang="sr-Cyrl-RS" sz="2000" dirty="0">
                <a:latin typeface="Century Gothic" panose="020B0502020202020204" pitchFamily="34" charset="0"/>
              </a:rPr>
              <a:t>СНИМАЊЕ ЛИНИЈЕ НИВОА У УМИРУЈУЋЕМ БАЗЕНУ МОДЕЛА</a:t>
            </a:r>
          </a:p>
          <a:p>
            <a:pPr marL="800100" lvl="1" indent="-457200" algn="l">
              <a:buFont typeface="+mj-lt"/>
              <a:buAutoNum type="arabicPeriod"/>
            </a:pPr>
            <a:endParaRPr lang="sr-Cyrl-RS" sz="2000" dirty="0">
              <a:latin typeface="Century Gothic" panose="020B0502020202020204" pitchFamily="34" charset="0"/>
            </a:endParaRPr>
          </a:p>
          <a:p>
            <a:pPr marL="800100" lvl="1" indent="-457200" algn="l">
              <a:buFont typeface="+mj-lt"/>
              <a:buAutoNum type="arabicPeriod"/>
            </a:pPr>
            <a:r>
              <a:rPr lang="sr-Cyrl-RS" sz="2000" dirty="0">
                <a:latin typeface="Century Gothic" panose="020B0502020202020204" pitchFamily="34" charset="0"/>
              </a:rPr>
              <a:t>ОБРАДА ПОДАТАКА</a:t>
            </a:r>
          </a:p>
        </p:txBody>
      </p:sp>
      <p:sp>
        <p:nvSpPr>
          <p:cNvPr id="9" name="Subtitle 2">
            <a:extLst>
              <a:ext uri="{FF2B5EF4-FFF2-40B4-BE49-F238E27FC236}">
                <a16:creationId xmlns:a16="http://schemas.microsoft.com/office/drawing/2014/main" id="{0971E219-7FFA-1B41-8732-C9188B33CBB7}"/>
              </a:ext>
            </a:extLst>
          </p:cNvPr>
          <p:cNvSpPr txBox="1">
            <a:spLocks/>
          </p:cNvSpPr>
          <p:nvPr/>
        </p:nvSpPr>
        <p:spPr>
          <a:xfrm>
            <a:off x="1143000" y="6315059"/>
            <a:ext cx="6858000"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sp>
        <p:nvSpPr>
          <p:cNvPr id="4" name="Rectangle 3"/>
          <p:cNvSpPr/>
          <p:nvPr/>
        </p:nvSpPr>
        <p:spPr>
          <a:xfrm>
            <a:off x="393966" y="2386570"/>
            <a:ext cx="8639968" cy="1015663"/>
          </a:xfrm>
          <a:prstGeom prst="rect">
            <a:avLst/>
          </a:prstGeom>
        </p:spPr>
        <p:txBody>
          <a:bodyPr wrap="square">
            <a:spAutoFit/>
          </a:bodyPr>
          <a:lstStyle/>
          <a:p>
            <a:pPr marL="342900" indent="-342900">
              <a:buFont typeface="Century Gothic" panose="020B0502020202020204" pitchFamily="34" charset="0"/>
              <a:buChar char="→"/>
            </a:pPr>
            <a:r>
              <a:rPr lang="sr-Cyrl-RS" sz="2000" dirty="0">
                <a:latin typeface="Century Gothic" panose="020B0502020202020204" pitchFamily="34" charset="0"/>
              </a:rPr>
              <a:t>Технике рачунарске обраде фотографије</a:t>
            </a:r>
          </a:p>
          <a:p>
            <a:pPr marL="342900" indent="-342900">
              <a:buFont typeface="Century Gothic" panose="020B0502020202020204" pitchFamily="34" charset="0"/>
              <a:buChar char="→"/>
            </a:pPr>
            <a:endParaRPr lang="sr-Cyrl-RS" sz="2000" dirty="0">
              <a:latin typeface="Century Gothic" panose="020B0502020202020204" pitchFamily="34" charset="0"/>
            </a:endParaRPr>
          </a:p>
          <a:p>
            <a:pPr marL="342900" indent="-342900">
              <a:buFont typeface="Century Gothic" panose="020B0502020202020204" pitchFamily="34" charset="0"/>
              <a:buChar char="→"/>
            </a:pPr>
            <a:r>
              <a:rPr lang="sr-Cyrl-RS" sz="2000" dirty="0">
                <a:latin typeface="Century Gothic" panose="020B0502020202020204" pitchFamily="34" charset="0"/>
              </a:rPr>
              <a:t>Метода развијена на нашем факултету</a:t>
            </a:r>
          </a:p>
        </p:txBody>
      </p:sp>
      <p:pic>
        <p:nvPicPr>
          <p:cNvPr id="14" name="Online Media 25" descr="!T6_final">
            <a:hlinkClick r:id="" action="ppaction://media"/>
            <a:extLst>
              <a:ext uri="{FF2B5EF4-FFF2-40B4-BE49-F238E27FC236}">
                <a16:creationId xmlns:a16="http://schemas.microsoft.com/office/drawing/2014/main" id="{68947ABB-2193-514E-97F2-84B27B7FEB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3319" y="654485"/>
            <a:ext cx="8923868" cy="5640477"/>
          </a:xfrm>
          <a:prstGeom prst="rect">
            <a:avLst/>
          </a:prstGeom>
        </p:spPr>
      </p:pic>
    </p:spTree>
    <p:extLst>
      <p:ext uri="{BB962C8B-B14F-4D97-AF65-F5344CB8AC3E}">
        <p14:creationId xmlns:p14="http://schemas.microsoft.com/office/powerpoint/2010/main" val="292437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8007" fill="hold"/>
                                        <p:tgtEl>
                                          <p:spTgt spid="14"/>
                                        </p:tgtEl>
                                      </p:cBhvr>
                                    </p:cmd>
                                  </p:childTnLst>
                                </p:cTn>
                              </p:par>
                            </p:childTnLst>
                          </p:cTn>
                        </p:par>
                      </p:childTnLst>
                    </p:cTn>
                  </p:par>
                  <p:par>
                    <p:cTn id="40" fill="hold">
                      <p:stCondLst>
                        <p:cond delay="indefinite"/>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14"/>
                </p:tgtEl>
              </p:cMediaNode>
            </p:video>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516" y="2191317"/>
            <a:ext cx="3013654" cy="4363156"/>
          </a:xfrm>
          <a:prstGeom prst="rect">
            <a:avLst/>
          </a:prstGeom>
        </p:spPr>
      </p:pic>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6DE14BE-7704-7C44-A0E1-81AFB0D85F08}"/>
              </a:ext>
            </a:extLst>
          </p:cNvPr>
          <p:cNvSpPr>
            <a:spLocks noGrp="1"/>
          </p:cNvSpPr>
          <p:nvPr>
            <p:ph type="subTitle" idx="1"/>
          </p:nvPr>
        </p:nvSpPr>
        <p:spPr>
          <a:xfrm>
            <a:off x="734857" y="2439158"/>
            <a:ext cx="4458032" cy="3773915"/>
          </a:xfrm>
        </p:spPr>
        <p:txBody>
          <a:bodyPr>
            <a:normAutofit/>
          </a:bodyPr>
          <a:lstStyle/>
          <a:p>
            <a:pPr marL="342900" indent="-342900" algn="l">
              <a:buFontTx/>
              <a:buChar char="-"/>
            </a:pPr>
            <a:r>
              <a:rPr lang="sr-Cyrl-RS" sz="2000" dirty="0">
                <a:latin typeface="Century Gothic" panose="020B0502020202020204" pitchFamily="34" charset="0"/>
              </a:rPr>
              <a:t>Испитано 12 варијанти умирујућег базена (комбинација малих и великих, само велики зуби)</a:t>
            </a:r>
          </a:p>
          <a:p>
            <a:pPr marL="342900" indent="-342900" algn="l">
              <a:buFontTx/>
              <a:buChar char="-"/>
            </a:pPr>
            <a:endParaRPr lang="sr-Cyrl-RS" sz="2000" dirty="0">
              <a:latin typeface="Century Gothic" panose="020B0502020202020204" pitchFamily="34" charset="0"/>
            </a:endParaRPr>
          </a:p>
          <a:p>
            <a:pPr marL="342900" indent="-342900" algn="l">
              <a:buFontTx/>
              <a:buChar char="-"/>
            </a:pPr>
            <a:r>
              <a:rPr lang="sr-Cyrl-RS" sz="2000" dirty="0">
                <a:latin typeface="Century Gothic" panose="020B0502020202020204" pitchFamily="34" charset="0"/>
              </a:rPr>
              <a:t>Детектована линија нивоа обрадом снимка</a:t>
            </a:r>
          </a:p>
          <a:p>
            <a:pPr marL="342900" indent="-342900" algn="l">
              <a:buFontTx/>
              <a:buChar char="-"/>
            </a:pPr>
            <a:endParaRPr lang="sr-Cyrl-RS" sz="2000" dirty="0">
              <a:latin typeface="Century Gothic" panose="020B0502020202020204" pitchFamily="34" charset="0"/>
            </a:endParaRPr>
          </a:p>
          <a:p>
            <a:pPr marL="342900" indent="-342900" algn="l">
              <a:buFontTx/>
              <a:buChar char="-"/>
            </a:pPr>
            <a:r>
              <a:rPr lang="sr-Cyrl-RS" sz="2000" dirty="0">
                <a:latin typeface="Century Gothic" panose="020B0502020202020204" pitchFamily="34" charset="0"/>
              </a:rPr>
              <a:t>Анализирана ефикасност умирујућег базена</a:t>
            </a:r>
            <a:endParaRPr lang="en-US" sz="2000" dirty="0">
              <a:latin typeface="Century Gothic" panose="020B0502020202020204" pitchFamily="34" charset="0"/>
            </a:endParaRPr>
          </a:p>
        </p:txBody>
      </p: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10" name="TextBox 9">
            <a:extLst>
              <a:ext uri="{FF2B5EF4-FFF2-40B4-BE49-F238E27FC236}">
                <a16:creationId xmlns:a16="http://schemas.microsoft.com/office/drawing/2014/main" id="{F867280F-D15C-1448-8E46-555055601F0E}"/>
              </a:ext>
            </a:extLst>
          </p:cNvPr>
          <p:cNvSpPr txBox="1"/>
          <p:nvPr/>
        </p:nvSpPr>
        <p:spPr>
          <a:xfrm>
            <a:off x="7075343" y="798620"/>
            <a:ext cx="1673856" cy="338554"/>
          </a:xfrm>
          <a:prstGeom prst="rect">
            <a:avLst/>
          </a:prstGeom>
          <a:noFill/>
        </p:spPr>
        <p:txBody>
          <a:bodyPr wrap="none" rtlCol="0">
            <a:spAutoFit/>
          </a:bodyPr>
          <a:lstStyle/>
          <a:p>
            <a:r>
              <a:rPr lang="sr-Cyrl-RS" sz="1600" dirty="0">
                <a:solidFill>
                  <a:schemeClr val="bg1">
                    <a:lumMod val="50000"/>
                  </a:schemeClr>
                </a:solidFill>
                <a:latin typeface="Century Gothic" panose="020B0502020202020204" pitchFamily="34" charset="0"/>
              </a:rPr>
              <a:t>ИСПИТИВАЊА</a:t>
            </a:r>
            <a:endParaRPr lang="en-US" sz="1600" dirty="0">
              <a:solidFill>
                <a:schemeClr val="bg1">
                  <a:lumMod val="50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4D67A36A-932F-0248-9A0D-1C95A806532F}"/>
              </a:ext>
            </a:extLst>
          </p:cNvPr>
          <p:cNvSpPr txBox="1"/>
          <p:nvPr/>
        </p:nvSpPr>
        <p:spPr>
          <a:xfrm>
            <a:off x="533711" y="1342303"/>
            <a:ext cx="8215488" cy="830997"/>
          </a:xfrm>
          <a:prstGeom prst="rect">
            <a:avLst/>
          </a:prstGeom>
          <a:noFill/>
        </p:spPr>
        <p:txBody>
          <a:bodyPr wrap="square" rtlCol="0">
            <a:spAutoFit/>
          </a:bodyPr>
          <a:lstStyle/>
          <a:p>
            <a:pPr algn="ctr"/>
            <a:r>
              <a:rPr lang="sr-Cyrl-RS" sz="2400" dirty="0">
                <a:latin typeface="Century Gothic" panose="020B0502020202020204" pitchFamily="34" charset="0"/>
              </a:rPr>
              <a:t>ПРИМЕНА СРЕДИШНИХ БЛОКОВА КОД УМИРУЈУЋИХ БАЗЕН</a:t>
            </a:r>
            <a:r>
              <a:rPr lang="en-US" sz="2400" dirty="0">
                <a:latin typeface="Century Gothic" panose="020B0502020202020204" pitchFamily="34" charset="0"/>
              </a:rPr>
              <a:t>A</a:t>
            </a:r>
            <a:r>
              <a:rPr lang="sr-Cyrl-RS" sz="2400" dirty="0">
                <a:latin typeface="Century Gothic" panose="020B0502020202020204" pitchFamily="34" charset="0"/>
              </a:rPr>
              <a:t> СТЕПЕНАСТИХ БРЗОТОКА</a:t>
            </a:r>
            <a:r>
              <a:rPr lang="en-US" sz="2400" dirty="0">
                <a:latin typeface="Century Gothic" panose="020B0502020202020204" pitchFamily="34" charset="0"/>
              </a:rPr>
              <a:t> </a:t>
            </a:r>
            <a:endParaRPr lang="sr-Cyrl-RS" sz="2400" dirty="0">
              <a:latin typeface="Century Gothic" panose="020B0502020202020204" pitchFamily="34" charset="0"/>
            </a:endParaRPr>
          </a:p>
        </p:txBody>
      </p:sp>
      <p:sp>
        <p:nvSpPr>
          <p:cNvPr id="14" name="Subtitle 2">
            <a:extLst>
              <a:ext uri="{FF2B5EF4-FFF2-40B4-BE49-F238E27FC236}">
                <a16:creationId xmlns:a16="http://schemas.microsoft.com/office/drawing/2014/main" id="{0971E219-7FFA-1B41-8732-C9188B33CBB7}"/>
              </a:ext>
            </a:extLst>
          </p:cNvPr>
          <p:cNvSpPr txBox="1">
            <a:spLocks/>
          </p:cNvSpPr>
          <p:nvPr/>
        </p:nvSpPr>
        <p:spPr>
          <a:xfrm>
            <a:off x="1143000" y="6315059"/>
            <a:ext cx="6858000"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27EF9334-2ECB-5C44-8CCF-DC8D4C3738BF}"/>
              </a:ext>
            </a:extLst>
          </p:cNvPr>
          <p:cNvSpPr txBox="1"/>
          <p:nvPr/>
        </p:nvSpPr>
        <p:spPr>
          <a:xfrm>
            <a:off x="2725376" y="777488"/>
            <a:ext cx="3560590" cy="338554"/>
          </a:xfrm>
          <a:prstGeom prst="rect">
            <a:avLst/>
          </a:prstGeom>
          <a:noFill/>
        </p:spPr>
        <p:txBody>
          <a:bodyPr wrap="none" rtlCol="0">
            <a:spAutoFit/>
          </a:bodyPr>
          <a:lstStyle/>
          <a:p>
            <a:r>
              <a:rPr lang="sr-Cyrl-RS" sz="1600" i="1" dirty="0">
                <a:solidFill>
                  <a:schemeClr val="bg1">
                    <a:lumMod val="50000"/>
                  </a:schemeClr>
                </a:solidFill>
                <a:latin typeface="Century Gothic" panose="020B0502020202020204" pitchFamily="34" charset="0"/>
              </a:rPr>
              <a:t>Сусрет студената хидротехник</a:t>
            </a:r>
            <a:r>
              <a:rPr lang="sr-Latn-RS" sz="1600" i="1" dirty="0">
                <a:solidFill>
                  <a:schemeClr val="bg1">
                    <a:lumMod val="50000"/>
                  </a:schemeClr>
                </a:solidFill>
                <a:latin typeface="Century Gothic" panose="020B0502020202020204" pitchFamily="34" charset="0"/>
              </a:rPr>
              <a:t>e</a:t>
            </a:r>
            <a:endParaRPr lang="en-US" sz="1600" i="1" dirty="0">
              <a:solidFill>
                <a:schemeClr val="bg1">
                  <a:lumMod val="50000"/>
                </a:schemeClr>
              </a:solidFill>
              <a:latin typeface="Century Gothic" panose="020B0502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2913" y="1381900"/>
            <a:ext cx="4109834" cy="547802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513" y="1375401"/>
            <a:ext cx="4217927" cy="562206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253" y="1381900"/>
            <a:ext cx="4127055" cy="550091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948" y="1384235"/>
            <a:ext cx="4212129" cy="5613231"/>
          </a:xfrm>
          <a:prstGeom prst="rect">
            <a:avLst/>
          </a:prstGeom>
        </p:spPr>
      </p:pic>
    </p:spTree>
    <p:extLst>
      <p:ext uri="{BB962C8B-B14F-4D97-AF65-F5344CB8AC3E}">
        <p14:creationId xmlns:p14="http://schemas.microsoft.com/office/powerpoint/2010/main" val="93024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6DE14BE-7704-7C44-A0E1-81AFB0D85F08}"/>
              </a:ext>
            </a:extLst>
          </p:cNvPr>
          <p:cNvSpPr>
            <a:spLocks noGrp="1"/>
          </p:cNvSpPr>
          <p:nvPr>
            <p:ph type="subTitle" idx="1"/>
          </p:nvPr>
        </p:nvSpPr>
        <p:spPr>
          <a:xfrm>
            <a:off x="496293" y="2078988"/>
            <a:ext cx="7166195" cy="3999768"/>
          </a:xfrm>
        </p:spPr>
        <p:txBody>
          <a:bodyPr>
            <a:normAutofit/>
          </a:bodyPr>
          <a:lstStyle/>
          <a:p>
            <a:pPr marL="342900" indent="-342900" algn="l">
              <a:buFont typeface="Century Gothic" panose="020B0502020202020204" pitchFamily="34" charset="0"/>
              <a:buChar char="→"/>
            </a:pPr>
            <a:r>
              <a:rPr lang="sr-Cyrl-RS" dirty="0">
                <a:latin typeface="Century Gothic" panose="020B0502020202020204" pitchFamily="34" charset="0"/>
              </a:rPr>
              <a:t>Средње и максималне дубине дуж хидрауличког скока</a:t>
            </a:r>
          </a:p>
          <a:p>
            <a:pPr marL="342900" indent="-342900" algn="l">
              <a:buFont typeface="Century Gothic" panose="020B0502020202020204" pitchFamily="34" charset="0"/>
              <a:buChar char="→"/>
            </a:pPr>
            <a:endParaRPr lang="sr-Cyrl-RS" dirty="0">
              <a:latin typeface="Century Gothic" panose="020B0502020202020204" pitchFamily="34" charset="0"/>
            </a:endParaRPr>
          </a:p>
          <a:p>
            <a:pPr marL="342900" indent="-342900" algn="l">
              <a:buFont typeface="Century Gothic" panose="020B0502020202020204" pitchFamily="34" charset="0"/>
              <a:buChar char="→"/>
            </a:pPr>
            <a:r>
              <a:rPr lang="sr-Cyrl-RS" dirty="0">
                <a:latin typeface="Century Gothic" panose="020B0502020202020204" pitchFamily="34" charset="0"/>
              </a:rPr>
              <a:t>Стандардна девијација</a:t>
            </a:r>
          </a:p>
          <a:p>
            <a:pPr marL="342900" indent="-342900" algn="l">
              <a:buFont typeface="Century Gothic" panose="020B0502020202020204" pitchFamily="34" charset="0"/>
              <a:buChar char="→"/>
            </a:pPr>
            <a:endParaRPr lang="sr-Cyrl-RS" dirty="0">
              <a:latin typeface="Century Gothic" panose="020B0502020202020204" pitchFamily="34" charset="0"/>
            </a:endParaRPr>
          </a:p>
          <a:p>
            <a:pPr marL="342900" indent="-342900" algn="l">
              <a:buFont typeface="Century Gothic" panose="020B0502020202020204" pitchFamily="34" charset="0"/>
              <a:buChar char="→"/>
            </a:pPr>
            <a:r>
              <a:rPr lang="sr-Cyrl-RS" dirty="0">
                <a:latin typeface="Century Gothic" panose="020B0502020202020204" pitchFamily="34" charset="0"/>
              </a:rPr>
              <a:t>Дужина хидрауличког скока</a:t>
            </a:r>
          </a:p>
          <a:p>
            <a:pPr marL="285750" indent="-285750" algn="l">
              <a:buFont typeface="Century Gothic" panose="020B0502020202020204" pitchFamily="34" charset="0"/>
              <a:buChar char="→"/>
            </a:pPr>
            <a:endParaRPr lang="sr-Cyrl-RS" dirty="0">
              <a:latin typeface="Century Gothic" panose="020B0502020202020204" pitchFamily="34" charset="0"/>
            </a:endParaRPr>
          </a:p>
          <a:p>
            <a:pPr marL="342900" indent="-342900" algn="l">
              <a:buFont typeface="Century Gothic" panose="020B0502020202020204" pitchFamily="34" charset="0"/>
              <a:buChar char="→"/>
            </a:pPr>
            <a:r>
              <a:rPr lang="sr-Cyrl-RS" dirty="0">
                <a:latin typeface="Century Gothic" panose="020B0502020202020204" pitchFamily="34" charset="0"/>
              </a:rPr>
              <a:t>Низводна (спрегнута) дубина</a:t>
            </a:r>
          </a:p>
          <a:p>
            <a:pPr marL="285750" indent="-285750" algn="l">
              <a:buFont typeface="Century Gothic" panose="020B0502020202020204" pitchFamily="34" charset="0"/>
              <a:buChar char="→"/>
            </a:pPr>
            <a:endParaRPr lang="sr-Cyrl-RS" dirty="0">
              <a:latin typeface="Century Gothic" panose="020B0502020202020204" pitchFamily="34" charset="0"/>
            </a:endParaRPr>
          </a:p>
          <a:p>
            <a:pPr marL="342900" indent="-342900" algn="l">
              <a:buFont typeface="Century Gothic" panose="020B0502020202020204" pitchFamily="34" charset="0"/>
              <a:buChar char="→"/>
            </a:pPr>
            <a:r>
              <a:rPr lang="sr-Cyrl-RS" dirty="0">
                <a:latin typeface="Century Gothic" panose="020B0502020202020204" pitchFamily="34" charset="0"/>
              </a:rPr>
              <a:t>Стабилност хидрауличког скока</a:t>
            </a:r>
          </a:p>
          <a:p>
            <a:pPr marL="342900" indent="-342900" algn="l">
              <a:buFont typeface="Century Gothic" panose="020B0502020202020204" pitchFamily="34" charset="0"/>
              <a:buChar char="→"/>
            </a:pPr>
            <a:endParaRPr lang="sr-Cyrl-RS" dirty="0">
              <a:latin typeface="Century Gothic" panose="020B0502020202020204" pitchFamily="34" charset="0"/>
            </a:endParaRPr>
          </a:p>
          <a:p>
            <a:pPr marL="342900" indent="-342900" algn="l">
              <a:buFont typeface="Century Gothic" panose="020B0502020202020204" pitchFamily="34" charset="0"/>
              <a:buChar char="→"/>
            </a:pPr>
            <a:r>
              <a:rPr lang="sr-Cyrl-RS" dirty="0">
                <a:latin typeface="Century Gothic" panose="020B0502020202020204" pitchFamily="34" charset="0"/>
              </a:rPr>
              <a:t>Оцена турбуленције</a:t>
            </a:r>
          </a:p>
          <a:p>
            <a:pPr marL="342900" indent="-342900" algn="l">
              <a:buFontTx/>
              <a:buChar char="-"/>
            </a:pPr>
            <a:endParaRPr lang="sr-Cyrl-RS" dirty="0">
              <a:latin typeface="Century Gothic" panose="020B0502020202020204" pitchFamily="34" charset="0"/>
            </a:endParaRPr>
          </a:p>
        </p:txBody>
      </p: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12" name="TextBox 11">
            <a:extLst>
              <a:ext uri="{FF2B5EF4-FFF2-40B4-BE49-F238E27FC236}">
                <a16:creationId xmlns:a16="http://schemas.microsoft.com/office/drawing/2014/main" id="{4D67A36A-932F-0248-9A0D-1C95A806532F}"/>
              </a:ext>
            </a:extLst>
          </p:cNvPr>
          <p:cNvSpPr txBox="1"/>
          <p:nvPr/>
        </p:nvSpPr>
        <p:spPr>
          <a:xfrm>
            <a:off x="774209" y="1342115"/>
            <a:ext cx="7988741" cy="461665"/>
          </a:xfrm>
          <a:prstGeom prst="rect">
            <a:avLst/>
          </a:prstGeom>
          <a:noFill/>
        </p:spPr>
        <p:txBody>
          <a:bodyPr wrap="square" rtlCol="0">
            <a:spAutoFit/>
          </a:bodyPr>
          <a:lstStyle/>
          <a:p>
            <a:pPr algn="ctr"/>
            <a:r>
              <a:rPr lang="sr-Cyrl-RS" sz="2400" dirty="0">
                <a:latin typeface="Century Gothic" panose="020B0502020202020204" pitchFamily="34" charset="0"/>
              </a:rPr>
              <a:t>КРИТЕРИЈУМИ ЗА МЕРУ ЕФИКАСНОСТИ БАЗЕНА</a:t>
            </a:r>
          </a:p>
        </p:txBody>
      </p:sp>
      <p:sp>
        <p:nvSpPr>
          <p:cNvPr id="13" name="Subtitle 2">
            <a:extLst>
              <a:ext uri="{FF2B5EF4-FFF2-40B4-BE49-F238E27FC236}">
                <a16:creationId xmlns:a16="http://schemas.microsoft.com/office/drawing/2014/main" id="{0971E219-7FFA-1B41-8732-C9188B33CBB7}"/>
              </a:ext>
            </a:extLst>
          </p:cNvPr>
          <p:cNvSpPr txBox="1">
            <a:spLocks/>
          </p:cNvSpPr>
          <p:nvPr/>
        </p:nvSpPr>
        <p:spPr>
          <a:xfrm>
            <a:off x="1143000" y="6315059"/>
            <a:ext cx="6858000"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27EF9334-2ECB-5C44-8CCF-DC8D4C3738BF}"/>
              </a:ext>
            </a:extLst>
          </p:cNvPr>
          <p:cNvSpPr txBox="1"/>
          <p:nvPr/>
        </p:nvSpPr>
        <p:spPr>
          <a:xfrm>
            <a:off x="2725376" y="777488"/>
            <a:ext cx="3560590" cy="338554"/>
          </a:xfrm>
          <a:prstGeom prst="rect">
            <a:avLst/>
          </a:prstGeom>
          <a:noFill/>
        </p:spPr>
        <p:txBody>
          <a:bodyPr wrap="none" rtlCol="0">
            <a:spAutoFit/>
          </a:bodyPr>
          <a:lstStyle/>
          <a:p>
            <a:r>
              <a:rPr lang="sr-Cyrl-RS" sz="1600" i="1" dirty="0">
                <a:solidFill>
                  <a:schemeClr val="bg1">
                    <a:lumMod val="50000"/>
                  </a:schemeClr>
                </a:solidFill>
                <a:latin typeface="Century Gothic" panose="020B0502020202020204" pitchFamily="34" charset="0"/>
              </a:rPr>
              <a:t>Сусрет студената хидротехник</a:t>
            </a:r>
            <a:r>
              <a:rPr lang="sr-Latn-RS" sz="1600" i="1" dirty="0">
                <a:solidFill>
                  <a:schemeClr val="bg1">
                    <a:lumMod val="50000"/>
                  </a:schemeClr>
                </a:solidFill>
                <a:latin typeface="Century Gothic" panose="020B0502020202020204" pitchFamily="34" charset="0"/>
              </a:rPr>
              <a:t>e</a:t>
            </a:r>
            <a:endParaRPr lang="en-US" sz="1600" i="1" dirty="0">
              <a:solidFill>
                <a:schemeClr val="bg1">
                  <a:lumMod val="50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F867280F-D15C-1448-8E46-555055601F0E}"/>
              </a:ext>
            </a:extLst>
          </p:cNvPr>
          <p:cNvSpPr txBox="1"/>
          <p:nvPr/>
        </p:nvSpPr>
        <p:spPr>
          <a:xfrm>
            <a:off x="7089094" y="798620"/>
            <a:ext cx="1673856" cy="338554"/>
          </a:xfrm>
          <a:prstGeom prst="rect">
            <a:avLst/>
          </a:prstGeom>
          <a:noFill/>
        </p:spPr>
        <p:txBody>
          <a:bodyPr wrap="none" rtlCol="0">
            <a:spAutoFit/>
          </a:bodyPr>
          <a:lstStyle/>
          <a:p>
            <a:r>
              <a:rPr lang="sr-Cyrl-RS" sz="1600" dirty="0">
                <a:solidFill>
                  <a:schemeClr val="bg1">
                    <a:lumMod val="50000"/>
                  </a:schemeClr>
                </a:solidFill>
                <a:latin typeface="Century Gothic" panose="020B0502020202020204" pitchFamily="34" charset="0"/>
              </a:rPr>
              <a:t>ИСПИТИВАЊА</a:t>
            </a:r>
            <a:endParaRPr lang="en-US" sz="1600" dirty="0">
              <a:solidFill>
                <a:schemeClr val="bg1">
                  <a:lumMod val="50000"/>
                </a:schemeClr>
              </a:solidFill>
              <a:latin typeface="Century Gothic" panose="020B0502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308" y="-4809"/>
            <a:ext cx="5507725" cy="361717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800" y="3535030"/>
            <a:ext cx="5410200" cy="3354842"/>
          </a:xfrm>
          <a:prstGeom prst="rect">
            <a:avLst/>
          </a:prstGeom>
        </p:spPr>
      </p:pic>
      <p:pic>
        <p:nvPicPr>
          <p:cNvPr id="16" name="Picture 15">
            <a:extLst>
              <a:ext uri="{FF2B5EF4-FFF2-40B4-BE49-F238E27FC236}">
                <a16:creationId xmlns:a16="http://schemas.microsoft.com/office/drawing/2014/main" id="{38B3550B-55B7-C241-BCD0-021F040D743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337200" y="2252807"/>
            <a:ext cx="5577262" cy="3775305"/>
          </a:xfrm>
          <a:prstGeom prst="rect">
            <a:avLst/>
          </a:prstGeom>
          <a:ln w="44450">
            <a:solidFill>
              <a:schemeClr val="accent1"/>
            </a:solidFill>
          </a:ln>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222990" y="1758712"/>
            <a:ext cx="5199936" cy="3899952"/>
          </a:xfrm>
          <a:prstGeom prst="rect">
            <a:avLst/>
          </a:prstGeom>
          <a:ln w="38100">
            <a:solidFill>
              <a:schemeClr val="accent1"/>
            </a:solidFill>
          </a:ln>
        </p:spPr>
      </p:pic>
      <p:pic>
        <p:nvPicPr>
          <p:cNvPr id="17" name="Picture 16" descr="A close up of a piece of paper&#10;&#10;Description automatically generated">
            <a:extLst>
              <a:ext uri="{FF2B5EF4-FFF2-40B4-BE49-F238E27FC236}">
                <a16:creationId xmlns:a16="http://schemas.microsoft.com/office/drawing/2014/main" id="{DE1B53D0-1030-E447-83B9-2580B2C759C9}"/>
              </a:ext>
            </a:extLst>
          </p:cNvPr>
          <p:cNvPicPr>
            <a:picLocks noChangeAspect="1"/>
          </p:cNvPicPr>
          <p:nvPr/>
        </p:nvPicPr>
        <p:blipFill>
          <a:blip r:embed="rId8"/>
          <a:stretch>
            <a:fillRect/>
          </a:stretch>
        </p:blipFill>
        <p:spPr>
          <a:xfrm>
            <a:off x="1471270" y="1138765"/>
            <a:ext cx="7063021" cy="5173279"/>
          </a:xfrm>
          <a:prstGeom prst="rect">
            <a:avLst/>
          </a:prstGeom>
          <a:ln>
            <a:noFill/>
          </a:ln>
        </p:spPr>
      </p:pic>
    </p:spTree>
    <p:extLst>
      <p:ext uri="{BB962C8B-B14F-4D97-AF65-F5344CB8AC3E}">
        <p14:creationId xmlns:p14="http://schemas.microsoft.com/office/powerpoint/2010/main" val="20153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017D769-C455-FC4C-A63C-43E6A8674D57}"/>
              </a:ext>
            </a:extLst>
          </p:cNvPr>
          <p:cNvCxnSpPr>
            <a:cxnSpLocks/>
          </p:cNvCxnSpPr>
          <p:nvPr/>
        </p:nvCxnSpPr>
        <p:spPr>
          <a:xfrm>
            <a:off x="319406" y="1076444"/>
            <a:ext cx="83725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Grb_fakulteta">
            <a:extLst>
              <a:ext uri="{FF2B5EF4-FFF2-40B4-BE49-F238E27FC236}">
                <a16:creationId xmlns:a16="http://schemas.microsoft.com/office/drawing/2014/main" id="{4C4F3E76-634E-2F40-847E-9D330513C9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1050" y="361971"/>
            <a:ext cx="907510" cy="1002544"/>
          </a:xfrm>
          <a:prstGeom prst="rect">
            <a:avLst/>
          </a:prstGeom>
          <a:noFill/>
          <a:ln>
            <a:noFill/>
          </a:ln>
        </p:spPr>
      </p:pic>
      <p:sp>
        <p:nvSpPr>
          <p:cNvPr id="12" name="TextBox 11">
            <a:extLst>
              <a:ext uri="{FF2B5EF4-FFF2-40B4-BE49-F238E27FC236}">
                <a16:creationId xmlns:a16="http://schemas.microsoft.com/office/drawing/2014/main" id="{4D67A36A-932F-0248-9A0D-1C95A806532F}"/>
              </a:ext>
            </a:extLst>
          </p:cNvPr>
          <p:cNvSpPr txBox="1"/>
          <p:nvPr/>
        </p:nvSpPr>
        <p:spPr>
          <a:xfrm>
            <a:off x="496293" y="1244945"/>
            <a:ext cx="8372531" cy="400110"/>
          </a:xfrm>
          <a:prstGeom prst="rect">
            <a:avLst/>
          </a:prstGeom>
          <a:noFill/>
        </p:spPr>
        <p:txBody>
          <a:bodyPr wrap="square" rtlCol="0">
            <a:spAutoFit/>
          </a:bodyPr>
          <a:lstStyle/>
          <a:p>
            <a:pPr algn="ctr"/>
            <a:r>
              <a:rPr lang="sr-Cyrl-RS" sz="2000" dirty="0">
                <a:latin typeface="Century Gothic" panose="020B0502020202020204" pitchFamily="34" charset="0"/>
              </a:rPr>
              <a:t>РЕЗУЛТАТИ</a:t>
            </a:r>
            <a:r>
              <a:rPr lang="sr-Latn-RS" sz="2000" dirty="0">
                <a:latin typeface="Century Gothic" panose="020B0502020202020204" pitchFamily="34" charset="0"/>
              </a:rPr>
              <a:t> </a:t>
            </a:r>
            <a:r>
              <a:rPr lang="sr-Cyrl-RS" sz="2000" dirty="0">
                <a:latin typeface="Century Gothic" panose="020B0502020202020204" pitchFamily="34" charset="0"/>
              </a:rPr>
              <a:t>ИСТРАЖИВАЊА</a:t>
            </a:r>
            <a:endParaRPr lang="sr-Cyrl-RS" sz="2400" dirty="0">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9" name="Subtitle 2">
                <a:extLst>
                  <a:ext uri="{FF2B5EF4-FFF2-40B4-BE49-F238E27FC236}">
                    <a16:creationId xmlns:a16="http://schemas.microsoft.com/office/drawing/2014/main" id="{2360E596-8FFF-834E-A611-226439A0004A}"/>
                  </a:ext>
                </a:extLst>
              </p:cNvPr>
              <p:cNvSpPr>
                <a:spLocks noGrp="1"/>
              </p:cNvSpPr>
              <p:nvPr>
                <p:ph type="subTitle" idx="1"/>
              </p:nvPr>
            </p:nvSpPr>
            <p:spPr>
              <a:xfrm>
                <a:off x="171841" y="1837279"/>
                <a:ext cx="8800317" cy="1050860"/>
              </a:xfrm>
            </p:spPr>
            <p:txBody>
              <a:bodyPr>
                <a:noAutofit/>
              </a:bodyPr>
              <a:lstStyle/>
              <a:p>
                <a:pPr marL="685800" lvl="1" indent="-342900" algn="l">
                  <a:buFontTx/>
                  <a:buChar char="→"/>
                </a:pPr>
                <a:r>
                  <a:rPr lang="sr-Cyrl-RS" sz="2000" dirty="0">
                    <a:latin typeface="Century Gothic" panose="020B0502020202020204" pitchFamily="34" charset="0"/>
                  </a:rPr>
                  <a:t>Испитано и упоређено </a:t>
                </a:r>
                <a:r>
                  <a:rPr lang="sr-Cyrl-RS" sz="2000" b="1" dirty="0">
                    <a:latin typeface="Century Gothic" panose="020B0502020202020204" pitchFamily="34" charset="0"/>
                  </a:rPr>
                  <a:t>12</a:t>
                </a:r>
                <a:r>
                  <a:rPr lang="sr-Cyrl-RS" sz="2000" dirty="0">
                    <a:latin typeface="Century Gothic" panose="020B0502020202020204" pitchFamily="34" charset="0"/>
                  </a:rPr>
                  <a:t> варијанти умирујућих базена са средишним блоковима при протоцима од </a:t>
                </a:r>
                <a14:m>
                  <m:oMath xmlns:m="http://schemas.openxmlformats.org/officeDocument/2006/math">
                    <m:r>
                      <a:rPr lang="en-US" sz="2000" b="1" i="1">
                        <a:latin typeface="Cambria Math" panose="02040503050406030204" pitchFamily="18" charset="0"/>
                      </a:rPr>
                      <m:t>𝟐𝟎</m:t>
                    </m:r>
                  </m:oMath>
                </a14:m>
                <a:r>
                  <a:rPr lang="en-US" sz="2000" dirty="0">
                    <a:latin typeface="Century Gothic" panose="020B0502020202020204" pitchFamily="34" charset="0"/>
                  </a:rPr>
                  <a:t>, </a:t>
                </a:r>
                <a14:m>
                  <m:oMath xmlns:m="http://schemas.openxmlformats.org/officeDocument/2006/math">
                    <m:r>
                      <a:rPr lang="en-US" sz="2000" b="1" i="1">
                        <a:latin typeface="Cambria Math" panose="02040503050406030204" pitchFamily="18" charset="0"/>
                      </a:rPr>
                      <m:t>𝟑𝟎</m:t>
                    </m:r>
                  </m:oMath>
                </a14:m>
                <a:r>
                  <a:rPr lang="en-US" sz="2000" dirty="0">
                    <a:latin typeface="Century Gothic" panose="020B0502020202020204" pitchFamily="34" charset="0"/>
                  </a:rPr>
                  <a:t>, </a:t>
                </a:r>
                <a14:m>
                  <m:oMath xmlns:m="http://schemas.openxmlformats.org/officeDocument/2006/math">
                    <m:r>
                      <a:rPr lang="en-US" sz="2000" b="1" i="1">
                        <a:latin typeface="Cambria Math" panose="02040503050406030204" pitchFamily="18" charset="0"/>
                      </a:rPr>
                      <m:t>𝟒𝟎</m:t>
                    </m:r>
                  </m:oMath>
                </a14:m>
                <a:r>
                  <a:rPr lang="en-US" sz="2000" dirty="0">
                    <a:latin typeface="Century Gothic" panose="020B0502020202020204" pitchFamily="34" charset="0"/>
                  </a:rPr>
                  <a:t> и </a:t>
                </a:r>
                <a14:m>
                  <m:oMath xmlns:m="http://schemas.openxmlformats.org/officeDocument/2006/math">
                    <m:r>
                      <a:rPr lang="en-US" sz="2000" b="1" i="1">
                        <a:latin typeface="Cambria Math" panose="02040503050406030204" pitchFamily="18" charset="0"/>
                      </a:rPr>
                      <m:t>𝟓𝟎</m:t>
                    </m:r>
                    <m:r>
                      <a:rPr lang="en-US" sz="2000">
                        <a:latin typeface="Cambria Math" panose="02040503050406030204" pitchFamily="18" charset="0"/>
                      </a:rPr>
                      <m:t> </m:t>
                    </m:r>
                    <m:r>
                      <a:rPr lang="en-US" sz="2000">
                        <a:latin typeface="Cambria Math" panose="02040503050406030204" pitchFamily="18" charset="0"/>
                      </a:rPr>
                      <m:t>𝐿</m:t>
                    </m:r>
                    <m:r>
                      <a:rPr lang="en-US" sz="2000">
                        <a:latin typeface="Cambria Math" panose="02040503050406030204" pitchFamily="18" charset="0"/>
                      </a:rPr>
                      <m:t>/</m:t>
                    </m:r>
                    <m:r>
                      <a:rPr lang="en-US" sz="2000">
                        <a:latin typeface="Cambria Math" panose="02040503050406030204" pitchFamily="18" charset="0"/>
                      </a:rPr>
                      <m:t>𝑠</m:t>
                    </m:r>
                  </m:oMath>
                </a14:m>
                <a:endParaRPr lang="sr-Cyrl-RS" sz="900" dirty="0">
                  <a:latin typeface="Century Gothic" panose="020B0502020202020204" pitchFamily="34" charset="0"/>
                </a:endParaRPr>
              </a:p>
              <a:p>
                <a:pPr marL="342900" indent="-342900" algn="l">
                  <a:buFontTx/>
                  <a:buChar char="-"/>
                </a:pPr>
                <a:endParaRPr lang="sr-Cyrl-RS" sz="1050" dirty="0">
                  <a:latin typeface="Century Gothic" panose="020B0502020202020204" pitchFamily="34" charset="0"/>
                </a:endParaRPr>
              </a:p>
            </p:txBody>
          </p:sp>
        </mc:Choice>
        <mc:Fallback xmlns="">
          <p:sp>
            <p:nvSpPr>
              <p:cNvPr id="9" name="Subtitle 2">
                <a:extLst>
                  <a:ext uri="{FF2B5EF4-FFF2-40B4-BE49-F238E27FC236}">
                    <a16:creationId xmlns:a16="http://schemas.microsoft.com/office/drawing/2014/main" id="{2360E596-8FFF-834E-A611-226439A0004A}"/>
                  </a:ext>
                </a:extLst>
              </p:cNvPr>
              <p:cNvSpPr>
                <a:spLocks noGrp="1" noRot="1" noChangeAspect="1" noMove="1" noResize="1" noEditPoints="1" noAdjustHandles="1" noChangeArrowheads="1" noChangeShapeType="1" noTextEdit="1"/>
              </p:cNvSpPr>
              <p:nvPr>
                <p:ph type="subTitle" idx="1"/>
              </p:nvPr>
            </p:nvSpPr>
            <p:spPr>
              <a:xfrm>
                <a:off x="171841" y="1837279"/>
                <a:ext cx="8800317" cy="1050860"/>
              </a:xfrm>
              <a:blipFill>
                <a:blip r:embed="rId4"/>
                <a:stretch>
                  <a:fillRect t="-578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F867280F-D15C-1448-8E46-555055601F0E}"/>
              </a:ext>
            </a:extLst>
          </p:cNvPr>
          <p:cNvSpPr txBox="1"/>
          <p:nvPr/>
        </p:nvSpPr>
        <p:spPr>
          <a:xfrm>
            <a:off x="7481821" y="779244"/>
            <a:ext cx="1293944" cy="338554"/>
          </a:xfrm>
          <a:prstGeom prst="rect">
            <a:avLst/>
          </a:prstGeom>
          <a:noFill/>
        </p:spPr>
        <p:txBody>
          <a:bodyPr wrap="none" rtlCol="0">
            <a:spAutoFit/>
          </a:bodyPr>
          <a:lstStyle/>
          <a:p>
            <a:r>
              <a:rPr lang="sr-Cyrl-RS" sz="1600" dirty="0">
                <a:solidFill>
                  <a:schemeClr val="bg1">
                    <a:lumMod val="50000"/>
                  </a:schemeClr>
                </a:solidFill>
                <a:latin typeface="Century Gothic" panose="020B0502020202020204" pitchFamily="34" charset="0"/>
              </a:rPr>
              <a:t>РЕЗУЛТАТИ</a:t>
            </a:r>
            <a:endParaRPr lang="en-US" sz="1600" dirty="0">
              <a:solidFill>
                <a:schemeClr val="bg1">
                  <a:lumMod val="50000"/>
                </a:schemeClr>
              </a:solidFill>
              <a:latin typeface="Century Gothic" panose="020B0502020202020204" pitchFamily="34" charset="0"/>
            </a:endParaRPr>
          </a:p>
        </p:txBody>
      </p:sp>
      <p:sp>
        <p:nvSpPr>
          <p:cNvPr id="18" name="Subtitle 2">
            <a:extLst>
              <a:ext uri="{FF2B5EF4-FFF2-40B4-BE49-F238E27FC236}">
                <a16:creationId xmlns:a16="http://schemas.microsoft.com/office/drawing/2014/main" id="{0971E219-7FFA-1B41-8732-C9188B33CBB7}"/>
              </a:ext>
            </a:extLst>
          </p:cNvPr>
          <p:cNvSpPr txBox="1">
            <a:spLocks/>
          </p:cNvSpPr>
          <p:nvPr/>
        </p:nvSpPr>
        <p:spPr>
          <a:xfrm>
            <a:off x="1143000" y="6315059"/>
            <a:ext cx="6858000" cy="4350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1600" i="1" dirty="0">
                <a:solidFill>
                  <a:schemeClr val="bg1">
                    <a:lumMod val="50000"/>
                  </a:schemeClr>
                </a:solidFill>
                <a:latin typeface="Century Gothic" panose="020B0502020202020204" pitchFamily="34" charset="0"/>
              </a:rPr>
              <a:t>Београд, децембар 2019.</a:t>
            </a:r>
            <a:endParaRPr lang="en-US" sz="1600" dirty="0">
              <a:solidFill>
                <a:schemeClr val="bg1">
                  <a:lumMod val="50000"/>
                </a:schemeClr>
              </a:solidFill>
              <a:latin typeface="Century Gothic" panose="020B0502020202020204" pitchFamily="34" charset="0"/>
            </a:endParaRPr>
          </a:p>
          <a:p>
            <a:endParaRPr lang="en-US" sz="1600" dirty="0">
              <a:solidFill>
                <a:schemeClr val="bg1">
                  <a:lumMod val="50000"/>
                </a:schemeClr>
              </a:solidFill>
              <a:latin typeface="Century Gothic" panose="020B0502020202020204" pitchFamily="34" charset="0"/>
            </a:endParaRPr>
          </a:p>
        </p:txBody>
      </p:sp>
      <p:sp>
        <p:nvSpPr>
          <p:cNvPr id="19" name="TextBox 18">
            <a:extLst>
              <a:ext uri="{FF2B5EF4-FFF2-40B4-BE49-F238E27FC236}">
                <a16:creationId xmlns:a16="http://schemas.microsoft.com/office/drawing/2014/main" id="{27EF9334-2ECB-5C44-8CCF-DC8D4C3738BF}"/>
              </a:ext>
            </a:extLst>
          </p:cNvPr>
          <p:cNvSpPr txBox="1"/>
          <p:nvPr/>
        </p:nvSpPr>
        <p:spPr>
          <a:xfrm>
            <a:off x="2725376" y="777488"/>
            <a:ext cx="3560590" cy="338554"/>
          </a:xfrm>
          <a:prstGeom prst="rect">
            <a:avLst/>
          </a:prstGeom>
          <a:noFill/>
        </p:spPr>
        <p:txBody>
          <a:bodyPr wrap="none" rtlCol="0">
            <a:spAutoFit/>
          </a:bodyPr>
          <a:lstStyle/>
          <a:p>
            <a:r>
              <a:rPr lang="sr-Cyrl-RS" sz="1600" i="1" dirty="0">
                <a:solidFill>
                  <a:schemeClr val="bg1">
                    <a:lumMod val="50000"/>
                  </a:schemeClr>
                </a:solidFill>
                <a:latin typeface="Century Gothic" panose="020B0502020202020204" pitchFamily="34" charset="0"/>
              </a:rPr>
              <a:t>Сусрет студената хидротехник</a:t>
            </a:r>
            <a:r>
              <a:rPr lang="sr-Latn-RS" sz="1600" i="1" dirty="0">
                <a:solidFill>
                  <a:schemeClr val="bg1">
                    <a:lumMod val="50000"/>
                  </a:schemeClr>
                </a:solidFill>
                <a:latin typeface="Century Gothic" panose="020B0502020202020204" pitchFamily="34" charset="0"/>
              </a:rPr>
              <a:t>e</a:t>
            </a:r>
            <a:endParaRPr lang="en-US" sz="1600" i="1" dirty="0">
              <a:solidFill>
                <a:schemeClr val="bg1">
                  <a:lumMod val="50000"/>
                </a:schemeClr>
              </a:solidFill>
              <a:latin typeface="Century Gothic" panose="020B0502020202020204" pitchFamily="34" charset="0"/>
            </a:endParaRPr>
          </a:p>
        </p:txBody>
      </p:sp>
      <p:pic>
        <p:nvPicPr>
          <p:cNvPr id="3" name="Picture 2" descr="A screenshot of a cell phone&#10;&#10;Description automatically generated">
            <a:extLst>
              <a:ext uri="{FF2B5EF4-FFF2-40B4-BE49-F238E27FC236}">
                <a16:creationId xmlns:a16="http://schemas.microsoft.com/office/drawing/2014/main" id="{13CD6542-8F91-B54F-9BF8-2CB34D6CFBC0}"/>
              </a:ext>
            </a:extLst>
          </p:cNvPr>
          <p:cNvPicPr>
            <a:picLocks noChangeAspect="1"/>
          </p:cNvPicPr>
          <p:nvPr/>
        </p:nvPicPr>
        <p:blipFill>
          <a:blip r:embed="rId5"/>
          <a:stretch>
            <a:fillRect/>
          </a:stretch>
        </p:blipFill>
        <p:spPr>
          <a:xfrm>
            <a:off x="1922213" y="2678531"/>
            <a:ext cx="5520690" cy="3266139"/>
          </a:xfrm>
          <a:prstGeom prst="rect">
            <a:avLst/>
          </a:prstGeom>
        </p:spPr>
      </p:pic>
      <mc:AlternateContent xmlns:mc="http://schemas.openxmlformats.org/markup-compatibility/2006" xmlns:a14="http://schemas.microsoft.com/office/drawing/2010/main">
        <mc:Choice Requires="a14">
          <p:sp>
            <p:nvSpPr>
              <p:cNvPr id="20" name="Subtitle 2">
                <a:extLst>
                  <a:ext uri="{FF2B5EF4-FFF2-40B4-BE49-F238E27FC236}">
                    <a16:creationId xmlns:a16="http://schemas.microsoft.com/office/drawing/2014/main" id="{2360E596-8FFF-834E-A611-226439A0004A}"/>
                  </a:ext>
                </a:extLst>
              </p:cNvPr>
              <p:cNvSpPr txBox="1">
                <a:spLocks/>
              </p:cNvSpPr>
              <p:nvPr/>
            </p:nvSpPr>
            <p:spPr>
              <a:xfrm>
                <a:off x="172051" y="3249553"/>
                <a:ext cx="8800107" cy="87300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685800" lvl="1" indent="-342900" algn="l">
                  <a:buFontTx/>
                  <a:buChar char="→"/>
                </a:pPr>
                <a:r>
                  <a:rPr lang="sr-Cyrl-RS" sz="2000" dirty="0">
                    <a:latin typeface="Century Gothic" panose="020B0502020202020204" pitchFamily="34" charset="0"/>
                  </a:rPr>
                  <a:t>За изабране повољније варијанте урађена додатна моделска испитивања при протоцима </a:t>
                </a:r>
                <a14:m>
                  <m:oMath xmlns:m="http://schemas.openxmlformats.org/officeDocument/2006/math">
                    <m:r>
                      <a:rPr lang="sr-Cyrl-RS" sz="2000" b="1" i="1" smtClean="0">
                        <a:latin typeface="Cambria Math" panose="02040503050406030204" pitchFamily="18" charset="0"/>
                      </a:rPr>
                      <m:t>𝟐𝟓</m:t>
                    </m:r>
                  </m:oMath>
                </a14:m>
                <a:r>
                  <a:rPr lang="en-US" sz="2000" dirty="0">
                    <a:latin typeface="Century Gothic" panose="020B0502020202020204" pitchFamily="34" charset="0"/>
                  </a:rPr>
                  <a:t>, </a:t>
                </a:r>
                <a14:m>
                  <m:oMath xmlns:m="http://schemas.openxmlformats.org/officeDocument/2006/math">
                    <m:r>
                      <a:rPr lang="en-US" sz="2000" b="1" i="1">
                        <a:latin typeface="Cambria Math" panose="02040503050406030204" pitchFamily="18" charset="0"/>
                      </a:rPr>
                      <m:t>𝟑</m:t>
                    </m:r>
                    <m:r>
                      <a:rPr lang="sr-Cyrl-RS" sz="2000" b="1" i="1" smtClean="0">
                        <a:latin typeface="Cambria Math" panose="02040503050406030204" pitchFamily="18" charset="0"/>
                      </a:rPr>
                      <m:t>𝟓</m:t>
                    </m:r>
                  </m:oMath>
                </a14:m>
                <a:r>
                  <a:rPr lang="en-US" sz="2000" dirty="0">
                    <a:latin typeface="Century Gothic" panose="020B0502020202020204" pitchFamily="34" charset="0"/>
                  </a:rPr>
                  <a:t>, </a:t>
                </a:r>
                <a14:m>
                  <m:oMath xmlns:m="http://schemas.openxmlformats.org/officeDocument/2006/math">
                    <m:r>
                      <a:rPr lang="en-US" sz="2000" b="1" i="1">
                        <a:latin typeface="Cambria Math" panose="02040503050406030204" pitchFamily="18" charset="0"/>
                      </a:rPr>
                      <m:t>𝟒</m:t>
                    </m:r>
                    <m:r>
                      <a:rPr lang="sr-Cyrl-RS" sz="2000" b="1" i="1" smtClean="0">
                        <a:latin typeface="Cambria Math" panose="02040503050406030204" pitchFamily="18" charset="0"/>
                      </a:rPr>
                      <m:t>𝟓</m:t>
                    </m:r>
                  </m:oMath>
                </a14:m>
                <a:r>
                  <a:rPr lang="en-US" sz="2000" dirty="0">
                    <a:latin typeface="Century Gothic" panose="020B0502020202020204" pitchFamily="34" charset="0"/>
                  </a:rPr>
                  <a:t> и </a:t>
                </a:r>
                <a14:m>
                  <m:oMath xmlns:m="http://schemas.openxmlformats.org/officeDocument/2006/math">
                    <m:r>
                      <a:rPr lang="en-US" sz="2000" b="1" i="1">
                        <a:latin typeface="Cambria Math" panose="02040503050406030204" pitchFamily="18" charset="0"/>
                      </a:rPr>
                      <m:t>𝟓</m:t>
                    </m:r>
                    <m:r>
                      <a:rPr lang="sr-Cyrl-RS" sz="2000" b="1" i="1" smtClean="0">
                        <a:latin typeface="Cambria Math" panose="02040503050406030204" pitchFamily="18" charset="0"/>
                      </a:rPr>
                      <m:t>𝟓</m:t>
                    </m:r>
                    <m:r>
                      <a:rPr lang="en-US" sz="2000">
                        <a:latin typeface="Cambria Math" panose="02040503050406030204" pitchFamily="18" charset="0"/>
                      </a:rPr>
                      <m:t> </m:t>
                    </m:r>
                    <m:r>
                      <a:rPr lang="en-US" sz="2000">
                        <a:latin typeface="Cambria Math" panose="02040503050406030204" pitchFamily="18" charset="0"/>
                      </a:rPr>
                      <m:t>𝐿</m:t>
                    </m:r>
                    <m:r>
                      <a:rPr lang="en-US" sz="2000">
                        <a:latin typeface="Cambria Math" panose="02040503050406030204" pitchFamily="18" charset="0"/>
                      </a:rPr>
                      <m:t>/</m:t>
                    </m:r>
                    <m:r>
                      <a:rPr lang="en-US" sz="2000">
                        <a:latin typeface="Cambria Math" panose="02040503050406030204" pitchFamily="18" charset="0"/>
                      </a:rPr>
                      <m:t>𝑠</m:t>
                    </m:r>
                  </m:oMath>
                </a14:m>
                <a:endParaRPr lang="sr-Cyrl-RS" sz="2000" dirty="0">
                  <a:latin typeface="Century Gothic" panose="020B0502020202020204" pitchFamily="34" charset="0"/>
                </a:endParaRPr>
              </a:p>
              <a:p>
                <a:pPr lvl="1" algn="l"/>
                <a:endParaRPr lang="sr-Cyrl-RS" sz="1050" dirty="0">
                  <a:latin typeface="Century Gothic" panose="020B0502020202020204" pitchFamily="34" charset="0"/>
                </a:endParaRPr>
              </a:p>
              <a:p>
                <a:pPr marL="685800" lvl="1" indent="-342900" algn="l">
                  <a:buFontTx/>
                  <a:buChar char="-"/>
                </a:pPr>
                <a:endParaRPr lang="sr-Cyrl-RS" sz="900" dirty="0">
                  <a:latin typeface="Century Gothic" panose="020B0502020202020204" pitchFamily="34" charset="0"/>
                </a:endParaRPr>
              </a:p>
              <a:p>
                <a:pPr marL="342900" indent="-342900" algn="l">
                  <a:buFontTx/>
                  <a:buChar char="-"/>
                </a:pPr>
                <a:endParaRPr lang="sr-Cyrl-RS" sz="1050" dirty="0">
                  <a:latin typeface="Century Gothic" panose="020B0502020202020204" pitchFamily="34" charset="0"/>
                </a:endParaRPr>
              </a:p>
            </p:txBody>
          </p:sp>
        </mc:Choice>
        <mc:Fallback xmlns="">
          <p:sp>
            <p:nvSpPr>
              <p:cNvPr id="20" name="Subtitle 2">
                <a:extLst>
                  <a:ext uri="{FF2B5EF4-FFF2-40B4-BE49-F238E27FC236}">
                    <a16:creationId xmlns:a16="http://schemas.microsoft.com/office/drawing/2014/main" id="{2360E596-8FFF-834E-A611-226439A0004A}"/>
                  </a:ext>
                </a:extLst>
              </p:cNvPr>
              <p:cNvSpPr txBox="1">
                <a:spLocks noRot="1" noChangeAspect="1" noMove="1" noResize="1" noEditPoints="1" noAdjustHandles="1" noChangeArrowheads="1" noChangeShapeType="1" noTextEdit="1"/>
              </p:cNvSpPr>
              <p:nvPr/>
            </p:nvSpPr>
            <p:spPr>
              <a:xfrm>
                <a:off x="172051" y="3249553"/>
                <a:ext cx="8800107" cy="873000"/>
              </a:xfrm>
              <a:prstGeom prst="rect">
                <a:avLst/>
              </a:prstGeom>
              <a:blipFill>
                <a:blip r:embed="rId6"/>
                <a:stretch>
                  <a:fillRect t="-6993"/>
                </a:stretch>
              </a:blipFill>
            </p:spPr>
            <p:txBody>
              <a:bodyPr/>
              <a:lstStyle/>
              <a:p>
                <a:r>
                  <a:rPr lang="en-US">
                    <a:noFill/>
                  </a:rPr>
                  <a:t> </a:t>
                </a:r>
              </a:p>
            </p:txBody>
          </p:sp>
        </mc:Fallback>
      </mc:AlternateContent>
      <p:sp>
        <p:nvSpPr>
          <p:cNvPr id="22" name="Subtitle 2">
            <a:extLst>
              <a:ext uri="{FF2B5EF4-FFF2-40B4-BE49-F238E27FC236}">
                <a16:creationId xmlns:a16="http://schemas.microsoft.com/office/drawing/2014/main" id="{518D2697-7F14-9348-B672-9A09B967D816}"/>
              </a:ext>
            </a:extLst>
          </p:cNvPr>
          <p:cNvSpPr txBox="1">
            <a:spLocks/>
          </p:cNvSpPr>
          <p:nvPr/>
        </p:nvSpPr>
        <p:spPr>
          <a:xfrm>
            <a:off x="1147448" y="4711712"/>
            <a:ext cx="6853552" cy="1166221"/>
          </a:xfrm>
          <a:prstGeom prst="rect">
            <a:avLst/>
          </a:prstGeom>
          <a:ln w="28575">
            <a:solidFill>
              <a:srgbClr val="C00000"/>
            </a:solidFill>
          </a:ln>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sr-Cyrl-RS" sz="2400" dirty="0">
                <a:latin typeface="Century Gothic" panose="020B0502020202020204" pitchFamily="34" charset="0"/>
              </a:rPr>
              <a:t>Усвојена варијанта 10 са једним редом од 7 великих зуба на растојању од 21</a:t>
            </a:r>
            <a:r>
              <a:rPr lang="sr-Latn-RS" sz="2400" dirty="0">
                <a:latin typeface="Century Gothic" panose="020B0502020202020204" pitchFamily="34" charset="0"/>
              </a:rPr>
              <a:t>cm </a:t>
            </a:r>
            <a:r>
              <a:rPr lang="sr-Cyrl-RS" sz="2400" dirty="0">
                <a:latin typeface="Century Gothic" panose="020B0502020202020204" pitchFamily="34" charset="0"/>
              </a:rPr>
              <a:t>од последњег степеника брзотока</a:t>
            </a:r>
          </a:p>
          <a:p>
            <a:endParaRPr lang="sr-Cyrl-RS" sz="2000" dirty="0">
              <a:latin typeface="Century Gothic" panose="020B0502020202020204" pitchFamily="34" charset="0"/>
            </a:endParaRPr>
          </a:p>
        </p:txBody>
      </p:sp>
    </p:spTree>
    <p:extLst>
      <p:ext uri="{BB962C8B-B14F-4D97-AF65-F5344CB8AC3E}">
        <p14:creationId xmlns:p14="http://schemas.microsoft.com/office/powerpoint/2010/main" val="166605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4671</TotalTime>
  <Words>1660</Words>
  <Application>Microsoft Office PowerPoint</Application>
  <PresentationFormat>On-screen Show (4:3)</PresentationFormat>
  <Paragraphs>276</Paragraphs>
  <Slides>16</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Cambria Math</vt:lpstr>
      <vt:lpstr>Century Gothic</vt:lpstr>
      <vt:lpstr>Menlo Regular</vt:lpstr>
      <vt:lpstr>System Font Regular</vt:lpstr>
      <vt:lpstr>Office Theme</vt:lpstr>
      <vt:lpstr>17. Сусрет студената хидротехнике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17. Сусрет студената хидротехнике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Ivana Vicanovic</dc:creator>
  <cp:lastModifiedBy>Milica Kovačević</cp:lastModifiedBy>
  <cp:revision>125</cp:revision>
  <dcterms:created xsi:type="dcterms:W3CDTF">2019-09-24T19:36:30Z</dcterms:created>
  <dcterms:modified xsi:type="dcterms:W3CDTF">2019-12-12T14:07:09Z</dcterms:modified>
</cp:coreProperties>
</file>