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7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E0116-CBE5-4EAE-B9EA-D05D9C49FBCC}" type="datetimeFigureOut">
              <a:rPr lang="en-US" smtClean="0"/>
              <a:t>12/10/2019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2FCD1-D25A-4110-A44D-1BF9D815D9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8446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E0116-CBE5-4EAE-B9EA-D05D9C49FBCC}" type="datetimeFigureOut">
              <a:rPr lang="en-US" smtClean="0"/>
              <a:t>12/10/2019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2FCD1-D25A-4110-A44D-1BF9D815D9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09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E0116-CBE5-4EAE-B9EA-D05D9C49FBCC}" type="datetimeFigureOut">
              <a:rPr lang="en-US" smtClean="0"/>
              <a:t>12/10/2019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2FCD1-D25A-4110-A44D-1BF9D815D91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226947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E0116-CBE5-4EAE-B9EA-D05D9C49FBCC}" type="datetimeFigureOut">
              <a:rPr lang="en-US" smtClean="0"/>
              <a:t>12/10/2019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2FCD1-D25A-4110-A44D-1BF9D815D9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4877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E0116-CBE5-4EAE-B9EA-D05D9C49FBCC}" type="datetimeFigureOut">
              <a:rPr lang="en-US" smtClean="0"/>
              <a:t>12/10/2019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2FCD1-D25A-4110-A44D-1BF9D815D91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236337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E0116-CBE5-4EAE-B9EA-D05D9C49FBCC}" type="datetimeFigureOut">
              <a:rPr lang="en-US" smtClean="0"/>
              <a:t>12/10/2019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2FCD1-D25A-4110-A44D-1BF9D815D9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1010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E0116-CBE5-4EAE-B9EA-D05D9C49FBCC}" type="datetimeFigureOut">
              <a:rPr lang="en-US" smtClean="0"/>
              <a:t>12/10/2019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2FCD1-D25A-4110-A44D-1BF9D815D9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8420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E0116-CBE5-4EAE-B9EA-D05D9C49FBCC}" type="datetimeFigureOut">
              <a:rPr lang="en-US" smtClean="0"/>
              <a:t>12/10/2019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2FCD1-D25A-4110-A44D-1BF9D815D9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083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E0116-CBE5-4EAE-B9EA-D05D9C49FBCC}" type="datetimeFigureOut">
              <a:rPr lang="en-US" smtClean="0"/>
              <a:t>12/10/2019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2FCD1-D25A-4110-A44D-1BF9D815D9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746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E0116-CBE5-4EAE-B9EA-D05D9C49FBCC}" type="datetimeFigureOut">
              <a:rPr lang="en-US" smtClean="0"/>
              <a:t>12/10/2019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2FCD1-D25A-4110-A44D-1BF9D815D9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10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E0116-CBE5-4EAE-B9EA-D05D9C49FBCC}" type="datetimeFigureOut">
              <a:rPr lang="en-US" smtClean="0"/>
              <a:t>12/10/2019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2FCD1-D25A-4110-A44D-1BF9D815D9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10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E0116-CBE5-4EAE-B9EA-D05D9C49FBCC}" type="datetimeFigureOut">
              <a:rPr lang="en-US" smtClean="0"/>
              <a:t>12/10/2019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2FCD1-D25A-4110-A44D-1BF9D815D9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230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E0116-CBE5-4EAE-B9EA-D05D9C49FBCC}" type="datetimeFigureOut">
              <a:rPr lang="en-US" smtClean="0"/>
              <a:t>12/10/2019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2FCD1-D25A-4110-A44D-1BF9D815D9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150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E0116-CBE5-4EAE-B9EA-D05D9C49FBCC}" type="datetimeFigureOut">
              <a:rPr lang="en-US" smtClean="0"/>
              <a:t>12/10/2019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2FCD1-D25A-4110-A44D-1BF9D815D9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898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E0116-CBE5-4EAE-B9EA-D05D9C49FBCC}" type="datetimeFigureOut">
              <a:rPr lang="en-US" smtClean="0"/>
              <a:t>12/10/2019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2FCD1-D25A-4110-A44D-1BF9D815D9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8153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E0116-CBE5-4EAE-B9EA-D05D9C49FBCC}" type="datetimeFigureOut">
              <a:rPr lang="en-US" smtClean="0"/>
              <a:t>12/10/2019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2FCD1-D25A-4110-A44D-1BF9D815D9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57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6E0116-CBE5-4EAE-B9EA-D05D9C49FBCC}" type="datetimeFigureOut">
              <a:rPr lang="en-US" smtClean="0"/>
              <a:t>12/10/2019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9F2FCD1-D25A-4110-A44D-1BF9D815D9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080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  <p:sldLayoutId id="2147483829" r:id="rId12"/>
    <p:sldLayoutId id="2147483830" r:id="rId13"/>
    <p:sldLayoutId id="2147483831" r:id="rId14"/>
    <p:sldLayoutId id="2147483832" r:id="rId15"/>
    <p:sldLayoutId id="214748383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837" y="2060417"/>
            <a:ext cx="8332470" cy="3098193"/>
          </a:xfrm>
          <a:prstGeom prst="rect">
            <a:avLst/>
          </a:prstGeom>
          <a:effectLst>
            <a:outerShdw blurRad="800100" dist="38100" dir="16200000" rotWithShape="0">
              <a:schemeClr val="tx2">
                <a:lumMod val="75000"/>
                <a:alpha val="40000"/>
              </a:scheme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28600" y="196374"/>
            <a:ext cx="11676438" cy="1566863"/>
          </a:xfrm>
        </p:spPr>
        <p:txBody>
          <a:bodyPr>
            <a:noAutofit/>
          </a:bodyPr>
          <a:lstStyle/>
          <a:p>
            <a:pPr algn="ctr"/>
            <a:r>
              <a:rPr lang="sr-Cyrl-RS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Хидротехника у земљи без воде</a:t>
            </a:r>
            <a:br>
              <a:rPr lang="sr-Cyrl-RS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sr-Cyrl-RS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sr-Cyrl-R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Стручна пракса у Либану</a:t>
            </a:r>
            <a:endParaRPr lang="en-US" sz="28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4899" y="5356557"/>
            <a:ext cx="9355455" cy="1167895"/>
          </a:xfrm>
        </p:spPr>
        <p:txBody>
          <a:bodyPr>
            <a:normAutofit/>
          </a:bodyPr>
          <a:lstStyle/>
          <a:p>
            <a:pPr algn="ctr"/>
            <a:r>
              <a:rPr lang="sr-Cyrl-RS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Петар Ђурић</a:t>
            </a:r>
          </a:p>
          <a:p>
            <a:pPr algn="ctr"/>
            <a:r>
              <a:rPr lang="sr-Cyrl-RS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 Студент мастер академских студија Хидротехнике и водно еколошког инжењерства</a:t>
            </a:r>
            <a:endParaRPr lang="en-US" b="1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36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84967" y="230283"/>
            <a:ext cx="8596668" cy="819150"/>
          </a:xfrm>
        </p:spPr>
        <p:txBody>
          <a:bodyPr/>
          <a:lstStyle/>
          <a:p>
            <a:pPr algn="ctr"/>
            <a:r>
              <a:rPr lang="sr-Cyrl-RS" dirty="0" smtClean="0">
                <a:solidFill>
                  <a:schemeClr val="tx1"/>
                </a:solidFill>
                <a:latin typeface="Georgia" panose="02040502050405020303" pitchFamily="18" charset="0"/>
              </a:rPr>
              <a:t>Посао није само канцеларијски!</a:t>
            </a:r>
            <a:endParaRPr lang="en-US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6667" y="1106098"/>
            <a:ext cx="3079031" cy="4105375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489" y="1990292"/>
            <a:ext cx="4294908" cy="3221181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11" y="1990292"/>
            <a:ext cx="4294908" cy="3221181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0691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6691" y="598170"/>
            <a:ext cx="8596668" cy="1320800"/>
          </a:xfrm>
        </p:spPr>
        <p:txBody>
          <a:bodyPr/>
          <a:lstStyle/>
          <a:p>
            <a:pPr algn="ctr"/>
            <a:r>
              <a:rPr lang="sr-Cyrl-RS" dirty="0" smtClean="0">
                <a:solidFill>
                  <a:schemeClr val="tx1"/>
                </a:solidFill>
                <a:latin typeface="Georgia" panose="02040502050405020303" pitchFamily="18" charset="0"/>
              </a:rPr>
              <a:t>Викенд је ипак свуда нерадан!</a:t>
            </a:r>
            <a:endParaRPr lang="en-US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043" y="1788473"/>
            <a:ext cx="2926080" cy="3901441"/>
          </a:xfrm>
          <a:ln w="22225">
            <a:solidFill>
              <a:schemeClr val="accent2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4005" y="1788474"/>
            <a:ext cx="2926080" cy="3901440"/>
          </a:xfrm>
          <a:prstGeom prst="rect">
            <a:avLst/>
          </a:prstGeom>
          <a:ln w="22225">
            <a:solidFill>
              <a:schemeClr val="accent2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085" y="1788473"/>
            <a:ext cx="2926080" cy="3901440"/>
          </a:xfrm>
          <a:prstGeom prst="rect">
            <a:avLst/>
          </a:prstGeom>
          <a:ln w="22225">
            <a:solidFill>
              <a:schemeClr val="accent2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8473"/>
            <a:ext cx="2926080" cy="3901440"/>
          </a:xfrm>
          <a:prstGeom prst="rect">
            <a:avLst/>
          </a:prstGeom>
          <a:ln w="22225"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61102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264" y="415290"/>
            <a:ext cx="8596668" cy="1320800"/>
          </a:xfrm>
        </p:spPr>
        <p:txBody>
          <a:bodyPr/>
          <a:lstStyle/>
          <a:p>
            <a:pPr algn="ctr"/>
            <a:r>
              <a:rPr lang="sr-Cyrl-RS" dirty="0" smtClean="0">
                <a:solidFill>
                  <a:schemeClr val="tx1"/>
                </a:solidFill>
                <a:latin typeface="Georgia" panose="02040502050405020303" pitchFamily="18" charset="0"/>
              </a:rPr>
              <a:t>Бејрут је једно, а остали градови су...</a:t>
            </a:r>
            <a:endParaRPr lang="en-US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53" y="1250403"/>
            <a:ext cx="3999957" cy="5333277"/>
          </a:xfrm>
          <a:ln w="25400">
            <a:solidFill>
              <a:schemeClr val="accent2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0" y="1625916"/>
            <a:ext cx="6412230" cy="4809173"/>
          </a:xfrm>
          <a:prstGeom prst="rect">
            <a:avLst/>
          </a:prstGeom>
          <a:ln w="25400"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296246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564" y="798830"/>
            <a:ext cx="3948262" cy="2961197"/>
          </a:xfrm>
          <a:prstGeom prst="rect">
            <a:avLst/>
          </a:prstGeom>
          <a:ln w="19050">
            <a:solidFill>
              <a:schemeClr val="accent2"/>
            </a:solidFill>
          </a:ln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-4656" y="22606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r-Cyrl-RS" dirty="0" smtClean="0">
                <a:solidFill>
                  <a:schemeClr val="tx1"/>
                </a:solidFill>
                <a:latin typeface="Georgia" panose="02040502050405020303" pitchFamily="18" charset="0"/>
              </a:rPr>
              <a:t>А био сам и на плажама...</a:t>
            </a:r>
            <a:endParaRPr lang="en-US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024" y="2061210"/>
            <a:ext cx="2955153" cy="3940204"/>
          </a:xfrm>
          <a:prstGeom prst="rect">
            <a:avLst/>
          </a:prstGeom>
          <a:ln w="22225">
            <a:solidFill>
              <a:schemeClr val="accent2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4" y="1546860"/>
            <a:ext cx="2744088" cy="3658784"/>
          </a:xfrm>
          <a:prstGeom prst="rect">
            <a:avLst/>
          </a:prstGeom>
          <a:ln w="22225">
            <a:solidFill>
              <a:schemeClr val="accent2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7429" y="236220"/>
            <a:ext cx="8596668" cy="1320800"/>
          </a:xfrm>
          <a:noFill/>
        </p:spPr>
        <p:txBody>
          <a:bodyPr/>
          <a:lstStyle/>
          <a:p>
            <a:pPr algn="ctr"/>
            <a:r>
              <a:rPr lang="sr-Cyrl-RS" dirty="0" smtClean="0">
                <a:solidFill>
                  <a:schemeClr val="tx1"/>
                </a:solidFill>
                <a:latin typeface="Georgia" panose="02040502050405020303" pitchFamily="18" charset="0"/>
              </a:rPr>
              <a:t>И на планинама...</a:t>
            </a:r>
            <a:endParaRPr lang="en-US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8593" y="3051811"/>
            <a:ext cx="2768918" cy="3691890"/>
          </a:xfrm>
          <a:prstGeom prst="rect">
            <a:avLst/>
          </a:prstGeom>
          <a:ln w="22225"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238794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2937" y="60217"/>
            <a:ext cx="6191801" cy="1286330"/>
          </a:xfrm>
        </p:spPr>
        <p:txBody>
          <a:bodyPr>
            <a:normAutofit/>
          </a:bodyPr>
          <a:lstStyle/>
          <a:p>
            <a:pPr algn="ctr"/>
            <a:r>
              <a:rPr lang="sr-Cyrl-RS" sz="28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Незамисливо је без друштва!</a:t>
            </a:r>
            <a:endParaRPr lang="en-US" sz="28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8" y="660399"/>
            <a:ext cx="2025253" cy="3600451"/>
          </a:xfrm>
          <a:ln w="22225">
            <a:solidFill>
              <a:schemeClr val="accent4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8" y="4374634"/>
            <a:ext cx="3276282" cy="2457212"/>
          </a:xfrm>
          <a:prstGeom prst="rect">
            <a:avLst/>
          </a:prstGeom>
          <a:ln w="22225">
            <a:solidFill>
              <a:schemeClr val="accent4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478" y="637538"/>
            <a:ext cx="3886200" cy="2914651"/>
          </a:xfrm>
          <a:prstGeom prst="rect">
            <a:avLst/>
          </a:prstGeom>
          <a:ln w="22225">
            <a:solidFill>
              <a:schemeClr val="accent1">
                <a:shade val="50000"/>
              </a:schemeClr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129" y="637539"/>
            <a:ext cx="3886200" cy="2914650"/>
          </a:xfrm>
          <a:prstGeom prst="rect">
            <a:avLst/>
          </a:prstGeom>
          <a:ln w="22225">
            <a:solidFill>
              <a:schemeClr val="accent2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369" y="3748163"/>
            <a:ext cx="3886200" cy="2914650"/>
          </a:xfrm>
          <a:prstGeom prst="rect">
            <a:avLst/>
          </a:prstGeom>
          <a:ln w="22225">
            <a:solidFill>
              <a:schemeClr val="accent1">
                <a:shade val="50000"/>
              </a:schemeClr>
            </a:solidFill>
          </a:ln>
        </p:spPr>
      </p:pic>
      <p:sp>
        <p:nvSpPr>
          <p:cNvPr id="3" name="Right Arrow 2"/>
          <p:cNvSpPr/>
          <p:nvPr/>
        </p:nvSpPr>
        <p:spPr>
          <a:xfrm>
            <a:off x="2254700" y="2112009"/>
            <a:ext cx="1097280" cy="6972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3755513" y="5110479"/>
            <a:ext cx="1097280" cy="6972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-1403881" y="42982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sr-Cyrl-RS" sz="2800" dirty="0" smtClean="0">
                <a:solidFill>
                  <a:schemeClr val="tx1"/>
                </a:solidFill>
                <a:latin typeface="Georgia" panose="02040502050405020303" pitchFamily="18" charset="0"/>
              </a:rPr>
              <a:t>Храна у Либану, незаобилазно!</a:t>
            </a:r>
            <a:endParaRPr lang="en-US" sz="28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59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1000"/>
            <a:lum/>
          </a:blip>
          <a:srcRect/>
          <a:stretch>
            <a:fillRect l="6000" t="4000" r="17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0970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sr-Cyrl-RS" dirty="0" smtClean="0">
                <a:solidFill>
                  <a:schemeClr val="tx1"/>
                </a:solidFill>
                <a:latin typeface="Georgia" panose="02040502050405020303" pitchFamily="18" charset="0"/>
              </a:rPr>
              <a:t>Ако вам се свидело оно што сте овде видели и чули, пратите следеће инструкције:</a:t>
            </a:r>
            <a:endParaRPr lang="en-US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9221046" cy="388077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sr-Cyrl-RS" sz="2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Посетите представништво организације </a:t>
            </a:r>
            <a:r>
              <a:rPr lang="en-US" sz="2400" dirty="0" err="1" smtClean="0">
                <a:solidFill>
                  <a:schemeClr val="tx1"/>
                </a:solidFill>
                <a:latin typeface="Georgia" panose="02040502050405020303" pitchFamily="18" charset="0"/>
              </a:rPr>
              <a:t>IAESTE</a:t>
            </a:r>
            <a:r>
              <a:rPr lang="en-US" sz="2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sr-Cyrl-RS" sz="2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на адреси </a:t>
            </a:r>
            <a:r>
              <a:rPr lang="sr-Cyrl-RS" sz="24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Карнегијева 4</a:t>
            </a:r>
            <a:r>
              <a:rPr lang="sr-Cyrl-RS" sz="2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, зграда Технолошко-металуршког факултета, први спрат, између 12:00 и 15:00</a:t>
            </a:r>
          </a:p>
          <a:p>
            <a:pPr>
              <a:lnSpc>
                <a:spcPct val="150000"/>
              </a:lnSpc>
            </a:pPr>
            <a:endParaRPr lang="sr-Cyrl-RS" sz="2400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>
              <a:lnSpc>
                <a:spcPct val="150000"/>
              </a:lnSpc>
            </a:pPr>
            <a:r>
              <a:rPr lang="sr-Cyrl-RS" sz="2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Шта вам је потребно? Просечно знање </a:t>
            </a:r>
            <a:r>
              <a:rPr lang="sr-Cyrl-RS" sz="24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енглеског језика</a:t>
            </a:r>
            <a:r>
              <a:rPr lang="sr-Cyrl-RS" sz="2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, просек на студијама преко </a:t>
            </a:r>
            <a:r>
              <a:rPr lang="sr-Cyrl-RS" sz="24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7,50.</a:t>
            </a:r>
          </a:p>
          <a:p>
            <a:endParaRPr lang="sr-Cyrl-RS" sz="2400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endParaRPr lang="sr-Cyrl-RS" sz="2400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endParaRPr lang="sr-Cyrl-RS" sz="2400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endParaRPr lang="en-US" sz="24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58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843088"/>
            <a:ext cx="4834890" cy="1325563"/>
          </a:xfrm>
        </p:spPr>
        <p:txBody>
          <a:bodyPr>
            <a:normAutofit/>
          </a:bodyPr>
          <a:lstStyle/>
          <a:p>
            <a:r>
              <a:rPr lang="sr-Cyrl-RS" sz="3200" dirty="0" smtClean="0">
                <a:solidFill>
                  <a:schemeClr val="tx1"/>
                </a:solidFill>
                <a:latin typeface="Georgia" panose="02040502050405020303" pitchFamily="18" charset="0"/>
              </a:rPr>
              <a:t>- Није Либија, него Либан.</a:t>
            </a:r>
            <a:endParaRPr lang="en-US" sz="32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6" t="3317" r="12610" b="20588"/>
          <a:stretch/>
        </p:blipFill>
        <p:spPr>
          <a:xfrm>
            <a:off x="5097780" y="457200"/>
            <a:ext cx="6880860" cy="5952075"/>
          </a:xfrm>
          <a:effectLst>
            <a:innerShdw blurRad="114300">
              <a:prstClr val="black"/>
            </a:innerShdw>
          </a:effec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15290" y="517525"/>
            <a:ext cx="483489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sz="3200" dirty="0" smtClean="0">
                <a:latin typeface="Georgia" panose="02040502050405020303" pitchFamily="18" charset="0"/>
              </a:rPr>
              <a:t>- Либан? То је негде у Африци?</a:t>
            </a:r>
            <a:endParaRPr lang="en-US" sz="3200" dirty="0">
              <a:latin typeface="Georgia" panose="02040502050405020303" pitchFamily="18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6137910" y="1345883"/>
            <a:ext cx="880110" cy="994410"/>
          </a:xfrm>
          <a:prstGeom prst="straightConnector1">
            <a:avLst/>
          </a:prstGeom>
          <a:ln w="44450">
            <a:solidFill>
              <a:srgbClr val="FF0000"/>
            </a:solidFill>
            <a:headEnd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677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>
                <a:solidFill>
                  <a:schemeClr val="tx1"/>
                </a:solidFill>
                <a:latin typeface="Georgia" panose="02040502050405020303" pitchFamily="18" charset="0"/>
              </a:rPr>
              <a:t>Како то земља без воде на обали мора?</a:t>
            </a:r>
            <a:endParaRPr lang="en-US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794829"/>
            <a:ext cx="10341186" cy="3880773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sr-Cyrl-RS" sz="28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Нема воде за пиће</a:t>
            </a:r>
            <a:r>
              <a:rPr lang="sr-Latn-RS" sz="2800" dirty="0" smtClean="0">
                <a:solidFill>
                  <a:schemeClr val="tx1"/>
                </a:solidFill>
                <a:latin typeface="Georgia" panose="02040502050405020303" pitchFamily="18" charset="0"/>
              </a:rPr>
              <a:t>, </a:t>
            </a:r>
            <a:r>
              <a:rPr lang="sr-Cyrl-RS" sz="28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а нема ни струје свих 24 сата</a:t>
            </a:r>
          </a:p>
          <a:p>
            <a:pPr>
              <a:lnSpc>
                <a:spcPct val="200000"/>
              </a:lnSpc>
            </a:pPr>
            <a:r>
              <a:rPr lang="sr-Cyrl-RS" sz="28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Обала је у великој мери загађена </a:t>
            </a:r>
          </a:p>
          <a:p>
            <a:pPr>
              <a:lnSpc>
                <a:spcPct val="200000"/>
              </a:lnSpc>
            </a:pPr>
            <a:r>
              <a:rPr lang="sr-Cyrl-RS" sz="28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Највиши врх 3088 метара над морем, </a:t>
            </a:r>
            <a:r>
              <a:rPr lang="sr-Latn-RS" sz="2800" dirty="0" smtClean="0">
                <a:solidFill>
                  <a:schemeClr val="tx1"/>
                </a:solidFill>
                <a:latin typeface="Georgia" panose="02040502050405020303" pitchFamily="18" charset="0"/>
              </a:rPr>
              <a:t>Al Quarnat as Sawda</a:t>
            </a:r>
            <a:endParaRPr lang="en-US" sz="28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613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86" y="163125"/>
            <a:ext cx="9327454" cy="1320800"/>
          </a:xfrm>
        </p:spPr>
        <p:txBody>
          <a:bodyPr>
            <a:normAutofit fontScale="90000"/>
          </a:bodyPr>
          <a:lstStyle/>
          <a:p>
            <a:r>
              <a:rPr lang="sr-Cyrl-RS" dirty="0" smtClean="0">
                <a:solidFill>
                  <a:schemeClr val="tx1"/>
                </a:solidFill>
                <a:latin typeface="Georgia" panose="02040502050405020303" pitchFamily="18" charset="0"/>
              </a:rPr>
              <a:t>Шта сам ја онда радио тамо као дипломирани инжењер хидротехнике и где?</a:t>
            </a:r>
            <a:endParaRPr lang="en-US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71" y="1592399"/>
            <a:ext cx="8400889" cy="4859961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8109" y="5448106"/>
            <a:ext cx="2491581" cy="645546"/>
          </a:xfrm>
          <a:effectLst>
            <a:innerShdw blurRad="114300">
              <a:prstClr val="black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813" y="1737360"/>
            <a:ext cx="1946533" cy="129533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86" y="1592399"/>
            <a:ext cx="10905514" cy="4946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281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929" y="472440"/>
            <a:ext cx="8596668" cy="1320800"/>
          </a:xfrm>
        </p:spPr>
        <p:txBody>
          <a:bodyPr/>
          <a:lstStyle/>
          <a:p>
            <a:pPr algn="ctr"/>
            <a:r>
              <a:rPr lang="sr-Cyrl-RS" dirty="0" smtClean="0">
                <a:solidFill>
                  <a:schemeClr val="tx1"/>
                </a:solidFill>
                <a:latin typeface="Georgia" panose="02040502050405020303" pitchFamily="18" charset="0"/>
              </a:rPr>
              <a:t>Хидро-геотехника пројектовање</a:t>
            </a:r>
            <a:endParaRPr lang="en-US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779" y="1638300"/>
            <a:ext cx="4581144" cy="11376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779" y="3094672"/>
            <a:ext cx="4581144" cy="11225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780" y="4541518"/>
            <a:ext cx="4578967" cy="100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49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767" y="1096823"/>
            <a:ext cx="6926580" cy="5541264"/>
          </a:xfrm>
          <a:prstGeom prst="rect">
            <a:avLst/>
          </a:prstGeom>
          <a:ln w="31750">
            <a:solidFill>
              <a:schemeClr val="accent2"/>
            </a:solidFill>
          </a:ln>
          <a:effectLst>
            <a:innerShdw blurRad="63500" dir="16200000">
              <a:prstClr val="black"/>
            </a:innerShdw>
            <a:softEdge rad="0"/>
          </a:effec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972984" y="199161"/>
            <a:ext cx="2157306" cy="78658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r-Latn-RS" dirty="0" smtClean="0">
                <a:solidFill>
                  <a:schemeClr val="tx1"/>
                </a:solidFill>
                <a:latin typeface="Georgia" panose="02040502050405020303" pitchFamily="18" charset="0"/>
              </a:rPr>
              <a:t>Foxta V3</a:t>
            </a:r>
            <a:endParaRPr lang="en-US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65854" y="2045970"/>
            <a:ext cx="3707130" cy="6019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24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265854" y="1477565"/>
            <a:ext cx="4682913" cy="388077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sr-Cyrl-RS" sz="2000" dirty="0">
                <a:solidFill>
                  <a:schemeClr val="tx1"/>
                </a:solidFill>
                <a:latin typeface="Georgia" panose="02040502050405020303" pitchFamily="18" charset="0"/>
              </a:rPr>
              <a:t>Прорачун слегања </a:t>
            </a:r>
            <a:endParaRPr lang="sr-Cyrl-RS" sz="2000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>
              <a:lnSpc>
                <a:spcPct val="150000"/>
              </a:lnSpc>
            </a:pPr>
            <a:r>
              <a:rPr lang="sr-Cyrl-RS" sz="20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Деформације тла</a:t>
            </a:r>
          </a:p>
          <a:p>
            <a:pPr>
              <a:lnSpc>
                <a:spcPct val="150000"/>
              </a:lnSpc>
            </a:pPr>
            <a:r>
              <a:rPr lang="sr-Cyrl-RS" sz="20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Деформације темељне плоче</a:t>
            </a:r>
          </a:p>
          <a:p>
            <a:pPr>
              <a:lnSpc>
                <a:spcPct val="150000"/>
              </a:lnSpc>
            </a:pPr>
            <a:r>
              <a:rPr lang="sr-Cyrl-RS" sz="2000" dirty="0" smtClean="0">
                <a:solidFill>
                  <a:schemeClr val="tx1"/>
                </a:solidFill>
                <a:latin typeface="Georgia" panose="02040502050405020303" pitchFamily="18" charset="0"/>
              </a:rPr>
              <a:t>УЗГОН који се јавља услед нивоа подземних вода умногоме може утицати на резултате</a:t>
            </a:r>
          </a:p>
        </p:txBody>
      </p:sp>
    </p:spTree>
    <p:extLst>
      <p:ext uri="{BB962C8B-B14F-4D97-AF65-F5344CB8AC3E}">
        <p14:creationId xmlns:p14="http://schemas.microsoft.com/office/powerpoint/2010/main" val="68302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3454" y="0"/>
            <a:ext cx="2545926" cy="1320800"/>
          </a:xfrm>
        </p:spPr>
        <p:txBody>
          <a:bodyPr/>
          <a:lstStyle/>
          <a:p>
            <a:r>
              <a:rPr lang="sr-Latn-RS" dirty="0" smtClean="0">
                <a:solidFill>
                  <a:schemeClr val="tx1"/>
                </a:solidFill>
                <a:latin typeface="Georgia" panose="02040502050405020303" pitchFamily="18" charset="0"/>
              </a:rPr>
              <a:t>Talren V5</a:t>
            </a:r>
            <a:endParaRPr lang="en-US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" y="2130004"/>
            <a:ext cx="3037416" cy="181705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sr-Cyrl-RS" sz="2000" dirty="0" smtClean="0">
                <a:solidFill>
                  <a:schemeClr val="tx1"/>
                </a:solidFill>
                <a:latin typeface="Georgia" panose="02040502050405020303" pitchFamily="18" charset="0"/>
              </a:rPr>
              <a:t>Стабилност косина </a:t>
            </a:r>
          </a:p>
          <a:p>
            <a:pPr>
              <a:lnSpc>
                <a:spcPct val="150000"/>
              </a:lnSpc>
            </a:pPr>
            <a:r>
              <a:rPr lang="sr-Cyrl-RS" sz="20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Метода Фелениуса</a:t>
            </a:r>
          </a:p>
          <a:p>
            <a:pPr>
              <a:lnSpc>
                <a:spcPct val="150000"/>
              </a:lnSpc>
            </a:pPr>
            <a:r>
              <a:rPr lang="sr-Cyrl-RS" sz="20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Метода Бишопа</a:t>
            </a:r>
            <a:endParaRPr lang="en-US" sz="20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040" y="1320800"/>
            <a:ext cx="8530590" cy="5252510"/>
          </a:xfrm>
          <a:prstGeom prst="rect">
            <a:avLst/>
          </a:prstGeom>
          <a:ln w="31750"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3390472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3454" y="255270"/>
            <a:ext cx="2454486" cy="842010"/>
          </a:xfrm>
        </p:spPr>
        <p:txBody>
          <a:bodyPr/>
          <a:lstStyle/>
          <a:p>
            <a:r>
              <a:rPr lang="sr-Latn-RS" dirty="0" smtClean="0">
                <a:solidFill>
                  <a:schemeClr val="tx1"/>
                </a:solidFill>
                <a:latin typeface="Georgia" panose="02040502050405020303" pitchFamily="18" charset="0"/>
              </a:rPr>
              <a:t>K-Rea V4</a:t>
            </a:r>
            <a:endParaRPr lang="en-US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114" y="1291590"/>
            <a:ext cx="8137673" cy="5144790"/>
          </a:xfrm>
          <a:ln w="31750">
            <a:solidFill>
              <a:schemeClr val="accent2"/>
            </a:solidFill>
          </a:ln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217170" y="2160589"/>
            <a:ext cx="3037416" cy="38858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sr-Cyrl-RS" sz="20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Заштита темељне јаме</a:t>
            </a:r>
          </a:p>
          <a:p>
            <a:pPr>
              <a:lnSpc>
                <a:spcPct val="150000"/>
              </a:lnSpc>
            </a:pPr>
            <a:r>
              <a:rPr lang="sr-Cyrl-RS" sz="2000" dirty="0" smtClean="0">
                <a:solidFill>
                  <a:schemeClr val="tx1"/>
                </a:solidFill>
                <a:latin typeface="Georgia" panose="02040502050405020303" pitchFamily="18" charset="0"/>
              </a:rPr>
              <a:t>Уклањање притиска воде на дијафраму</a:t>
            </a:r>
          </a:p>
          <a:p>
            <a:pPr>
              <a:lnSpc>
                <a:spcPct val="150000"/>
              </a:lnSpc>
            </a:pPr>
            <a:endParaRPr lang="sr-Cyrl-RS" sz="2000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58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0634" y="106680"/>
            <a:ext cx="2385906" cy="659130"/>
          </a:xfrm>
        </p:spPr>
        <p:txBody>
          <a:bodyPr/>
          <a:lstStyle/>
          <a:p>
            <a:pPr algn="ctr"/>
            <a:r>
              <a:rPr lang="sr-Cyrl-RS" dirty="0" smtClean="0">
                <a:solidFill>
                  <a:schemeClr val="tx1"/>
                </a:solidFill>
                <a:latin typeface="Georgia" panose="02040502050405020303" pitchFamily="18" charset="0"/>
              </a:rPr>
              <a:t>Пројекти:</a:t>
            </a:r>
            <a:endParaRPr lang="en-US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17170" y="1703389"/>
            <a:ext cx="3037416" cy="38858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sr-Latn-RS" sz="2000" dirty="0" smtClean="0">
                <a:solidFill>
                  <a:schemeClr val="tx1"/>
                </a:solidFill>
                <a:latin typeface="Georgia" panose="02040502050405020303" pitchFamily="18" charset="0"/>
              </a:rPr>
              <a:t>BLF  Banque </a:t>
            </a:r>
            <a:r>
              <a:rPr lang="sr-Latn-RS" sz="2000" dirty="0">
                <a:solidFill>
                  <a:schemeClr val="tx1"/>
                </a:solidFill>
                <a:latin typeface="Georgia" panose="02040502050405020303" pitchFamily="18" charset="0"/>
              </a:rPr>
              <a:t>Libano-Française </a:t>
            </a:r>
            <a:endParaRPr lang="sr-Latn-RS" sz="2000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>
              <a:lnSpc>
                <a:spcPct val="150000"/>
              </a:lnSpc>
            </a:pPr>
            <a:r>
              <a:rPr lang="sr-Latn-RS" sz="2000" dirty="0" smtClean="0">
                <a:solidFill>
                  <a:schemeClr val="tx1"/>
                </a:solidFill>
                <a:latin typeface="Georgia" panose="02040502050405020303" pitchFamily="18" charset="0"/>
              </a:rPr>
              <a:t>Novotel Abidjan</a:t>
            </a:r>
          </a:p>
          <a:p>
            <a:pPr>
              <a:lnSpc>
                <a:spcPct val="150000"/>
              </a:lnSpc>
            </a:pPr>
            <a:r>
              <a:rPr lang="sr-Latn-RS" sz="2000" dirty="0" smtClean="0">
                <a:solidFill>
                  <a:schemeClr val="tx1"/>
                </a:solidFill>
                <a:latin typeface="Georgia" panose="02040502050405020303" pitchFamily="18" charset="0"/>
              </a:rPr>
              <a:t>Laguna Bay Abidjan</a:t>
            </a:r>
          </a:p>
          <a:p>
            <a:pPr>
              <a:lnSpc>
                <a:spcPct val="150000"/>
              </a:lnSpc>
            </a:pPr>
            <a:r>
              <a:rPr lang="sr-Latn-RS" sz="2000" dirty="0" smtClean="0">
                <a:solidFill>
                  <a:schemeClr val="tx1"/>
                </a:solidFill>
                <a:latin typeface="Georgia" panose="02040502050405020303" pitchFamily="18" charset="0"/>
              </a:rPr>
              <a:t>Tall Tripoli </a:t>
            </a:r>
          </a:p>
          <a:p>
            <a:pPr>
              <a:lnSpc>
                <a:spcPct val="150000"/>
              </a:lnSpc>
            </a:pPr>
            <a:r>
              <a:rPr lang="sr-Latn-RS" sz="2000" dirty="0" smtClean="0">
                <a:solidFill>
                  <a:schemeClr val="tx1"/>
                </a:solidFill>
                <a:latin typeface="Georgia" panose="02040502050405020303" pitchFamily="18" charset="0"/>
              </a:rPr>
              <a:t>COGICO Fuel Tanks</a:t>
            </a:r>
          </a:p>
          <a:p>
            <a:pPr>
              <a:lnSpc>
                <a:spcPct val="150000"/>
              </a:lnSpc>
            </a:pPr>
            <a:endParaRPr lang="sr-Cyrl-RS" sz="20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>
              <a:lnSpc>
                <a:spcPct val="150000"/>
              </a:lnSpc>
            </a:pPr>
            <a:endParaRPr lang="sr-Cyrl-RS" sz="2000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2924" y="951468"/>
            <a:ext cx="3810532" cy="5772956"/>
          </a:xfrm>
          <a:prstGeom prst="rect">
            <a:avLst/>
          </a:prstGeom>
          <a:ln>
            <a:gradFill>
              <a:gsLst>
                <a:gs pos="29230">
                  <a:schemeClr val="tx1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231" y="3566161"/>
            <a:ext cx="4500783" cy="3158264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650" y="765810"/>
            <a:ext cx="3591118" cy="2605320"/>
          </a:xfrm>
          <a:prstGeom prst="rect">
            <a:avLst/>
          </a:prstGeom>
          <a:ln>
            <a:gradFill>
              <a:gsLst>
                <a:gs pos="26000">
                  <a:schemeClr val="tx1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  <p:extLst>
      <p:ext uri="{BB962C8B-B14F-4D97-AF65-F5344CB8AC3E}">
        <p14:creationId xmlns:p14="http://schemas.microsoft.com/office/powerpoint/2010/main" val="213498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416</TotalTime>
  <Words>235</Words>
  <Application>Microsoft Office PowerPoint</Application>
  <PresentationFormat>Widescreen</PresentationFormat>
  <Paragraphs>42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Georgia</vt:lpstr>
      <vt:lpstr>Trebuchet MS</vt:lpstr>
      <vt:lpstr>Wingdings 3</vt:lpstr>
      <vt:lpstr>Facet</vt:lpstr>
      <vt:lpstr>Хидротехника у земљи без воде  Стручна пракса у Либану</vt:lpstr>
      <vt:lpstr>- Није Либија, него Либан.</vt:lpstr>
      <vt:lpstr>Како то земља без воде на обали мора?</vt:lpstr>
      <vt:lpstr>Шта сам ја онда радио тамо као дипломирани инжењер хидротехнике и где?</vt:lpstr>
      <vt:lpstr>Хидро-геотехника пројектовање</vt:lpstr>
      <vt:lpstr>PowerPoint Presentation</vt:lpstr>
      <vt:lpstr>Talren V5</vt:lpstr>
      <vt:lpstr>K-Rea V4</vt:lpstr>
      <vt:lpstr>Пројекти:</vt:lpstr>
      <vt:lpstr>Посао није само канцеларијски!</vt:lpstr>
      <vt:lpstr>Викенд је ипак свуда нерадан!</vt:lpstr>
      <vt:lpstr>Бејрут је једно, а остали градови су...</vt:lpstr>
      <vt:lpstr>И на планинама...</vt:lpstr>
      <vt:lpstr>Незамисливо је без друштва!</vt:lpstr>
      <vt:lpstr>Ако вам се свидело оно што сте овде видели и чули, пратите следеће инструкције: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Хидротехника у земљи без воде Стручна пракса у Либану</dc:title>
  <dc:creator>djuricpetar@gmail.com</dc:creator>
  <cp:lastModifiedBy>djuricpetar@gmail.com</cp:lastModifiedBy>
  <cp:revision>29</cp:revision>
  <dcterms:created xsi:type="dcterms:W3CDTF">2019-12-06T15:20:22Z</dcterms:created>
  <dcterms:modified xsi:type="dcterms:W3CDTF">2019-12-10T16:14:22Z</dcterms:modified>
</cp:coreProperties>
</file>