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1" r:id="rId1"/>
  </p:sldMasterIdLst>
  <p:notesMasterIdLst>
    <p:notesMasterId r:id="rId12"/>
  </p:notesMasterIdLst>
  <p:sldIdLst>
    <p:sldId id="286" r:id="rId2"/>
    <p:sldId id="291" r:id="rId3"/>
    <p:sldId id="292" r:id="rId4"/>
    <p:sldId id="287" r:id="rId5"/>
    <p:sldId id="257" r:id="rId6"/>
    <p:sldId id="288" r:id="rId7"/>
    <p:sldId id="280" r:id="rId8"/>
    <p:sldId id="290" r:id="rId9"/>
    <p:sldId id="274" r:id="rId10"/>
    <p:sldId id="293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Nunito Sans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4E6740-27E8-4953-938C-678FB087B322}">
  <a:tblStyle styleId="{6A4E6740-27E8-4953-938C-678FB087B3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9"/>
  </p:normalViewPr>
  <p:slideViewPr>
    <p:cSldViewPr snapToGrid="0" snapToObjects="1">
      <p:cViewPr varScale="1">
        <p:scale>
          <a:sx n="120" d="100"/>
          <a:sy n="120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3"/>
          <p:cNvSpPr/>
          <p:nvPr/>
        </p:nvSpPr>
        <p:spPr>
          <a:xfrm>
            <a:off x="2585479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3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3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1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317484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354" lvl="1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532" lvl="2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709" lvl="3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5886" lvl="4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063" lvl="5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240" lvl="6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418" lvl="7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595" lvl="8" indent="-317484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1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330184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354" lvl="1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532" lvl="2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709" lvl="3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5886" lvl="4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063" lvl="5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240" lvl="6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418" lvl="7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595" lvl="8" indent="-33018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298436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354" lvl="1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532" lvl="2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709" lvl="3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5886" lvl="4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063" lvl="5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240" lvl="6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418" lvl="7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595" lvl="8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298436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354" lvl="1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532" lvl="2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709" lvl="3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5886" lvl="4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063" lvl="5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240" lvl="6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418" lvl="7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595" lvl="8" indent="-298436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_AND_BODY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5" name="Google Shape;55;p9"/>
          <p:cNvSpPr/>
          <p:nvPr/>
        </p:nvSpPr>
        <p:spPr>
          <a:xfrm>
            <a:off x="2585479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4451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34451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304784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354" lvl="1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532" lvl="2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709" lvl="3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5886" lvl="4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063" lvl="5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240" lvl="6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418" lvl="7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595" lvl="8" indent="-304784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1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298436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354" lvl="1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532" lvl="2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709" lvl="3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5886" lvl="4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063" lvl="5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240" lvl="6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418" lvl="7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595" lvl="8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78" lvl="0" indent="-298436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354" lvl="1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532" lvl="2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709" lvl="3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5886" lvl="4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063" lvl="5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240" lvl="6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418" lvl="7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595" lvl="8" indent="-298436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34451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1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7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FFE9857C-FD3E-CB4D-B0F4-D01B597A7EB4}"/>
              </a:ext>
            </a:extLst>
          </p:cNvPr>
          <p:cNvSpPr txBox="1">
            <a:spLocks/>
          </p:cNvSpPr>
          <p:nvPr/>
        </p:nvSpPr>
        <p:spPr>
          <a:xfrm>
            <a:off x="468926" y="2387250"/>
            <a:ext cx="3777151" cy="22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US"/>
              <a:t>COMPUTER VISION</a:t>
            </a:r>
            <a:br>
              <a:rPr lang="en-US"/>
            </a:br>
            <a:br>
              <a:rPr lang="en-US"/>
            </a:br>
            <a:r>
              <a:rPr lang="sr-Cyrl-RS" sz="20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sr-Cyrl-RS" sz="18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ЕТЕКЦИЈА ЛИНИЈЕ НИВОА У ХИДРАУЛИЧКОМ СКОКУ</a:t>
            </a:r>
            <a:br>
              <a:rPr lang="en-US">
                <a:latin typeface="Century Gothic" panose="020B0502020202020204" pitchFamily="34" charset="0"/>
              </a:rPr>
            </a:b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F742A6F9-5C64-1346-B3A8-A1985323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592458"/>
            <a:ext cx="4246077" cy="1485055"/>
          </a:xfrm>
          <a:prstGeom prst="rect">
            <a:avLst/>
          </a:prstGeom>
        </p:spPr>
      </p:pic>
      <p:sp>
        <p:nvSpPr>
          <p:cNvPr id="7" name="Google Shape;104;p16">
            <a:extLst>
              <a:ext uri="{FF2B5EF4-FFF2-40B4-BE49-F238E27FC236}">
                <a16:creationId xmlns:a16="http://schemas.microsoft.com/office/drawing/2014/main" id="{248189AD-1077-7444-97AC-ACDCA3D89BF3}"/>
              </a:ext>
            </a:extLst>
          </p:cNvPr>
          <p:cNvSpPr txBox="1">
            <a:spLocks/>
          </p:cNvSpPr>
          <p:nvPr/>
        </p:nvSpPr>
        <p:spPr>
          <a:xfrm>
            <a:off x="4663463" y="134857"/>
            <a:ext cx="4408108" cy="69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1600" b="0">
                <a:solidFill>
                  <a:schemeClr val="bg1"/>
                </a:solidFill>
                <a:latin typeface="Century Gothic" panose="020B0502020202020204" pitchFamily="34" charset="0"/>
              </a:rPr>
              <a:t>Универзитет у Београду</a:t>
            </a:r>
          </a:p>
          <a:p>
            <a:pPr algn="ctr"/>
            <a:r>
              <a:rPr lang="sr-Cyrl-RS" sz="1600" b="0">
                <a:solidFill>
                  <a:schemeClr val="bg1"/>
                </a:solidFill>
                <a:latin typeface="Century Gothic" panose="020B0502020202020204" pitchFamily="34" charset="0"/>
              </a:rPr>
              <a:t>Грађевински факултет</a:t>
            </a:r>
          </a:p>
        </p:txBody>
      </p:sp>
      <p:sp>
        <p:nvSpPr>
          <p:cNvPr id="9" name="Google Shape;104;p16">
            <a:extLst>
              <a:ext uri="{FF2B5EF4-FFF2-40B4-BE49-F238E27FC236}">
                <a16:creationId xmlns:a16="http://schemas.microsoft.com/office/drawing/2014/main" id="{CBE663E0-A6FC-3A41-9DD1-B66BEFA279A0}"/>
              </a:ext>
            </a:extLst>
          </p:cNvPr>
          <p:cNvSpPr txBox="1">
            <a:spLocks/>
          </p:cNvSpPr>
          <p:nvPr/>
        </p:nvSpPr>
        <p:spPr>
          <a:xfrm>
            <a:off x="4663463" y="2387250"/>
            <a:ext cx="4408108" cy="85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2400">
                <a:solidFill>
                  <a:schemeClr val="bg1"/>
                </a:solidFill>
                <a:latin typeface="Century Gothic" panose="020B0502020202020204" pitchFamily="34" charset="0"/>
              </a:rPr>
              <a:t>СУСРЕТ СТУДЕНАТА ХИДРОТЕХНИКЕ</a:t>
            </a:r>
          </a:p>
        </p:txBody>
      </p:sp>
      <p:sp>
        <p:nvSpPr>
          <p:cNvPr id="10" name="Google Shape;104;p16">
            <a:extLst>
              <a:ext uri="{FF2B5EF4-FFF2-40B4-BE49-F238E27FC236}">
                <a16:creationId xmlns:a16="http://schemas.microsoft.com/office/drawing/2014/main" id="{AC84EDB4-87EF-CF47-8650-2AB0F13FB837}"/>
              </a:ext>
            </a:extLst>
          </p:cNvPr>
          <p:cNvSpPr txBox="1">
            <a:spLocks/>
          </p:cNvSpPr>
          <p:nvPr/>
        </p:nvSpPr>
        <p:spPr>
          <a:xfrm>
            <a:off x="4735892" y="4552948"/>
            <a:ext cx="4408108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1400" b="0">
                <a:solidFill>
                  <a:schemeClr val="bg1"/>
                </a:solidFill>
                <a:latin typeface="Century Gothic" panose="020B0502020202020204" pitchFamily="34" charset="0"/>
              </a:rPr>
              <a:t>Београд, 29. 11. 2018.</a:t>
            </a:r>
          </a:p>
        </p:txBody>
      </p:sp>
    </p:spTree>
    <p:extLst>
      <p:ext uri="{BB962C8B-B14F-4D97-AF65-F5344CB8AC3E}">
        <p14:creationId xmlns:p14="http://schemas.microsoft.com/office/powerpoint/2010/main" val="349254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FFE9857C-FD3E-CB4D-B0F4-D01B597A7EB4}"/>
              </a:ext>
            </a:extLst>
          </p:cNvPr>
          <p:cNvSpPr txBox="1">
            <a:spLocks/>
          </p:cNvSpPr>
          <p:nvPr/>
        </p:nvSpPr>
        <p:spPr>
          <a:xfrm>
            <a:off x="468926" y="2387250"/>
            <a:ext cx="3777151" cy="22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US"/>
              <a:t>COMPUTER VISION</a:t>
            </a:r>
            <a:br>
              <a:rPr lang="en-US"/>
            </a:br>
            <a:br>
              <a:rPr lang="en-US"/>
            </a:br>
            <a:r>
              <a:rPr lang="sr-Cyrl-RS" sz="20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sr-Cyrl-RS" sz="1800" b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ЕТЕКЦИЈА ЛИНИЈЕ НИВОА У ХИДРАУЛИЧКОМ СКОКУ</a:t>
            </a:r>
            <a:br>
              <a:rPr lang="en-US">
                <a:latin typeface="Century Gothic" panose="020B0502020202020204" pitchFamily="34" charset="0"/>
              </a:rPr>
            </a:b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F742A6F9-5C64-1346-B3A8-A1985323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592458"/>
            <a:ext cx="4246077" cy="1485055"/>
          </a:xfrm>
          <a:prstGeom prst="rect">
            <a:avLst/>
          </a:prstGeom>
        </p:spPr>
      </p:pic>
      <p:sp>
        <p:nvSpPr>
          <p:cNvPr id="7" name="Google Shape;104;p16">
            <a:extLst>
              <a:ext uri="{FF2B5EF4-FFF2-40B4-BE49-F238E27FC236}">
                <a16:creationId xmlns:a16="http://schemas.microsoft.com/office/drawing/2014/main" id="{248189AD-1077-7444-97AC-ACDCA3D89BF3}"/>
              </a:ext>
            </a:extLst>
          </p:cNvPr>
          <p:cNvSpPr txBox="1">
            <a:spLocks/>
          </p:cNvSpPr>
          <p:nvPr/>
        </p:nvSpPr>
        <p:spPr>
          <a:xfrm>
            <a:off x="4663463" y="134857"/>
            <a:ext cx="4408108" cy="69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1600" b="0">
                <a:solidFill>
                  <a:schemeClr val="bg1"/>
                </a:solidFill>
                <a:latin typeface="Century Gothic" panose="020B0502020202020204" pitchFamily="34" charset="0"/>
              </a:rPr>
              <a:t>Универзитет у Београду</a:t>
            </a:r>
          </a:p>
          <a:p>
            <a:pPr algn="ctr"/>
            <a:r>
              <a:rPr lang="sr-Cyrl-RS" sz="1600" b="0">
                <a:solidFill>
                  <a:schemeClr val="bg1"/>
                </a:solidFill>
                <a:latin typeface="Century Gothic" panose="020B0502020202020204" pitchFamily="34" charset="0"/>
              </a:rPr>
              <a:t>Грађевински факултет</a:t>
            </a:r>
          </a:p>
        </p:txBody>
      </p:sp>
      <p:sp>
        <p:nvSpPr>
          <p:cNvPr id="9" name="Google Shape;104;p16">
            <a:extLst>
              <a:ext uri="{FF2B5EF4-FFF2-40B4-BE49-F238E27FC236}">
                <a16:creationId xmlns:a16="http://schemas.microsoft.com/office/drawing/2014/main" id="{CBE663E0-A6FC-3A41-9DD1-B66BEFA279A0}"/>
              </a:ext>
            </a:extLst>
          </p:cNvPr>
          <p:cNvSpPr txBox="1">
            <a:spLocks/>
          </p:cNvSpPr>
          <p:nvPr/>
        </p:nvSpPr>
        <p:spPr>
          <a:xfrm>
            <a:off x="4663463" y="2387250"/>
            <a:ext cx="4408108" cy="85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2400">
                <a:solidFill>
                  <a:schemeClr val="bg1"/>
                </a:solidFill>
                <a:latin typeface="Century Gothic" panose="020B0502020202020204" pitchFamily="34" charset="0"/>
              </a:rPr>
              <a:t>СУСРЕТ СТУДЕНАТА ХИДРОТЕХНИКЕ</a:t>
            </a:r>
          </a:p>
        </p:txBody>
      </p:sp>
      <p:sp>
        <p:nvSpPr>
          <p:cNvPr id="10" name="Google Shape;104;p16">
            <a:extLst>
              <a:ext uri="{FF2B5EF4-FFF2-40B4-BE49-F238E27FC236}">
                <a16:creationId xmlns:a16="http://schemas.microsoft.com/office/drawing/2014/main" id="{AC84EDB4-87EF-CF47-8650-2AB0F13FB837}"/>
              </a:ext>
            </a:extLst>
          </p:cNvPr>
          <p:cNvSpPr txBox="1">
            <a:spLocks/>
          </p:cNvSpPr>
          <p:nvPr/>
        </p:nvSpPr>
        <p:spPr>
          <a:xfrm>
            <a:off x="4735892" y="4552948"/>
            <a:ext cx="4408108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1400" b="0">
                <a:solidFill>
                  <a:schemeClr val="bg1"/>
                </a:solidFill>
                <a:latin typeface="Century Gothic" panose="020B0502020202020204" pitchFamily="34" charset="0"/>
              </a:rPr>
              <a:t>Београд, 29. 11. 2018.</a:t>
            </a:r>
          </a:p>
        </p:txBody>
      </p:sp>
    </p:spTree>
    <p:extLst>
      <p:ext uri="{BB962C8B-B14F-4D97-AF65-F5344CB8AC3E}">
        <p14:creationId xmlns:p14="http://schemas.microsoft.com/office/powerpoint/2010/main" val="73165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1D88-176E-4B41-97CF-B81DAC3EE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050" y="1876525"/>
            <a:ext cx="2004370" cy="1390450"/>
          </a:xfrm>
        </p:spPr>
        <p:txBody>
          <a:bodyPr/>
          <a:lstStyle/>
          <a:p>
            <a:r>
              <a:rPr lang="sr-Cyrl-RS">
                <a:latin typeface="Century Gothic" panose="020B0502020202020204" pitchFamily="34" charset="0"/>
              </a:rPr>
              <a:t>З</a:t>
            </a:r>
            <a:r>
              <a:rPr lang="sr-Cyrl-RS" sz="2000">
                <a:latin typeface="Century Gothic" panose="020B0502020202020204" pitchFamily="34" charset="0"/>
              </a:rPr>
              <a:t>АШТО РЕШАВАТИ ОВАЈ ПРОБЛЕМ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4FF44-B534-7F44-B20D-F42D70E73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pPr/>
              <a:t>2</a:t>
            </a:fld>
            <a:endParaRPr lang="en"/>
          </a:p>
        </p:txBody>
      </p:sp>
      <p:sp>
        <p:nvSpPr>
          <p:cNvPr id="5" name="Google Shape;466;p39">
            <a:extLst>
              <a:ext uri="{FF2B5EF4-FFF2-40B4-BE49-F238E27FC236}">
                <a16:creationId xmlns:a16="http://schemas.microsoft.com/office/drawing/2014/main" id="{F3E98E2B-9697-8E4E-828E-9148D162EB5F}"/>
              </a:ext>
            </a:extLst>
          </p:cNvPr>
          <p:cNvSpPr txBox="1">
            <a:spLocks/>
          </p:cNvSpPr>
          <p:nvPr/>
        </p:nvSpPr>
        <p:spPr>
          <a:xfrm>
            <a:off x="2991184" y="284200"/>
            <a:ext cx="5645821" cy="425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78" marR="0" lvl="0" indent="-298436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354" marR="0" lvl="1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532" marR="0" lvl="2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709" marR="0" lvl="3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5886" marR="0" lvl="4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063" marR="0" lvl="5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240" marR="0" lvl="6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418" marR="0" lvl="7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595" marR="0" lvl="8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Р</a:t>
            </a:r>
            <a:r>
              <a:rPr lang="sr-Cyrl-RS"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АЗУМЕВАЊЕ ХИДРАУЛИЧКОГ СКОКА ИМА ВЕЛИКИ ЗНАЧАЈ ПРИЛИКОМ ПРОЈЕКТОВАЊА ХИДРОТЕХНИЧКИХ ОБЈЕКАТА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8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Н</a:t>
            </a:r>
            <a:r>
              <a:rPr lang="sr-Cyrl-RS"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ЕДОВОЉНО ИСТРАЖЕН ФЕНОМЕН У ПОГЛЕДУ АЕРАЦИЈЕ, ТУРБУЛЕНЦИЈЕ И ОСЦИЛАЦИЈА СЛОБОДНЕ ПОВРШИНЕ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8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И</a:t>
            </a:r>
            <a:r>
              <a:rPr lang="sr-Cyrl-RS"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ЗУЧАВАЊЕ ПОЛОЖАЈА СЛОБОДНЕ ПОВРШИНЕ ДОПРИНОСИ БОЉЕМ РАЗУМЕВАЊУ УНУТРАШЊЕ СТРУКТУРЕ ХИДРАУЛИЧКОГ СКОКА</a:t>
            </a:r>
          </a:p>
          <a:p>
            <a:pPr marL="0" indent="0">
              <a:buFont typeface="Nunito Sans"/>
              <a:buNone/>
            </a:pPr>
            <a:endParaRPr lang="sr-Cyrl-RS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14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88A04-8296-9740-9F6E-29576B963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pPr/>
              <a:t>3</a:t>
            </a:fld>
            <a:endParaRPr lang="en"/>
          </a:p>
        </p:txBody>
      </p:sp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0393DF69-DBEA-1542-B1A0-8424ECC85D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285" y="1920966"/>
            <a:ext cx="2046300" cy="1166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r-Cyrl-RS">
                <a:latin typeface="Century Gothic" panose="020B0502020202020204" pitchFamily="34" charset="0"/>
              </a:rPr>
              <a:t>Д</a:t>
            </a:r>
            <a:r>
              <a:rPr lang="sr-Cyrl-RS" sz="2000">
                <a:latin typeface="Century Gothic" panose="020B0502020202020204" pitchFamily="34" charset="0"/>
              </a:rPr>
              <a:t>ОСТУПНЕ МЕТОДЕ</a:t>
            </a:r>
            <a:endParaRPr>
              <a:latin typeface="Century Gothic" panose="020B0502020202020204" pitchFamily="34" charset="0"/>
            </a:endParaRPr>
          </a:p>
        </p:txBody>
      </p:sp>
      <p:sp>
        <p:nvSpPr>
          <p:cNvPr id="6" name="Google Shape;466;p39">
            <a:extLst>
              <a:ext uri="{FF2B5EF4-FFF2-40B4-BE49-F238E27FC236}">
                <a16:creationId xmlns:a16="http://schemas.microsoft.com/office/drawing/2014/main" id="{FB5A985F-F4B8-2246-9192-AD81463F35D8}"/>
              </a:ext>
            </a:extLst>
          </p:cNvPr>
          <p:cNvSpPr txBox="1">
            <a:spLocks/>
          </p:cNvSpPr>
          <p:nvPr/>
        </p:nvSpPr>
        <p:spPr>
          <a:xfrm>
            <a:off x="3155132" y="572425"/>
            <a:ext cx="5246483" cy="386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78" marR="0" lvl="0" indent="-298436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354" marR="0" lvl="1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532" marR="0" lvl="2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709" marR="0" lvl="3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5886" marR="0" lvl="4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063" marR="0" lvl="5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240" marR="0" lvl="6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418" marR="0" lvl="7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595" marR="0" lvl="8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НЕ ОМОГУЋАВАЈУ ПРАЋЕЊЕ ЦЕЛОГ ПРОФИЛА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8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МЕРЕЊА СУ ВЕЗАНА САМО ЗА ЈЕДНУ ТАЧКУ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8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ОСЕТЉИВЕ СУ НА ВАРИЈАЦИЈЕ СЕКУНДАРНИХ КАРАКТЕРИСТИКА СКОКА – СТЕПЕН АЕРАЦИЈЕ, ФРЕКВЕНЦИЈЕ ОСЦИЛАЦИЈА...</a:t>
            </a:r>
            <a:endParaRPr lang="sr-Cyrl-RS" sz="16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6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0" indent="0">
              <a:buFont typeface="Nunito Sans"/>
              <a:buNone/>
            </a:pPr>
            <a:endParaRPr lang="sr-Cyrl-R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092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FD71A-E934-6A4D-94F6-4EF786304C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pPr/>
              <a:t>4</a:t>
            </a:fld>
            <a:endParaRPr lang="en"/>
          </a:p>
        </p:txBody>
      </p:sp>
      <p:pic>
        <p:nvPicPr>
          <p:cNvPr id="4" name="Picture 3" descr="A close up of a persons face&#13;&#10;&#13;&#10;Description automatically generated">
            <a:extLst>
              <a:ext uri="{FF2B5EF4-FFF2-40B4-BE49-F238E27FC236}">
                <a16:creationId xmlns:a16="http://schemas.microsoft.com/office/drawing/2014/main" id="{00E433A9-E37D-1844-A43D-50DDF517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5" y="1376406"/>
            <a:ext cx="8464990" cy="29385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8907BF3F-E003-D749-8F14-9E947C37700D}"/>
              </a:ext>
            </a:extLst>
          </p:cNvPr>
          <p:cNvSpPr txBox="1">
            <a:spLocks/>
          </p:cNvSpPr>
          <p:nvPr/>
        </p:nvSpPr>
        <p:spPr>
          <a:xfrm>
            <a:off x="339505" y="393649"/>
            <a:ext cx="8464990" cy="54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sr-Cyrl-RS" sz="2400">
                <a:solidFill>
                  <a:schemeClr val="bg1"/>
                </a:solidFill>
                <a:latin typeface="Century Gothic" panose="020B0502020202020204" pitchFamily="34" charset="0"/>
              </a:rPr>
              <a:t>ПРВИ РЕЗУЛТАТИ</a:t>
            </a:r>
          </a:p>
        </p:txBody>
      </p:sp>
      <p:grpSp>
        <p:nvGrpSpPr>
          <p:cNvPr id="6" name="Google Shape;625;p43">
            <a:extLst>
              <a:ext uri="{FF2B5EF4-FFF2-40B4-BE49-F238E27FC236}">
                <a16:creationId xmlns:a16="http://schemas.microsoft.com/office/drawing/2014/main" id="{0CDA90E8-4F26-4049-8887-873E4990BC13}"/>
              </a:ext>
            </a:extLst>
          </p:cNvPr>
          <p:cNvGrpSpPr/>
          <p:nvPr/>
        </p:nvGrpSpPr>
        <p:grpSpPr>
          <a:xfrm>
            <a:off x="6770238" y="2718370"/>
            <a:ext cx="2034257" cy="1814057"/>
            <a:chOff x="2623275" y="2333250"/>
            <a:chExt cx="381175" cy="381175"/>
          </a:xfrm>
        </p:grpSpPr>
        <p:sp>
          <p:nvSpPr>
            <p:cNvPr id="7" name="Google Shape;626;p43">
              <a:extLst>
                <a:ext uri="{FF2B5EF4-FFF2-40B4-BE49-F238E27FC236}">
                  <a16:creationId xmlns:a16="http://schemas.microsoft.com/office/drawing/2014/main" id="{533D8BF1-BEB7-924E-96A3-76EDC14E898E}"/>
                </a:ext>
              </a:extLst>
            </p:cNvPr>
            <p:cNvSpPr/>
            <p:nvPr/>
          </p:nvSpPr>
          <p:spPr>
            <a:xfrm>
              <a:off x="2623275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412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627;p43">
              <a:extLst>
                <a:ext uri="{FF2B5EF4-FFF2-40B4-BE49-F238E27FC236}">
                  <a16:creationId xmlns:a16="http://schemas.microsoft.com/office/drawing/2014/main" id="{4319BEF2-F779-4C42-8093-B5E489396FE6}"/>
                </a:ext>
              </a:extLst>
            </p:cNvPr>
            <p:cNvSpPr/>
            <p:nvPr/>
          </p:nvSpPr>
          <p:spPr>
            <a:xfrm>
              <a:off x="28698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412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628;p43">
              <a:extLst>
                <a:ext uri="{FF2B5EF4-FFF2-40B4-BE49-F238E27FC236}">
                  <a16:creationId xmlns:a16="http://schemas.microsoft.com/office/drawing/2014/main" id="{C1FAB89E-7BF6-8140-823C-610E7F86F567}"/>
                </a:ext>
              </a:extLst>
            </p:cNvPr>
            <p:cNvSpPr/>
            <p:nvPr/>
          </p:nvSpPr>
          <p:spPr>
            <a:xfrm>
              <a:off x="27140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w="412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629;p43">
              <a:extLst>
                <a:ext uri="{FF2B5EF4-FFF2-40B4-BE49-F238E27FC236}">
                  <a16:creationId xmlns:a16="http://schemas.microsoft.com/office/drawing/2014/main" id="{2AFA08ED-0EEF-2544-8C5B-A32C0D435E64}"/>
                </a:ext>
              </a:extLst>
            </p:cNvPr>
            <p:cNvSpPr/>
            <p:nvPr/>
          </p:nvSpPr>
          <p:spPr>
            <a:xfrm>
              <a:off x="2810200" y="2595675"/>
              <a:ext cx="99875" cy="31075"/>
            </a:xfrm>
            <a:custGeom>
              <a:avLst/>
              <a:gdLst/>
              <a:ahLst/>
              <a:cxnLst/>
              <a:rect l="l" t="t" r="r" b="b"/>
              <a:pathLst>
                <a:path w="3995" h="1243" fill="none" extrusionOk="0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w="412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79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72285" y="1920966"/>
            <a:ext cx="2046300" cy="1166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r-Cyrl-RS">
                <a:latin typeface="Century Gothic" panose="020B0502020202020204" pitchFamily="34" charset="0"/>
              </a:rPr>
              <a:t>А</a:t>
            </a:r>
            <a:r>
              <a:rPr lang="sr-Cyrl-RS" sz="2000">
                <a:latin typeface="Century Gothic" panose="020B0502020202020204" pitchFamily="34" charset="0"/>
              </a:rPr>
              <a:t>ЛГОРИТАМ ЗА ОБРАДУ СНИМКА</a:t>
            </a:r>
            <a:endParaRPr>
              <a:latin typeface="Century Gothic" panose="020B0502020202020204" pitchFamily="34" charset="0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A8A19A-1D2A-FD4B-866C-2E385EB06880}"/>
              </a:ext>
            </a:extLst>
          </p:cNvPr>
          <p:cNvGrpSpPr/>
          <p:nvPr/>
        </p:nvGrpSpPr>
        <p:grpSpPr>
          <a:xfrm>
            <a:off x="2866577" y="964047"/>
            <a:ext cx="5964558" cy="3052442"/>
            <a:chOff x="0" y="0"/>
            <a:chExt cx="5964702" cy="30526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00F5B-F655-8846-BE9D-29047FBA579A}"/>
                </a:ext>
              </a:extLst>
            </p:cNvPr>
            <p:cNvSpPr/>
            <p:nvPr/>
          </p:nvSpPr>
          <p:spPr>
            <a:xfrm>
              <a:off x="1294228" y="569741"/>
              <a:ext cx="1189355" cy="52006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КОРЕКЦИЈА</a:t>
              </a:r>
              <a:r>
                <a:rPr lang="en-U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FISHEYE </a:t>
              </a: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ЕФЕКТА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924A7-9F49-9B46-BF64-02816220B91D}"/>
                </a:ext>
              </a:extLst>
            </p:cNvPr>
            <p:cNvSpPr/>
            <p:nvPr/>
          </p:nvSpPr>
          <p:spPr>
            <a:xfrm>
              <a:off x="1294228" y="1357532"/>
              <a:ext cx="1189355" cy="36576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КОРЕКЦИЈА ПЕРСПЕКТИВЕ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081BCE-FA08-3C4B-89CC-12D4E9ED021B}"/>
                </a:ext>
              </a:extLst>
            </p:cNvPr>
            <p:cNvSpPr/>
            <p:nvPr/>
          </p:nvSpPr>
          <p:spPr>
            <a:xfrm>
              <a:off x="1287194" y="1997612"/>
              <a:ext cx="1189355" cy="40195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ИСЕЦАЊЕ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49D1D1-9608-8A4D-AEA6-633EF53F0A2C}"/>
                </a:ext>
              </a:extLst>
            </p:cNvPr>
            <p:cNvSpPr/>
            <p:nvPr/>
          </p:nvSpPr>
          <p:spPr>
            <a:xfrm>
              <a:off x="1294228" y="2679895"/>
              <a:ext cx="1195754" cy="36576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ЦРНО- БЕЛА ФОТОГРАФИЈА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83B975-9669-3341-A82B-B22540FC99A1}"/>
                </a:ext>
              </a:extLst>
            </p:cNvPr>
            <p:cNvSpPr/>
            <p:nvPr/>
          </p:nvSpPr>
          <p:spPr>
            <a:xfrm>
              <a:off x="3038622" y="576775"/>
              <a:ext cx="1188720" cy="52006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ЕЛИМИНАЦИЈА ШУМА СА ФОТОГРАФИЈЕ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DF9688-9034-9545-82E3-49923CAD8032}"/>
                </a:ext>
              </a:extLst>
            </p:cNvPr>
            <p:cNvSpPr/>
            <p:nvPr/>
          </p:nvSpPr>
          <p:spPr>
            <a:xfrm>
              <a:off x="3038622" y="1280160"/>
              <a:ext cx="1188720" cy="52006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КОНВЕРЗИЈА У БИНАРНУ ФОТОГРАФИЈУ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5DA2AC-32F3-E143-97B4-BEDB6BB136E5}"/>
                </a:ext>
              </a:extLst>
            </p:cNvPr>
            <p:cNvSpPr/>
            <p:nvPr/>
          </p:nvSpPr>
          <p:spPr>
            <a:xfrm>
              <a:off x="3038622" y="1997612"/>
              <a:ext cx="1188720" cy="40195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ОДРЕЂИВАЊЕ ЛИНИЈЕ НИВОА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2260AE-CAC1-8B46-9DD2-A17B67705EAC}"/>
                </a:ext>
              </a:extLst>
            </p:cNvPr>
            <p:cNvSpPr/>
            <p:nvPr/>
          </p:nvSpPr>
          <p:spPr>
            <a:xfrm>
              <a:off x="4775982" y="1997612"/>
              <a:ext cx="1188720" cy="40195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ОРИГИНАЛНА ФОТОГРАФИЈА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5F79EF-A221-074B-9AA1-B54EC3944A27}"/>
                </a:ext>
              </a:extLst>
            </p:cNvPr>
            <p:cNvSpPr/>
            <p:nvPr/>
          </p:nvSpPr>
          <p:spPr>
            <a:xfrm>
              <a:off x="3052689" y="2672861"/>
              <a:ext cx="1188720" cy="36576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ИСПИС КООРДИНАТА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9E488C-16DC-3D42-B4F2-4D7E047E21E3}"/>
                </a:ext>
              </a:extLst>
            </p:cNvPr>
            <p:cNvSpPr/>
            <p:nvPr/>
          </p:nvSpPr>
          <p:spPr>
            <a:xfrm>
              <a:off x="4775982" y="2686929"/>
              <a:ext cx="1188720" cy="36576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sr-Cyrl-RS" sz="90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ПРЕКЛАПАЊЕ</a:t>
              </a:r>
              <a:endParaRPr lang="en-US" sz="1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EF9BE5CF-4575-B24D-BB86-8EFD58FBACFE}"/>
                </a:ext>
              </a:extLst>
            </p:cNvPr>
            <p:cNvCxnSpPr/>
            <p:nvPr/>
          </p:nvCxnSpPr>
          <p:spPr>
            <a:xfrm flipV="1">
              <a:off x="2497016" y="837028"/>
              <a:ext cx="526366" cy="2018713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561279-3B90-A64D-AFEA-2F70C631E664}"/>
                </a:ext>
              </a:extLst>
            </p:cNvPr>
            <p:cNvGrpSpPr/>
            <p:nvPr/>
          </p:nvGrpSpPr>
          <p:grpSpPr>
            <a:xfrm>
              <a:off x="0" y="0"/>
              <a:ext cx="1055649" cy="1012874"/>
              <a:chOff x="0" y="0"/>
              <a:chExt cx="1055649" cy="1012874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781686A-6858-AE4A-85D6-65F001CA9910}"/>
                  </a:ext>
                </a:extLst>
              </p:cNvPr>
              <p:cNvSpPr/>
              <p:nvPr/>
            </p:nvSpPr>
            <p:spPr>
              <a:xfrm>
                <a:off x="0" y="0"/>
                <a:ext cx="1055649" cy="365760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900">
                    <a:solidFill>
                      <a:srgbClr val="595959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ВИДЕО СНИМАК</a:t>
                </a:r>
                <a:endParaRPr lang="en-US" sz="120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B7B7B1C-950F-3B42-A6A1-B4C93A699B05}"/>
                  </a:ext>
                </a:extLst>
              </p:cNvPr>
              <p:cNvSpPr/>
              <p:nvPr/>
            </p:nvSpPr>
            <p:spPr>
              <a:xfrm>
                <a:off x="7034" y="647114"/>
                <a:ext cx="1047750" cy="365760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sr-Cyrl-RS" sz="900">
                    <a:solidFill>
                      <a:srgbClr val="595959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ЕКСТРАКЦИЈА ФРЕЈМОВА</a:t>
                </a:r>
                <a:endParaRPr lang="en-US" sz="120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05CA533-6F60-4F41-A962-962EE0CDE100}"/>
                  </a:ext>
                </a:extLst>
              </p:cNvPr>
              <p:cNvCxnSpPr/>
              <p:nvPr/>
            </p:nvCxnSpPr>
            <p:spPr>
              <a:xfrm>
                <a:off x="527539" y="365760"/>
                <a:ext cx="0" cy="278644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860FF7D-0828-EE47-9802-04EBA1BA17A4}"/>
                </a:ext>
              </a:extLst>
            </p:cNvPr>
            <p:cNvCxnSpPr/>
            <p:nvPr/>
          </p:nvCxnSpPr>
          <p:spPr>
            <a:xfrm>
              <a:off x="1885071" y="1083212"/>
              <a:ext cx="0" cy="27864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747A9AE-C516-CB46-A775-2E4298B989B3}"/>
                </a:ext>
              </a:extLst>
            </p:cNvPr>
            <p:cNvCxnSpPr/>
            <p:nvPr/>
          </p:nvCxnSpPr>
          <p:spPr>
            <a:xfrm>
              <a:off x="1885071" y="1716258"/>
              <a:ext cx="0" cy="27813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49364CC-2ACB-D04B-A6EF-A1D0371D06C6}"/>
                </a:ext>
              </a:extLst>
            </p:cNvPr>
            <p:cNvCxnSpPr/>
            <p:nvPr/>
          </p:nvCxnSpPr>
          <p:spPr>
            <a:xfrm>
              <a:off x="1885071" y="2391508"/>
              <a:ext cx="0" cy="27864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DE0630A-1FBA-014B-A612-32381B9CCE5D}"/>
                </a:ext>
              </a:extLst>
            </p:cNvPr>
            <p:cNvCxnSpPr/>
            <p:nvPr/>
          </p:nvCxnSpPr>
          <p:spPr>
            <a:xfrm>
              <a:off x="3629465" y="2391508"/>
              <a:ext cx="0" cy="27864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ED5FE48-0C51-1D4C-9C62-99096D6A0EB3}"/>
                </a:ext>
              </a:extLst>
            </p:cNvPr>
            <p:cNvCxnSpPr/>
            <p:nvPr/>
          </p:nvCxnSpPr>
          <p:spPr>
            <a:xfrm>
              <a:off x="3629465" y="1793631"/>
              <a:ext cx="0" cy="2088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386F8F7-C926-724D-8ED8-927EE62A710B}"/>
                </a:ext>
              </a:extLst>
            </p:cNvPr>
            <p:cNvCxnSpPr/>
            <p:nvPr/>
          </p:nvCxnSpPr>
          <p:spPr>
            <a:xfrm>
              <a:off x="3629465" y="1097280"/>
              <a:ext cx="0" cy="17301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DCFC5D1-BED0-114D-8917-9C0388E636EB}"/>
                </a:ext>
              </a:extLst>
            </p:cNvPr>
            <p:cNvCxnSpPr/>
            <p:nvPr/>
          </p:nvCxnSpPr>
          <p:spPr>
            <a:xfrm rot="16200000">
              <a:off x="1171136" y="720969"/>
              <a:ext cx="0" cy="23028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8760A2B-1DE5-274A-B3D4-4FAAF1E40096}"/>
                </a:ext>
              </a:extLst>
            </p:cNvPr>
            <p:cNvCxnSpPr/>
            <p:nvPr/>
          </p:nvCxnSpPr>
          <p:spPr>
            <a:xfrm rot="16200000">
              <a:off x="4498145" y="1923757"/>
              <a:ext cx="0" cy="54300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8CDAC62-7709-E645-8444-AE7D070CD4BC}"/>
                </a:ext>
              </a:extLst>
            </p:cNvPr>
            <p:cNvCxnSpPr/>
            <p:nvPr/>
          </p:nvCxnSpPr>
          <p:spPr>
            <a:xfrm>
              <a:off x="5366825" y="2391508"/>
              <a:ext cx="0" cy="27864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C777B-BDDC-2A40-BD17-7E7F1CF110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pPr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D25D0-9855-434A-9606-2077BB5594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82" y="0"/>
            <a:ext cx="6572817" cy="51434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Google Shape;104;p16">
            <a:extLst>
              <a:ext uri="{FF2B5EF4-FFF2-40B4-BE49-F238E27FC236}">
                <a16:creationId xmlns:a16="http://schemas.microsoft.com/office/drawing/2014/main" id="{4B4C9B82-FA5F-8043-AB67-61D794EBD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80" y="1988602"/>
            <a:ext cx="2489703" cy="1605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r-Cyrl-RS">
                <a:latin typeface="Century Gothic" panose="020B0502020202020204" pitchFamily="34" charset="0"/>
              </a:rPr>
              <a:t>О</a:t>
            </a:r>
            <a:r>
              <a:rPr lang="sr-Cyrl-RS" sz="2000">
                <a:latin typeface="Century Gothic" panose="020B0502020202020204" pitchFamily="34" charset="0"/>
              </a:rPr>
              <a:t>ВАКО ТО ИЗГЛЕДА КАДА СЕ ОН ПРИМЕНИ</a:t>
            </a:r>
            <a:endParaRPr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42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9"/>
          <p:cNvSpPr/>
          <p:nvPr/>
        </p:nvSpPr>
        <p:spPr>
          <a:xfrm>
            <a:off x="2770360" y="353085"/>
            <a:ext cx="6139189" cy="439676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6703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3" name="Google Shape;463;p39"/>
          <p:cNvSpPr/>
          <p:nvPr/>
        </p:nvSpPr>
        <p:spPr>
          <a:xfrm>
            <a:off x="3557581" y="820547"/>
            <a:ext cx="4612200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000">
                <a:solidFill>
                  <a:srgbClr val="980000"/>
                </a:solidFill>
                <a:latin typeface="Nunito Sans"/>
                <a:ea typeface="Nunito Sans"/>
                <a:cs typeface="Nunito Sans"/>
                <a:sym typeface="Nunito Sans"/>
              </a:rPr>
              <a:t>Place your screenshot here</a:t>
            </a:r>
            <a:endParaRPr sz="1000">
              <a:solidFill>
                <a:srgbClr val="98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64" name="Google Shape;464;p39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65" name="Google Shape;465;p39"/>
          <p:cNvSpPr txBox="1">
            <a:spLocks noGrp="1"/>
          </p:cNvSpPr>
          <p:nvPr>
            <p:ph type="title"/>
          </p:nvPr>
        </p:nvSpPr>
        <p:spPr>
          <a:xfrm>
            <a:off x="108642" y="575501"/>
            <a:ext cx="2443496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sr-Cyrl-RS" sz="2000">
                <a:latin typeface="Century Gothic" panose="020B0502020202020204" pitchFamily="34" charset="0"/>
              </a:rPr>
              <a:t>К</a:t>
            </a:r>
            <a:r>
              <a:rPr lang="sr-Cyrl-RS" sz="1800">
                <a:latin typeface="Century Gothic" panose="020B0502020202020204" pitchFamily="34" charset="0"/>
              </a:rPr>
              <a:t>ОНАЧАН РЕЗУЛТАТ ОБРАДЕ СНИМКА</a:t>
            </a:r>
            <a:endParaRPr>
              <a:latin typeface="Century Gothic" panose="020B0502020202020204" pitchFamily="34" charset="0"/>
            </a:endParaRPr>
          </a:p>
        </p:txBody>
      </p:sp>
      <p:sp>
        <p:nvSpPr>
          <p:cNvPr id="466" name="Google Shape;466;p39"/>
          <p:cNvSpPr txBox="1">
            <a:spLocks noGrp="1"/>
          </p:cNvSpPr>
          <p:nvPr>
            <p:ph type="body" idx="1"/>
          </p:nvPr>
        </p:nvSpPr>
        <p:spPr>
          <a:xfrm>
            <a:off x="200986" y="2571750"/>
            <a:ext cx="2258807" cy="4904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П</a:t>
            </a:r>
            <a:r>
              <a:rPr lang="sr-Cyrl-RS" sz="1400">
                <a:solidFill>
                  <a:schemeClr val="dk2"/>
                </a:solidFill>
                <a:latin typeface="Century Gothic" panose="020B0502020202020204" pitchFamily="34" charset="0"/>
              </a:rPr>
              <a:t>ОЧЕТНИ СНИМАК</a:t>
            </a:r>
          </a:p>
          <a:p>
            <a:pPr marL="0" indent="0">
              <a:buNone/>
            </a:pPr>
            <a:endParaRPr>
              <a:latin typeface="Century Gothic" panose="020B0502020202020204" pitchFamily="34" charset="0"/>
            </a:endParaRPr>
          </a:p>
        </p:txBody>
      </p:sp>
      <p:pic>
        <p:nvPicPr>
          <p:cNvPr id="3" name="testVideo.mp4">
            <a:hlinkClick r:id="" action="ppaction://media"/>
            <a:extLst>
              <a:ext uri="{FF2B5EF4-FFF2-40B4-BE49-F238E27FC236}">
                <a16:creationId xmlns:a16="http://schemas.microsoft.com/office/drawing/2014/main" id="{51C0AB52-A4EC-AD42-8428-1C62E9A4E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765" y="575500"/>
            <a:ext cx="5684562" cy="33174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!combined.avi">
            <a:hlinkClick r:id="" action="ppaction://media"/>
            <a:extLst>
              <a:ext uri="{FF2B5EF4-FFF2-40B4-BE49-F238E27FC236}">
                <a16:creationId xmlns:a16="http://schemas.microsoft.com/office/drawing/2014/main" id="{BAF33E64-EAA0-DE49-BF0C-4C30619ABD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5419" y="575499"/>
            <a:ext cx="5676523" cy="33174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Google Shape;466;p39">
            <a:extLst>
              <a:ext uri="{FF2B5EF4-FFF2-40B4-BE49-F238E27FC236}">
                <a16:creationId xmlns:a16="http://schemas.microsoft.com/office/drawing/2014/main" id="{40136FF9-120E-9C4F-A8A5-7B0988C938F6}"/>
              </a:ext>
            </a:extLst>
          </p:cNvPr>
          <p:cNvSpPr txBox="1">
            <a:spLocks/>
          </p:cNvSpPr>
          <p:nvPr/>
        </p:nvSpPr>
        <p:spPr>
          <a:xfrm>
            <a:off x="200985" y="3203900"/>
            <a:ext cx="2258807" cy="49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78" marR="0" lvl="0" indent="-304784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354" marR="0" lvl="1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532" marR="0" lvl="2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709" marR="0" lvl="3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5886" marR="0" lvl="4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063" marR="0" lvl="5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240" marR="0" lvl="6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418" marR="0" lvl="7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595" marR="0" lvl="8" indent="-3047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О</a:t>
            </a:r>
            <a:r>
              <a:rPr lang="sr-Cyrl-RS" sz="1400">
                <a:solidFill>
                  <a:schemeClr val="dk2"/>
                </a:solidFill>
                <a:latin typeface="Century Gothic" panose="020B0502020202020204" pitchFamily="34" charset="0"/>
              </a:rPr>
              <a:t>БРАЂЕН СНИМАК</a:t>
            </a:r>
          </a:p>
          <a:p>
            <a:pPr marL="0" indent="0">
              <a:buFont typeface="Nunito Sans"/>
              <a:buNone/>
            </a:pPr>
            <a:endParaRPr lang="sr-Cyrl-RS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66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7C60-8C51-AD4A-A27F-4D76DA6C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8" y="1067574"/>
            <a:ext cx="2046300" cy="2729015"/>
          </a:xfrm>
        </p:spPr>
        <p:txBody>
          <a:bodyPr/>
          <a:lstStyle/>
          <a:p>
            <a:r>
              <a:rPr lang="sr-Cyrl-RS">
                <a:latin typeface="Century Gothic" panose="020B0502020202020204" pitchFamily="34" charset="0"/>
              </a:rPr>
              <a:t>ОСОБИНЕ МЕТОДЕ КОЈА ЈЕ ДОБИЈЕНА КАО РЕЗУЛТАТ РАДА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B6933-0AF2-814E-AB13-A2ECB9956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pPr/>
              <a:t>8</a:t>
            </a:fld>
            <a:endParaRPr lang="en"/>
          </a:p>
        </p:txBody>
      </p:sp>
      <p:sp>
        <p:nvSpPr>
          <p:cNvPr id="7" name="Google Shape;466;p39">
            <a:extLst>
              <a:ext uri="{FF2B5EF4-FFF2-40B4-BE49-F238E27FC236}">
                <a16:creationId xmlns:a16="http://schemas.microsoft.com/office/drawing/2014/main" id="{19647AB5-0F54-A24F-83AF-08081914BD66}"/>
              </a:ext>
            </a:extLst>
          </p:cNvPr>
          <p:cNvSpPr txBox="1">
            <a:spLocks/>
          </p:cNvSpPr>
          <p:nvPr/>
        </p:nvSpPr>
        <p:spPr>
          <a:xfrm>
            <a:off x="3442596" y="500394"/>
            <a:ext cx="4723630" cy="386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78" marR="0" lvl="0" indent="-298436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354" marR="0" lvl="1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532" marR="0" lvl="2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709" marR="0" lvl="3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5886" marR="0" lvl="4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063" marR="0" lvl="5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240" marR="0" lvl="6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418" marR="0" lvl="7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595" marR="0" lvl="8" indent="-2984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Н</a:t>
            </a: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ЕОСЕТЉИВА НА СТЕПЕН АЕРАЦИЈЕ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6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Н</a:t>
            </a: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ЕОСЕТЉИВА НА ФРЕКВЕНЦИЈУ ОСЦИЛАЦИЈА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6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Н</a:t>
            </a: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ЕОСЕТЉИВА НА УГАО СНИМАЊА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4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Ј</a:t>
            </a: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ЕФТИНА</a:t>
            </a: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endParaRPr lang="sr-Cyrl-RS" sz="16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171450" indent="-171450">
              <a:buClr>
                <a:schemeClr val="bg2"/>
              </a:buClr>
              <a:buSzPct val="73000"/>
              <a:buFont typeface=".PingFang SC Regular"/>
              <a:buChar char="⇨"/>
            </a:pPr>
            <a:r>
              <a:rPr lang="sr-Cyrl-RS" sz="1800">
                <a:solidFill>
                  <a:schemeClr val="dk2"/>
                </a:solidFill>
                <a:latin typeface="Century Gothic" panose="020B0502020202020204" pitchFamily="34" charset="0"/>
              </a:rPr>
              <a:t>Ј</a:t>
            </a:r>
            <a:r>
              <a:rPr lang="sr-Cyrl-RS" sz="1600">
                <a:solidFill>
                  <a:schemeClr val="dk2"/>
                </a:solidFill>
                <a:latin typeface="Century Gothic" panose="020B0502020202020204" pitchFamily="34" charset="0"/>
              </a:rPr>
              <a:t>ЕДНОСТАВНА</a:t>
            </a:r>
            <a:endParaRPr lang="sr-Cyrl-RS" sz="1400">
              <a:solidFill>
                <a:schemeClr val="dk2"/>
              </a:solidFill>
              <a:latin typeface="Century Gothic" panose="020B0502020202020204" pitchFamily="34" charset="0"/>
            </a:endParaRPr>
          </a:p>
          <a:p>
            <a:pPr marL="0" indent="0">
              <a:buFont typeface="Nunito Sans"/>
              <a:buNone/>
            </a:pPr>
            <a:endParaRPr lang="sr-Cyrl-R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93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 txBox="1">
            <a:spLocks noGrp="1"/>
          </p:cNvSpPr>
          <p:nvPr>
            <p:ph type="title"/>
          </p:nvPr>
        </p:nvSpPr>
        <p:spPr>
          <a:xfrm>
            <a:off x="137046" y="1987750"/>
            <a:ext cx="2424600" cy="11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r-Cyrl-RS">
                <a:latin typeface="Century Gothic" panose="020B0502020202020204" pitchFamily="34" charset="0"/>
              </a:rPr>
              <a:t>НАША МЕТОДА ЈЕ ЈЕДНОСТАВНА</a:t>
            </a:r>
            <a:endParaRPr>
              <a:latin typeface="Century Gothic" panose="020B0502020202020204" pitchFamily="34" charset="0"/>
            </a:endParaRPr>
          </a:p>
        </p:txBody>
      </p:sp>
      <p:sp>
        <p:nvSpPr>
          <p:cNvPr id="361" name="Google Shape;361;p33"/>
          <p:cNvSpPr/>
          <p:nvPr/>
        </p:nvSpPr>
        <p:spPr>
          <a:xfrm>
            <a:off x="4662979" y="1743501"/>
            <a:ext cx="2308189" cy="1656600"/>
          </a:xfrm>
          <a:prstGeom prst="chevron">
            <a:avLst>
              <a:gd name="adj" fmla="val 29853"/>
            </a:avLst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sr-Cyrl-RS">
                <a:solidFill>
                  <a:srgbClr val="FFFFFF"/>
                </a:solidFill>
                <a:latin typeface="Century Gothic" panose="020B0502020202020204" pitchFamily="34" charset="0"/>
                <a:ea typeface="Nunito Sans"/>
                <a:cs typeface="Nunito Sans"/>
                <a:sym typeface="Nunito Sans"/>
              </a:rPr>
              <a:t>ПОДЕСИШ ПАРАМЕТРЕ</a:t>
            </a:r>
            <a:endParaRPr>
              <a:solidFill>
                <a:srgbClr val="FFFFFF"/>
              </a:solidFill>
              <a:latin typeface="Century Gothic" panose="020B0502020202020204" pitchFamily="34" charset="0"/>
              <a:ea typeface="Nunito Sans"/>
              <a:cs typeface="Nunito Sans"/>
              <a:sym typeface="Nunito Sans"/>
            </a:endParaRPr>
          </a:p>
        </p:txBody>
      </p:sp>
      <p:sp>
        <p:nvSpPr>
          <p:cNvPr id="362" name="Google Shape;362;p33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363" name="Google Shape;363;p33"/>
          <p:cNvSpPr/>
          <p:nvPr/>
        </p:nvSpPr>
        <p:spPr>
          <a:xfrm>
            <a:off x="6211315" y="1557401"/>
            <a:ext cx="2424600" cy="2028900"/>
          </a:xfrm>
          <a:prstGeom prst="chevron">
            <a:avLst>
              <a:gd name="adj" fmla="val 29853"/>
            </a:avLst>
          </a:prstGeom>
          <a:solidFill>
            <a:srgbClr val="ED0036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sr-Cyrl-RS">
                <a:solidFill>
                  <a:srgbClr val="FFFFFF"/>
                </a:solidFill>
                <a:latin typeface="Century Gothic" panose="020B0502020202020204" pitchFamily="34" charset="0"/>
                <a:ea typeface="Nunito Sans"/>
                <a:cs typeface="Nunito Sans"/>
                <a:sym typeface="Nunito Sans"/>
              </a:rPr>
              <a:t>ДОБИЈЕШ ЛИНИЈУ НИВОА</a:t>
            </a:r>
            <a:endParaRPr>
              <a:solidFill>
                <a:srgbClr val="FFFFFF"/>
              </a:solidFill>
              <a:latin typeface="Century Gothic" panose="020B0502020202020204" pitchFamily="34" charset="0"/>
              <a:ea typeface="Nunito Sans"/>
              <a:cs typeface="Nunito Sans"/>
              <a:sym typeface="Nunito Sans"/>
            </a:endParaRPr>
          </a:p>
        </p:txBody>
      </p:sp>
      <p:sp>
        <p:nvSpPr>
          <p:cNvPr id="364" name="Google Shape;364;p33"/>
          <p:cNvSpPr/>
          <p:nvPr/>
        </p:nvSpPr>
        <p:spPr>
          <a:xfrm>
            <a:off x="2989551" y="1909251"/>
            <a:ext cx="2308189" cy="1325100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sr-Cyrl-RS">
                <a:solidFill>
                  <a:srgbClr val="FFFFFF"/>
                </a:solidFill>
                <a:latin typeface="Century Gothic" panose="020B0502020202020204" pitchFamily="34" charset="0"/>
                <a:ea typeface="Nunito Sans"/>
                <a:cs typeface="Nunito Sans"/>
                <a:sym typeface="Nunito Sans"/>
              </a:rPr>
              <a:t>СНИМИШ</a:t>
            </a:r>
            <a:endParaRPr>
              <a:solidFill>
                <a:srgbClr val="FFFFFF"/>
              </a:solidFill>
              <a:latin typeface="Century Gothic" panose="020B0502020202020204" pitchFamily="34" charset="0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3" grpId="0" animBg="1"/>
    </p:bld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195</Words>
  <Application>Microsoft Macintosh PowerPoint</Application>
  <PresentationFormat>On-screen Show (16:9)</PresentationFormat>
  <Paragraphs>63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Arial</vt:lpstr>
      <vt:lpstr>.PingFang SC Regular</vt:lpstr>
      <vt:lpstr>Nunito Sans</vt:lpstr>
      <vt:lpstr>Century Gothic</vt:lpstr>
      <vt:lpstr>Georgia</vt:lpstr>
      <vt:lpstr>Ulysses template</vt:lpstr>
      <vt:lpstr>PowerPoint Presentation</vt:lpstr>
      <vt:lpstr>ЗАШТО РЕШАВАТИ ОВАЈ ПРОБЛЕМ</vt:lpstr>
      <vt:lpstr>ДОСТУПНЕ МЕТОДЕ</vt:lpstr>
      <vt:lpstr>PowerPoint Presentation</vt:lpstr>
      <vt:lpstr>АЛГОРИТАМ ЗА ОБРАДУ СНИМКА</vt:lpstr>
      <vt:lpstr>ОВАКО ТО ИЗГЛЕДА КАДА СЕ ОН ПРИМЕНИ</vt:lpstr>
      <vt:lpstr>КОНАЧАН РЕЗУЛТАТ ОБРАДЕ СНИМКА</vt:lpstr>
      <vt:lpstr>ОСОБИНЕ МЕТОДЕ КОЈА ЈЕ ДОБИЈЕНА КАО РЕЗУЛТАТ РАДА</vt:lpstr>
      <vt:lpstr>НАША МЕТОДА ЈЕ ЈЕДНОСТАВНА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cp:lastModifiedBy>Ivana Vicanovic</cp:lastModifiedBy>
  <cp:revision>22</cp:revision>
  <dcterms:modified xsi:type="dcterms:W3CDTF">2018-11-26T14:28:54Z</dcterms:modified>
</cp:coreProperties>
</file>