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handoutMasterIdLst>
    <p:handoutMasterId r:id="rId26"/>
  </p:handoutMasterIdLst>
  <p:sldIdLst>
    <p:sldId id="256" r:id="rId2"/>
    <p:sldId id="257" r:id="rId3"/>
    <p:sldId id="259" r:id="rId4"/>
    <p:sldId id="266" r:id="rId5"/>
    <p:sldId id="265" r:id="rId6"/>
    <p:sldId id="267" r:id="rId7"/>
    <p:sldId id="268" r:id="rId8"/>
    <p:sldId id="304" r:id="rId9"/>
    <p:sldId id="305" r:id="rId10"/>
    <p:sldId id="273" r:id="rId11"/>
    <p:sldId id="270" r:id="rId12"/>
    <p:sldId id="269" r:id="rId13"/>
    <p:sldId id="271" r:id="rId14"/>
    <p:sldId id="306" r:id="rId15"/>
    <p:sldId id="276" r:id="rId16"/>
    <p:sldId id="299" r:id="rId17"/>
    <p:sldId id="300" r:id="rId18"/>
    <p:sldId id="274" r:id="rId19"/>
    <p:sldId id="272" r:id="rId20"/>
    <p:sldId id="281" r:id="rId21"/>
    <p:sldId id="282" r:id="rId22"/>
    <p:sldId id="283" r:id="rId23"/>
    <p:sldId id="284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>
      <p:cViewPr>
        <p:scale>
          <a:sx n="78" d="100"/>
          <a:sy n="78" d="100"/>
        </p:scale>
        <p:origin x="-129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16C58-2811-45C4-9D0C-87049EEED866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70416-3F38-473E-B3DD-4E28D459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51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63" y="2424752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2200" dirty="0" smtClean="0">
                <a:solidFill>
                  <a:schemeClr val="tx1"/>
                </a:solidFill>
              </a:rPr>
              <a:t>Master Rad</a:t>
            </a:r>
            <a:br>
              <a:rPr lang="sr-Latn-RS" sz="2200" dirty="0" smtClean="0">
                <a:solidFill>
                  <a:schemeClr val="tx1"/>
                </a:solidFill>
              </a:rPr>
            </a:br>
            <a:r>
              <a:rPr lang="sr-Latn-RS" sz="2200" dirty="0">
                <a:solidFill>
                  <a:schemeClr val="tx1"/>
                </a:solidFill>
              </a:rPr>
              <a:t/>
            </a:r>
            <a:br>
              <a:rPr lang="sr-Latn-RS" sz="2200" dirty="0">
                <a:solidFill>
                  <a:schemeClr val="tx1"/>
                </a:solidFill>
              </a:rPr>
            </a:br>
            <a:r>
              <a:rPr lang="sr-Latn-RS" sz="2200" dirty="0" smtClean="0">
                <a:solidFill>
                  <a:schemeClr val="tx1"/>
                </a:solidFill>
              </a:rPr>
              <a:t>Numerički model sistema za odvođenje atmosferskih voda sa slivova južnog dela naselja Beška</a:t>
            </a:r>
            <a:br>
              <a:rPr lang="sr-Latn-RS" sz="2200" dirty="0" smtClean="0">
                <a:solidFill>
                  <a:schemeClr val="tx1"/>
                </a:solidFill>
              </a:rPr>
            </a:br>
            <a:r>
              <a:rPr lang="sr-Latn-RS" sz="2200" dirty="0" smtClean="0">
                <a:solidFill>
                  <a:schemeClr val="tx1"/>
                </a:solidFill>
              </a:rPr>
              <a:t/>
            </a:r>
            <a:br>
              <a:rPr lang="sr-Latn-RS" sz="2200" dirty="0" smtClean="0">
                <a:solidFill>
                  <a:schemeClr val="tx1"/>
                </a:solidFill>
              </a:rPr>
            </a:br>
            <a:r>
              <a:rPr lang="sr-Latn-RS" sz="1600" dirty="0" smtClean="0">
                <a:solidFill>
                  <a:schemeClr val="tx1"/>
                </a:solidFill>
              </a:rPr>
              <a:t>kandidat:</a:t>
            </a:r>
            <a:br>
              <a:rPr lang="sr-Latn-RS" sz="1600" dirty="0" smtClean="0">
                <a:solidFill>
                  <a:schemeClr val="tx1"/>
                </a:solidFill>
              </a:rPr>
            </a:br>
            <a:r>
              <a:rPr lang="sr-Latn-RS" sz="1600" dirty="0" smtClean="0">
                <a:solidFill>
                  <a:schemeClr val="tx1"/>
                </a:solidFill>
              </a:rPr>
              <a:t>Aleksandar Sandić</a:t>
            </a: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815" y="5410200"/>
            <a:ext cx="3415352" cy="1219200"/>
          </a:xfrm>
          <a:noFill/>
        </p:spPr>
        <p:txBody>
          <a:bodyPr>
            <a:normAutofit fontScale="92500" lnSpcReduction="10000"/>
          </a:bodyPr>
          <a:lstStyle/>
          <a:p>
            <a:pPr algn="l"/>
            <a:r>
              <a:rPr lang="en-GB" sz="1200" b="1" dirty="0" err="1" smtClean="0">
                <a:solidFill>
                  <a:schemeClr val="tx1"/>
                </a:solidFill>
              </a:rPr>
              <a:t>Komisija</a:t>
            </a:r>
            <a:r>
              <a:rPr lang="en-GB" sz="1200" b="1" dirty="0" smtClean="0">
                <a:solidFill>
                  <a:schemeClr val="tx1"/>
                </a:solidFill>
              </a:rPr>
              <a:t> </a:t>
            </a:r>
            <a:r>
              <a:rPr lang="en-GB" sz="1200" b="1" dirty="0" err="1">
                <a:solidFill>
                  <a:schemeClr val="tx1"/>
                </a:solidFill>
              </a:rPr>
              <a:t>za</a:t>
            </a:r>
            <a:r>
              <a:rPr lang="en-GB" sz="1200" b="1" dirty="0">
                <a:solidFill>
                  <a:schemeClr val="tx1"/>
                </a:solidFill>
              </a:rPr>
              <a:t> </a:t>
            </a:r>
            <a:r>
              <a:rPr lang="en-GB" sz="1200" b="1" dirty="0" err="1">
                <a:solidFill>
                  <a:schemeClr val="tx1"/>
                </a:solidFill>
              </a:rPr>
              <a:t>odbranu</a:t>
            </a:r>
            <a:r>
              <a:rPr lang="en-GB" sz="1200" b="1" dirty="0" smtClean="0">
                <a:solidFill>
                  <a:schemeClr val="tx1"/>
                </a:solidFill>
              </a:rPr>
              <a:t>:</a:t>
            </a:r>
            <a:endParaRPr lang="sr-Latn-RS" sz="1200" b="1" dirty="0" smtClean="0">
              <a:solidFill>
                <a:schemeClr val="tx1"/>
              </a:solidFill>
            </a:endParaRPr>
          </a:p>
          <a:p>
            <a:pPr algn="l"/>
            <a:endParaRPr lang="en-GB" sz="1200" b="1" dirty="0">
              <a:solidFill>
                <a:schemeClr val="tx1"/>
              </a:solidFill>
            </a:endParaRPr>
          </a:p>
          <a:p>
            <a:pPr lvl="0" algn="l"/>
            <a:r>
              <a:rPr lang="en-GB" sz="1200" b="1" dirty="0">
                <a:solidFill>
                  <a:schemeClr val="tx1"/>
                </a:solidFill>
              </a:rPr>
              <a:t>Doc. </a:t>
            </a:r>
            <a:r>
              <a:rPr lang="en-GB" sz="1200" b="1" dirty="0" err="1">
                <a:solidFill>
                  <a:schemeClr val="tx1"/>
                </a:solidFill>
              </a:rPr>
              <a:t>dr</a:t>
            </a:r>
            <a:r>
              <a:rPr lang="en-GB" sz="1200" b="1" dirty="0">
                <a:solidFill>
                  <a:schemeClr val="tx1"/>
                </a:solidFill>
              </a:rPr>
              <a:t> Mirjana </a:t>
            </a:r>
            <a:r>
              <a:rPr lang="en-GB" sz="1200" b="1" dirty="0" err="1">
                <a:solidFill>
                  <a:schemeClr val="tx1"/>
                </a:solidFill>
              </a:rPr>
              <a:t>Horvat</a:t>
            </a:r>
            <a:r>
              <a:rPr lang="en-GB" sz="1200" b="1" dirty="0">
                <a:solidFill>
                  <a:schemeClr val="tx1"/>
                </a:solidFill>
              </a:rPr>
              <a:t>, dipl. </a:t>
            </a:r>
            <a:r>
              <a:rPr lang="en-GB" sz="1200" b="1" dirty="0" err="1">
                <a:solidFill>
                  <a:schemeClr val="tx1"/>
                </a:solidFill>
              </a:rPr>
              <a:t>inž</a:t>
            </a:r>
            <a:r>
              <a:rPr lang="en-GB" sz="1200" b="1" dirty="0">
                <a:solidFill>
                  <a:schemeClr val="tx1"/>
                </a:solidFill>
              </a:rPr>
              <a:t>. </a:t>
            </a:r>
            <a:r>
              <a:rPr lang="en-GB" sz="1200" b="1" dirty="0" err="1">
                <a:solidFill>
                  <a:schemeClr val="tx1"/>
                </a:solidFill>
              </a:rPr>
              <a:t>građ</a:t>
            </a:r>
            <a:r>
              <a:rPr lang="en-GB" sz="1200" b="1" dirty="0">
                <a:solidFill>
                  <a:schemeClr val="tx1"/>
                </a:solidFill>
              </a:rPr>
              <a:t>., mentor</a:t>
            </a:r>
          </a:p>
          <a:p>
            <a:pPr algn="l"/>
            <a:r>
              <a:rPr lang="en-GB" sz="1200" b="1" dirty="0">
                <a:solidFill>
                  <a:schemeClr val="tx1"/>
                </a:solidFill>
              </a:rPr>
              <a:t>Doc. </a:t>
            </a:r>
            <a:r>
              <a:rPr lang="en-GB" sz="1200" b="1" dirty="0" err="1">
                <a:solidFill>
                  <a:schemeClr val="tx1"/>
                </a:solidFill>
              </a:rPr>
              <a:t>dr</a:t>
            </a:r>
            <a:r>
              <a:rPr lang="en-GB" sz="1200" b="1" dirty="0">
                <a:solidFill>
                  <a:schemeClr val="tx1"/>
                </a:solidFill>
              </a:rPr>
              <a:t> Zoltan </a:t>
            </a:r>
            <a:r>
              <a:rPr lang="en-GB" sz="1200" b="1" dirty="0" err="1">
                <a:solidFill>
                  <a:schemeClr val="tx1"/>
                </a:solidFill>
              </a:rPr>
              <a:t>Horvat</a:t>
            </a:r>
            <a:r>
              <a:rPr lang="en-GB" sz="1200" b="1" dirty="0">
                <a:solidFill>
                  <a:schemeClr val="tx1"/>
                </a:solidFill>
              </a:rPr>
              <a:t>, dipl. </a:t>
            </a:r>
            <a:r>
              <a:rPr lang="en-GB" sz="1200" b="1" dirty="0" err="1">
                <a:solidFill>
                  <a:schemeClr val="tx1"/>
                </a:solidFill>
              </a:rPr>
              <a:t>inž</a:t>
            </a:r>
            <a:r>
              <a:rPr lang="en-GB" sz="1200" b="1" dirty="0">
                <a:solidFill>
                  <a:schemeClr val="tx1"/>
                </a:solidFill>
              </a:rPr>
              <a:t>. </a:t>
            </a:r>
            <a:r>
              <a:rPr lang="en-GB" sz="1200" b="1" dirty="0" err="1">
                <a:solidFill>
                  <a:schemeClr val="tx1"/>
                </a:solidFill>
              </a:rPr>
              <a:t>građ</a:t>
            </a:r>
            <a:r>
              <a:rPr lang="en-GB" sz="1200" b="1" dirty="0">
                <a:solidFill>
                  <a:schemeClr val="tx1"/>
                </a:solidFill>
              </a:rPr>
              <a:t>., </a:t>
            </a:r>
            <a:r>
              <a:rPr lang="en-GB" sz="1200" b="1" dirty="0" err="1">
                <a:solidFill>
                  <a:schemeClr val="tx1"/>
                </a:solidFill>
              </a:rPr>
              <a:t>član</a:t>
            </a:r>
            <a:endParaRPr lang="en-GB" sz="1200" b="1" dirty="0">
              <a:solidFill>
                <a:schemeClr val="tx1"/>
              </a:solidFill>
            </a:endParaRPr>
          </a:p>
          <a:p>
            <a:pPr lvl="0" algn="l"/>
            <a:r>
              <a:rPr lang="en-GB" sz="1200" b="1" dirty="0">
                <a:solidFill>
                  <a:schemeClr val="tx1"/>
                </a:solidFill>
              </a:rPr>
              <a:t>Doc. </a:t>
            </a:r>
            <a:r>
              <a:rPr lang="en-GB" sz="1200" b="1" dirty="0" err="1">
                <a:solidFill>
                  <a:schemeClr val="tx1"/>
                </a:solidFill>
              </a:rPr>
              <a:t>dr</a:t>
            </a:r>
            <a:r>
              <a:rPr lang="en-GB" sz="1200" b="1" dirty="0">
                <a:solidFill>
                  <a:schemeClr val="tx1"/>
                </a:solidFill>
              </a:rPr>
              <a:t> </a:t>
            </a:r>
            <a:r>
              <a:rPr lang="en-GB" sz="1200" b="1" dirty="0" err="1">
                <a:solidFill>
                  <a:schemeClr val="tx1"/>
                </a:solidFill>
              </a:rPr>
              <a:t>Ognjen</a:t>
            </a:r>
            <a:r>
              <a:rPr lang="en-GB" sz="1200" b="1" dirty="0">
                <a:solidFill>
                  <a:schemeClr val="tx1"/>
                </a:solidFill>
              </a:rPr>
              <a:t> </a:t>
            </a:r>
            <a:r>
              <a:rPr lang="en-GB" sz="1200" b="1" dirty="0" err="1">
                <a:solidFill>
                  <a:schemeClr val="tx1"/>
                </a:solidFill>
              </a:rPr>
              <a:t>Gabrić</a:t>
            </a:r>
            <a:r>
              <a:rPr lang="en-GB" sz="1200" b="1" dirty="0">
                <a:solidFill>
                  <a:schemeClr val="tx1"/>
                </a:solidFill>
              </a:rPr>
              <a:t>, dipl. </a:t>
            </a:r>
            <a:r>
              <a:rPr lang="en-GB" sz="1200" b="1" dirty="0" err="1">
                <a:solidFill>
                  <a:schemeClr val="tx1"/>
                </a:solidFill>
              </a:rPr>
              <a:t>inž</a:t>
            </a:r>
            <a:r>
              <a:rPr lang="en-GB" sz="1200" b="1" dirty="0">
                <a:solidFill>
                  <a:schemeClr val="tx1"/>
                </a:solidFill>
              </a:rPr>
              <a:t>. </a:t>
            </a:r>
            <a:r>
              <a:rPr lang="en-GB" sz="1200" b="1" dirty="0" err="1">
                <a:solidFill>
                  <a:schemeClr val="tx1"/>
                </a:solidFill>
              </a:rPr>
              <a:t>građ</a:t>
            </a:r>
            <a:r>
              <a:rPr lang="en-GB" sz="1200" b="1" dirty="0">
                <a:solidFill>
                  <a:schemeClr val="tx1"/>
                </a:solidFill>
              </a:rPr>
              <a:t>., </a:t>
            </a:r>
            <a:r>
              <a:rPr lang="sr-Latn-RS" sz="1200" b="1" dirty="0" smtClean="0">
                <a:solidFill>
                  <a:schemeClr val="tx1"/>
                </a:solidFill>
              </a:rPr>
              <a:t>član</a:t>
            </a:r>
            <a:r>
              <a:rPr lang="sr-Latn-RS" sz="1200" dirty="0" smtClean="0"/>
              <a:t>			</a:t>
            </a:r>
            <a:endParaRPr lang="en-GB" sz="1200" dirty="0"/>
          </a:p>
          <a:p>
            <a:pPr algn="l"/>
            <a:endParaRPr lang="en-GB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2189727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28600"/>
            <a:ext cx="1524000" cy="2301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8327" y="609600"/>
            <a:ext cx="4668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GRAĐEVINSKI FAKULTET SUBOTICA</a:t>
            </a:r>
          </a:p>
          <a:p>
            <a:pPr algn="ctr"/>
            <a:r>
              <a:rPr lang="sr-Latn-RS" dirty="0" smtClean="0"/>
              <a:t>Univerzitet Novi Sad</a:t>
            </a:r>
          </a:p>
          <a:p>
            <a:pPr algn="ctr"/>
            <a:endParaRPr lang="sr-Latn-RS" sz="1300" dirty="0" smtClean="0"/>
          </a:p>
          <a:p>
            <a:pPr algn="ctr"/>
            <a:r>
              <a:rPr lang="sr-Latn-RS" sz="1300" dirty="0" smtClean="0"/>
              <a:t>Katedra za hidrotehniku i vodno inženjerstvo okoline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3069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Maksimalno rastojanje između dva šahta je </a:t>
            </a:r>
            <a:r>
              <a:rPr lang="sr-Latn-RS" sz="2000" dirty="0" smtClean="0"/>
              <a:t>50m</a:t>
            </a:r>
          </a:p>
          <a:p>
            <a:r>
              <a:rPr lang="sr-Latn-RS" sz="2000" dirty="0" smtClean="0"/>
              <a:t>Simulirani vreme iznosi 12 sati</a:t>
            </a:r>
          </a:p>
          <a:p>
            <a:r>
              <a:rPr lang="sr-Latn-RS" sz="2000" dirty="0" smtClean="0"/>
              <a:t>Linijski gubitci energije u cevima računati su Hazen-Williams-ovom jednačinom</a:t>
            </a:r>
          </a:p>
          <a:p>
            <a:r>
              <a:rPr lang="sr-Latn-RS" sz="2000" dirty="0" smtClean="0"/>
              <a:t>Proračun infiltracije vršen je jednačinom Green-Ampta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Opšte postavke simulacije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000" dirty="0"/>
              <a:t>Proračun visine i intenziteta padavina vršen je </a:t>
            </a:r>
            <a:r>
              <a:rPr lang="sr-Latn-RS" sz="2000" dirty="0" smtClean="0"/>
              <a:t>preko </a:t>
            </a:r>
            <a:r>
              <a:rPr lang="sr-Latn-RS" sz="2000" dirty="0"/>
              <a:t>proračuna vremena </a:t>
            </a:r>
            <a:r>
              <a:rPr lang="sr-Latn-RS" sz="2000" dirty="0" smtClean="0"/>
              <a:t>koncentracije kiše Tc</a:t>
            </a:r>
          </a:p>
          <a:p>
            <a:r>
              <a:rPr lang="sr-Latn-RS" sz="2000" dirty="0" smtClean="0"/>
              <a:t>Proračun je vršen iterativno do preciznosti dva uzastopna rezultata u redu veličine 1 minut.</a:t>
            </a:r>
          </a:p>
          <a:p>
            <a:r>
              <a:rPr lang="sr-Latn-RS" sz="2000" dirty="0" smtClean="0"/>
              <a:t>Vršeno je 8 iterativnih proračuna (za svaki sliv posebno)</a:t>
            </a:r>
          </a:p>
          <a:p>
            <a:r>
              <a:rPr lang="sr-Latn-RS" sz="2000" dirty="0" smtClean="0"/>
              <a:t>Za dijagram učestalosti ukupnih visina padavina korišćen je dijagram očitavanja padavina sa hidrometerološke stanice Petrovaradin – Novi Sad i to za dvočasovnu koncentraciju kiše.</a:t>
            </a:r>
          </a:p>
          <a:p>
            <a:pPr marL="109728" indent="0">
              <a:buNone/>
            </a:pPr>
            <a:endParaRPr lang="sr-Latn-RS" sz="2000" dirty="0" smtClean="0"/>
          </a:p>
          <a:p>
            <a:pPr marL="109728" indent="0">
              <a:buNone/>
            </a:pPr>
            <a:endParaRPr lang="sr-Latn-R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Proračun visina padavina i vreme koncentracije na slivovima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Proračun visina padavina i vreme koncentracije na slivovima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" y="1445941"/>
            <a:ext cx="3240024" cy="446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45" y="1421136"/>
            <a:ext cx="3810532" cy="733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Down Arrow 8"/>
          <p:cNvSpPr/>
          <p:nvPr/>
        </p:nvSpPr>
        <p:spPr>
          <a:xfrm>
            <a:off x="7135004" y="2347874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150685"/>
            <a:ext cx="2286000" cy="618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Down Arrow 11"/>
          <p:cNvSpPr/>
          <p:nvPr/>
        </p:nvSpPr>
        <p:spPr>
          <a:xfrm>
            <a:off x="7239453" y="3962461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28" y="4743501"/>
            <a:ext cx="3774580" cy="200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Down Arrow 13"/>
          <p:cNvSpPr/>
          <p:nvPr/>
        </p:nvSpPr>
        <p:spPr>
          <a:xfrm rot="5400000">
            <a:off x="4035708" y="4930132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10518" y="1308159"/>
            <a:ext cx="7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93923" y="2330775"/>
            <a:ext cx="7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II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79974" y="3920422"/>
            <a:ext cx="7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III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89607" y="4749278"/>
            <a:ext cx="7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IV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 rot="16200000">
            <a:off x="3887023" y="1483099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Proračun visina padavina i vreme koncentracije na slivovima</a:t>
            </a:r>
            <a:endParaRPr lang="en-GB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600200"/>
            <a:ext cx="7277100" cy="2990850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" y="4724400"/>
            <a:ext cx="732472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Dodatna</a:t>
            </a:r>
            <a:r>
              <a:rPr lang="en-US" dirty="0" smtClean="0"/>
              <a:t> </a:t>
            </a:r>
            <a:r>
              <a:rPr lang="en-US" dirty="0" err="1" smtClean="0"/>
              <a:t>ograni</a:t>
            </a:r>
            <a:r>
              <a:rPr lang="sr-Latn-RS" dirty="0" smtClean="0"/>
              <a:t>čenja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785872"/>
          </a:xfrm>
        </p:spPr>
        <p:txBody>
          <a:bodyPr/>
          <a:lstStyle/>
          <a:p>
            <a:r>
              <a:rPr lang="sr-Latn-RS" sz="2200" dirty="0" smtClean="0"/>
              <a:t>Minimalna dozvoljena brzina vode u kolektorima je    0.4 m/s</a:t>
            </a:r>
          </a:p>
          <a:p>
            <a:r>
              <a:rPr lang="sr-Latn-RS" sz="2200" dirty="0" smtClean="0"/>
              <a:t>Maksimalna dozvoljena brzina </a:t>
            </a:r>
            <a:r>
              <a:rPr lang="sr-Latn-RS" sz="2200" dirty="0"/>
              <a:t>vode u kolektorima</a:t>
            </a:r>
            <a:r>
              <a:rPr lang="sr-Latn-RS" sz="2200" dirty="0" smtClean="0"/>
              <a:t> je 5.0 m/s</a:t>
            </a:r>
          </a:p>
          <a:p>
            <a:r>
              <a:rPr lang="sr-Latn-RS" sz="2200" dirty="0" smtClean="0"/>
              <a:t>Maksimalni stepen punjenja provodnika je 80%, a izuzetno 90%.</a:t>
            </a:r>
          </a:p>
          <a:p>
            <a:pPr marL="109728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pPr algn="ctr"/>
            <a:r>
              <a:rPr lang="sr-Latn-RS" dirty="0" smtClean="0"/>
              <a:t>Slivovi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514600"/>
            <a:ext cx="6553200" cy="398985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12" idx="2"/>
          </p:cNvCxnSpPr>
          <p:nvPr/>
        </p:nvCxnSpPr>
        <p:spPr>
          <a:xfrm flipH="1">
            <a:off x="4800600" y="1905000"/>
            <a:ext cx="1028700" cy="2971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734584"/>
          </a:xfrm>
        </p:spPr>
        <p:txBody>
          <a:bodyPr/>
          <a:lstStyle/>
          <a:p>
            <a:r>
              <a:rPr lang="sr-Latn-RS" sz="2000" dirty="0" smtClean="0"/>
              <a:t>Rezultati proračuna prikazani su za sliv 16.</a:t>
            </a:r>
          </a:p>
          <a:p>
            <a:pPr marL="109728" indent="0">
              <a:buNone/>
            </a:pPr>
            <a:endParaRPr lang="sr-Latn-RS" sz="2000" dirty="0" smtClean="0"/>
          </a:p>
          <a:p>
            <a:pPr marL="109728" indent="0">
              <a:buNone/>
            </a:pPr>
            <a:endParaRPr lang="sr-Latn-RS" sz="2000" dirty="0"/>
          </a:p>
        </p:txBody>
      </p:sp>
      <p:sp>
        <p:nvSpPr>
          <p:cNvPr id="12" name="Rectangle 11"/>
          <p:cNvSpPr/>
          <p:nvPr/>
        </p:nvSpPr>
        <p:spPr>
          <a:xfrm>
            <a:off x="5334000" y="1371600"/>
            <a:ext cx="990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4" y="2057400"/>
            <a:ext cx="8979531" cy="3352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Sliv 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0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000" dirty="0" smtClean="0"/>
              <a:t>Lociran je u centralnom delu razmatranog područja.</a:t>
            </a:r>
          </a:p>
          <a:p>
            <a:r>
              <a:rPr lang="sr-Latn-RS" sz="2000" dirty="0" smtClean="0"/>
              <a:t>Dužina meže provodnika iznosi 4167m. </a:t>
            </a:r>
          </a:p>
          <a:p>
            <a:r>
              <a:rPr lang="sr-Latn-RS" sz="2000" dirty="0" smtClean="0"/>
              <a:t>Mrežu kolektora napaja efektivni proticaj sa 32.24 ha slivnih površina.</a:t>
            </a:r>
          </a:p>
          <a:p>
            <a:r>
              <a:rPr lang="sr-Latn-RS" sz="2000" dirty="0"/>
              <a:t>Najzastupljeniji tip provodnika je zemljani kanal </a:t>
            </a:r>
            <a:r>
              <a:rPr lang="sr-Latn-RS" sz="2000" dirty="0" smtClean="0"/>
              <a:t>sa padom </a:t>
            </a:r>
            <a:r>
              <a:rPr lang="sr-Latn-RS" sz="2000" dirty="0"/>
              <a:t>stranica </a:t>
            </a:r>
            <a:r>
              <a:rPr lang="sr-Latn-RS" sz="2000" dirty="0" smtClean="0"/>
              <a:t>1:1 (tip A) </a:t>
            </a:r>
            <a:r>
              <a:rPr lang="sr-Latn-RS" sz="2000" dirty="0"/>
              <a:t>sa dužinom od </a:t>
            </a:r>
            <a:r>
              <a:rPr lang="sr-Latn-RS" sz="2000" dirty="0" smtClean="0"/>
              <a:t>1732m </a:t>
            </a:r>
            <a:r>
              <a:rPr lang="sr-Latn-RS" sz="2000" dirty="0"/>
              <a:t>i zastupljenošću od </a:t>
            </a:r>
            <a:r>
              <a:rPr lang="sr-Latn-RS" sz="2000" dirty="0" smtClean="0"/>
              <a:t>41% </a:t>
            </a:r>
            <a:r>
              <a:rPr lang="sr-Latn-RS" sz="2000" dirty="0"/>
              <a:t>u kompletnoj dužini mreže.</a:t>
            </a:r>
          </a:p>
          <a:p>
            <a:r>
              <a:rPr lang="sr-Latn-RS" sz="2000" dirty="0" smtClean="0"/>
              <a:t>Vreme koncentracije kiše na slivu je 33 min i za to vreme javlja se intenzitet koji iznosi 31.45 mm/h.</a:t>
            </a:r>
          </a:p>
          <a:p>
            <a:r>
              <a:rPr lang="sr-Latn-RS" sz="2000" dirty="0" smtClean="0"/>
              <a:t>Na slivu se nalazi 1 izliv.</a:t>
            </a:r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Sliv 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4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837464"/>
            <a:ext cx="8229600" cy="1143000"/>
          </a:xfrm>
        </p:spPr>
        <p:txBody>
          <a:bodyPr/>
          <a:lstStyle/>
          <a:p>
            <a:pPr algn="ctr"/>
            <a:r>
              <a:rPr lang="en-GB" dirty="0" smtClean="0"/>
              <a:t>RE</a:t>
            </a:r>
            <a:r>
              <a:rPr lang="sr-Latn-RS" dirty="0" smtClean="0"/>
              <a:t>ZULTATI SIMULACIJE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-37011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600" dirty="0" smtClean="0"/>
              <a:t>Maksimalne i minimalne brzine u provodnicima i maksimalne dubine u šahtovima</a:t>
            </a:r>
            <a:endParaRPr lang="en-GB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4" y="1541202"/>
            <a:ext cx="8745332" cy="114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62800" y="1846002"/>
            <a:ext cx="9144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34" y="3058576"/>
            <a:ext cx="8745332" cy="1143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62800" y="3363376"/>
            <a:ext cx="9144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33" y="4575950"/>
            <a:ext cx="8715111" cy="1139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45383" y="4876800"/>
            <a:ext cx="9144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sr-Latn-RS" sz="3500" dirty="0" smtClean="0"/>
              <a:t>Sprovođenje</a:t>
            </a:r>
          </a:p>
          <a:p>
            <a:pPr marL="109728" indent="0" algn="ctr">
              <a:buNone/>
            </a:pPr>
            <a:r>
              <a:rPr lang="sr-Latn-RS" sz="3500" dirty="0" smtClean="0"/>
              <a:t> hidrauličko hidrološke analize predloženog tehničkog rešenja sabirne mreže atmosferskih voda za slivove južnog dela </a:t>
            </a:r>
          </a:p>
          <a:p>
            <a:pPr marL="109728" indent="0" algn="ctr">
              <a:buNone/>
            </a:pPr>
            <a:r>
              <a:rPr lang="sr-Latn-RS" sz="3500" dirty="0" smtClean="0"/>
              <a:t>naselja Beška.</a:t>
            </a:r>
          </a:p>
          <a:p>
            <a:pPr marL="109728" indent="0">
              <a:buNone/>
            </a:pPr>
            <a:endParaRPr lang="sr-Latn-RS" dirty="0" smtClean="0"/>
          </a:p>
          <a:p>
            <a:endParaRPr lang="sr-Latn-RS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/>
              <a:t>Tema master rada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88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Maksimalni protoci na izlivima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6" y="2971800"/>
            <a:ext cx="9005408" cy="9556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0" y="3200400"/>
            <a:ext cx="457200" cy="727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837464"/>
            <a:ext cx="8229600" cy="1143000"/>
          </a:xfrm>
        </p:spPr>
        <p:txBody>
          <a:bodyPr/>
          <a:lstStyle/>
          <a:p>
            <a:pPr algn="ctr"/>
            <a:r>
              <a:rPr lang="sr-Latn-RS" dirty="0" smtClean="0"/>
              <a:t>Kritične tačke i kritične deonice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Postoji jedna kritična tačka gde se javljaja brzina </a:t>
            </a:r>
            <a:r>
              <a:rPr lang="sr-Latn-RS" sz="2000" dirty="0" smtClean="0"/>
              <a:t>manja od minimalne propisane i to 0.3 </a:t>
            </a:r>
            <a:r>
              <a:rPr lang="sr-Latn-RS" sz="2000" dirty="0"/>
              <a:t>m/s </a:t>
            </a:r>
            <a:r>
              <a:rPr lang="sr-Latn-RS" sz="2000" dirty="0" smtClean="0"/>
              <a:t>(uliv </a:t>
            </a:r>
            <a:r>
              <a:rPr lang="sr-Latn-RS" sz="2000" dirty="0"/>
              <a:t>deonice u šahtu </a:t>
            </a:r>
            <a:r>
              <a:rPr lang="sr-Latn-RS" sz="2000" dirty="0" smtClean="0"/>
              <a:t>2), uspor zbog bočnog priliva na šahtu 2. Predlaže se češće održavanje.</a:t>
            </a:r>
          </a:p>
          <a:p>
            <a:r>
              <a:rPr lang="sr-Latn-RS" sz="2000" dirty="0" smtClean="0"/>
              <a:t>Maksimalne </a:t>
            </a:r>
            <a:r>
              <a:rPr lang="sr-Latn-RS" sz="2000" dirty="0"/>
              <a:t>brzine ne premašuju 5 m/s i na ovoj simulaciji najveća brzina iznosi 3.7 m/s i javlja se na deonici neposredno pre izliva (od šahta 30 do </a:t>
            </a:r>
            <a:r>
              <a:rPr lang="sr-Latn-RS" sz="2000" dirty="0" smtClean="0"/>
              <a:t>izliva)</a:t>
            </a:r>
            <a:r>
              <a:rPr lang="sr-Latn-RS" sz="2000" i="1" dirty="0" smtClean="0"/>
              <a:t>.</a:t>
            </a:r>
          </a:p>
          <a:p>
            <a:r>
              <a:rPr lang="sr-Latn-RS" sz="2000" dirty="0" smtClean="0"/>
              <a:t>Javlja se preopterećenost najnizvodnije deonice u dužini od 500 m u vidu 100% popunjenosti i izlivanja vode iz kolektora. Predlaže  se povećanje propusne moći preopterećene deonice.</a:t>
            </a:r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Kritične tačke i kritične </a:t>
            </a:r>
            <a:r>
              <a:rPr lang="sr-Latn-RS" dirty="0" smtClean="0"/>
              <a:t>deonice sliva 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Kritična deonica sliva 16 – simulacija toka</a:t>
            </a:r>
            <a:endParaRPr lang="en-GB" dirty="0"/>
          </a:p>
        </p:txBody>
      </p:sp>
      <p:pic>
        <p:nvPicPr>
          <p:cNvPr id="7" name="sliv 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524000"/>
            <a:ext cx="8737362" cy="4343400"/>
          </a:xfrm>
        </p:spPr>
      </p:pic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8374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r-Latn-RS" sz="10000" dirty="0" smtClean="0"/>
              <a:t>HVALA NA PAŽNJI!</a:t>
            </a:r>
            <a:endParaRPr lang="en-GB" sz="10000" dirty="0"/>
          </a:p>
        </p:txBody>
      </p:sp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Naselje Beška nalazi se u Vojvodini – opština </a:t>
            </a:r>
            <a:r>
              <a:rPr lang="en-US" dirty="0" smtClean="0"/>
              <a:t>I</a:t>
            </a:r>
            <a:r>
              <a:rPr lang="sr-Latn-RS" dirty="0" smtClean="0"/>
              <a:t>nđija, Sremski okrug.</a:t>
            </a:r>
          </a:p>
          <a:p>
            <a:r>
              <a:rPr lang="sr-Latn-RS" dirty="0" smtClean="0"/>
              <a:t>Na severnoj granici naselja teče reka Dunav</a:t>
            </a:r>
          </a:p>
          <a:p>
            <a:r>
              <a:rPr lang="sr-Latn-RS" dirty="0" smtClean="0"/>
              <a:t>Naselje se sastoji od grupacija individualnih porodičnih kuća</a:t>
            </a:r>
          </a:p>
          <a:p>
            <a:r>
              <a:rPr lang="sr-Latn-RS" dirty="0" smtClean="0"/>
              <a:t>Prema popisu iz 2011</a:t>
            </a:r>
            <a:r>
              <a:rPr lang="en-US" dirty="0" smtClean="0"/>
              <a:t>.</a:t>
            </a:r>
            <a:r>
              <a:rPr lang="sr-Latn-RS" dirty="0" smtClean="0"/>
              <a:t> u naselju živi 5783 stanovnika u 1955 domaćinstava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Predmetna lokacija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5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Tehnički opis sistema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914400"/>
            <a:ext cx="8952456" cy="54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Dužina kanalizacione mreže </a:t>
            </a:r>
            <a:r>
              <a:rPr lang="en-US" dirty="0" smtClean="0"/>
              <a:t>=</a:t>
            </a:r>
            <a:r>
              <a:rPr lang="sr-Latn-RS" dirty="0" smtClean="0"/>
              <a:t> 25</a:t>
            </a:r>
            <a:r>
              <a:rPr lang="en-US" dirty="0" smtClean="0"/>
              <a:t> </a:t>
            </a:r>
            <a:r>
              <a:rPr lang="sr-Latn-RS" dirty="0" smtClean="0"/>
              <a:t>164 </a:t>
            </a:r>
            <a:r>
              <a:rPr lang="en-US" dirty="0" smtClean="0"/>
              <a:t>m</a:t>
            </a:r>
            <a:endParaRPr lang="sr-Latn-RS" dirty="0" smtClean="0"/>
          </a:p>
          <a:p>
            <a:r>
              <a:rPr lang="sr-Latn-RS" dirty="0" smtClean="0"/>
              <a:t>Površina</a:t>
            </a:r>
            <a:r>
              <a:rPr lang="en-US" dirty="0" smtClean="0"/>
              <a:t> </a:t>
            </a:r>
            <a:r>
              <a:rPr lang="en-US" dirty="0" err="1" smtClean="0"/>
              <a:t>sliva</a:t>
            </a:r>
            <a:r>
              <a:rPr lang="en-US" dirty="0" smtClean="0"/>
              <a:t> =</a:t>
            </a:r>
            <a:r>
              <a:rPr lang="sr-Latn-RS" dirty="0" smtClean="0"/>
              <a:t> 200.</a:t>
            </a:r>
            <a:r>
              <a:rPr lang="en-US" dirty="0" smtClean="0"/>
              <a:t>8</a:t>
            </a:r>
            <a:r>
              <a:rPr lang="sr-Latn-RS" dirty="0" smtClean="0"/>
              <a:t> ha.</a:t>
            </a:r>
          </a:p>
          <a:p>
            <a:r>
              <a:rPr lang="sr-Latn-RS" dirty="0" smtClean="0"/>
              <a:t>Na predmetnoj mreži nalaze se 17 izliva</a:t>
            </a:r>
          </a:p>
          <a:p>
            <a:r>
              <a:rPr lang="sr-Latn-RS" dirty="0" smtClean="0"/>
              <a:t>Recipijent je lokalni kanal koji vodu transportuje u Dunav.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Tehnički opis sistema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7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 </a:t>
            </a:r>
            <a:r>
              <a:rPr lang="en-GB" dirty="0" err="1" smtClean="0"/>
              <a:t>simulaciji</a:t>
            </a:r>
            <a:r>
              <a:rPr lang="en-GB" dirty="0" smtClean="0"/>
              <a:t> Sistema </a:t>
            </a:r>
            <a:r>
              <a:rPr lang="en-GB" dirty="0" err="1" smtClean="0"/>
              <a:t>kori</a:t>
            </a:r>
            <a:r>
              <a:rPr lang="sr-Latn-RS" dirty="0" smtClean="0"/>
              <a:t>šćeno 5 vrsta kanala:</a:t>
            </a:r>
          </a:p>
          <a:p>
            <a:pPr marL="109728" indent="0">
              <a:buNone/>
            </a:pPr>
            <a:endParaRPr lang="sr-Latn-RS" dirty="0" smtClean="0"/>
          </a:p>
          <a:p>
            <a:pPr lvl="0"/>
            <a:r>
              <a:rPr lang="en-GB" sz="1500" dirty="0"/>
              <a:t>Tip A - </a:t>
            </a:r>
            <a:r>
              <a:rPr lang="en-GB" sz="1500" dirty="0" err="1"/>
              <a:t>Trapezni</a:t>
            </a:r>
            <a:r>
              <a:rPr lang="en-GB" sz="1500" dirty="0"/>
              <a:t> </a:t>
            </a:r>
            <a:r>
              <a:rPr lang="en-GB" sz="1500" dirty="0" err="1"/>
              <a:t>zemljani</a:t>
            </a:r>
            <a:r>
              <a:rPr lang="en-GB" sz="1500" dirty="0"/>
              <a:t> </a:t>
            </a:r>
            <a:r>
              <a:rPr lang="en-GB" sz="1500" dirty="0" err="1"/>
              <a:t>kanal</a:t>
            </a:r>
            <a:r>
              <a:rPr lang="en-GB" sz="1500" dirty="0"/>
              <a:t> </a:t>
            </a:r>
            <a:r>
              <a:rPr lang="en-GB" sz="1500" dirty="0" err="1"/>
              <a:t>sa</a:t>
            </a:r>
            <a:r>
              <a:rPr lang="en-GB" sz="1500" dirty="0"/>
              <a:t> </a:t>
            </a:r>
            <a:r>
              <a:rPr lang="en-GB" sz="1500" dirty="0" err="1"/>
              <a:t>nagibom</a:t>
            </a:r>
            <a:r>
              <a:rPr lang="en-GB" sz="1500" dirty="0"/>
              <a:t> </a:t>
            </a:r>
            <a:r>
              <a:rPr lang="en-GB" sz="1500" dirty="0" err="1"/>
              <a:t>stranica</a:t>
            </a:r>
            <a:r>
              <a:rPr lang="en-GB" sz="1500" dirty="0"/>
              <a:t> 1:1,</a:t>
            </a:r>
            <a:endParaRPr lang="en-US" sz="1500" dirty="0"/>
          </a:p>
          <a:p>
            <a:pPr lvl="0"/>
            <a:r>
              <a:rPr lang="en-GB" sz="1500" dirty="0"/>
              <a:t>Tip B - </a:t>
            </a:r>
            <a:r>
              <a:rPr lang="en-GB" sz="1500" dirty="0" err="1"/>
              <a:t>Trapezni</a:t>
            </a:r>
            <a:r>
              <a:rPr lang="en-GB" sz="1500" dirty="0"/>
              <a:t> </a:t>
            </a:r>
            <a:r>
              <a:rPr lang="en-GB" sz="1500" dirty="0" err="1"/>
              <a:t>zemljani</a:t>
            </a:r>
            <a:r>
              <a:rPr lang="en-GB" sz="1500" dirty="0"/>
              <a:t> </a:t>
            </a:r>
            <a:r>
              <a:rPr lang="en-GB" sz="1500" dirty="0" err="1"/>
              <a:t>kanal</a:t>
            </a:r>
            <a:r>
              <a:rPr lang="en-GB" sz="1500" dirty="0"/>
              <a:t> </a:t>
            </a:r>
            <a:r>
              <a:rPr lang="en-GB" sz="1500" dirty="0" err="1"/>
              <a:t>sa</a:t>
            </a:r>
            <a:r>
              <a:rPr lang="en-GB" sz="1500" dirty="0"/>
              <a:t> </a:t>
            </a:r>
            <a:r>
              <a:rPr lang="en-GB" sz="1500" dirty="0" err="1"/>
              <a:t>betonskom</a:t>
            </a:r>
            <a:r>
              <a:rPr lang="en-GB" sz="1500" dirty="0"/>
              <a:t> </a:t>
            </a:r>
            <a:r>
              <a:rPr lang="en-GB" sz="1500" dirty="0" err="1"/>
              <a:t>oblogom</a:t>
            </a:r>
            <a:r>
              <a:rPr lang="en-GB" sz="1500" dirty="0"/>
              <a:t> </a:t>
            </a:r>
            <a:r>
              <a:rPr lang="en-GB" sz="1500" dirty="0" err="1"/>
              <a:t>i</a:t>
            </a:r>
            <a:r>
              <a:rPr lang="en-GB" sz="1500" dirty="0"/>
              <a:t> </a:t>
            </a:r>
            <a:r>
              <a:rPr lang="en-GB" sz="1500" dirty="0" err="1"/>
              <a:t>nagibom</a:t>
            </a:r>
            <a:r>
              <a:rPr lang="en-GB" sz="1500" dirty="0"/>
              <a:t> </a:t>
            </a:r>
            <a:r>
              <a:rPr lang="en-GB" sz="1500" dirty="0" err="1"/>
              <a:t>stranica</a:t>
            </a:r>
            <a:r>
              <a:rPr lang="en-GB" sz="1500" dirty="0"/>
              <a:t> 1:1,</a:t>
            </a:r>
            <a:endParaRPr lang="en-US" sz="1500" dirty="0"/>
          </a:p>
          <a:p>
            <a:pPr lvl="0"/>
            <a:r>
              <a:rPr lang="en-GB" sz="1500" dirty="0"/>
              <a:t>Tip C - </a:t>
            </a:r>
            <a:r>
              <a:rPr lang="en-GB" sz="1500" dirty="0" err="1"/>
              <a:t>Betonski</a:t>
            </a:r>
            <a:r>
              <a:rPr lang="en-GB" sz="1500" dirty="0"/>
              <a:t> </a:t>
            </a:r>
            <a:r>
              <a:rPr lang="en-GB" sz="1500" dirty="0" err="1"/>
              <a:t>kanal</a:t>
            </a:r>
            <a:r>
              <a:rPr lang="en-GB" sz="1500" dirty="0"/>
              <a:t> </a:t>
            </a:r>
            <a:r>
              <a:rPr lang="en-GB" sz="1500" dirty="0" err="1"/>
              <a:t>pravougaonog</a:t>
            </a:r>
            <a:r>
              <a:rPr lang="en-GB" sz="1500" dirty="0"/>
              <a:t> </a:t>
            </a:r>
            <a:r>
              <a:rPr lang="en-GB" sz="1500" dirty="0" err="1"/>
              <a:t>poprečnog</a:t>
            </a:r>
            <a:r>
              <a:rPr lang="en-GB" sz="1500" dirty="0"/>
              <a:t> </a:t>
            </a:r>
            <a:r>
              <a:rPr lang="en-GB" sz="1500" dirty="0" err="1"/>
              <a:t>preseka</a:t>
            </a:r>
            <a:r>
              <a:rPr lang="en-GB" sz="1500" dirty="0"/>
              <a:t>,</a:t>
            </a:r>
            <a:endParaRPr lang="en-US" sz="1500" dirty="0"/>
          </a:p>
          <a:p>
            <a:pPr lvl="0"/>
            <a:r>
              <a:rPr lang="en-GB" sz="1500" dirty="0"/>
              <a:t>Tip D - </a:t>
            </a:r>
            <a:r>
              <a:rPr lang="en-GB" sz="1500" dirty="0" err="1"/>
              <a:t>Zacevljen</a:t>
            </a:r>
            <a:r>
              <a:rPr lang="en-GB" sz="1500" dirty="0"/>
              <a:t> PVC </a:t>
            </a:r>
            <a:r>
              <a:rPr lang="en-GB" sz="1500" dirty="0" err="1"/>
              <a:t>kanal</a:t>
            </a:r>
            <a:r>
              <a:rPr lang="en-GB" sz="1500" dirty="0"/>
              <a:t>,</a:t>
            </a:r>
            <a:endParaRPr lang="en-US" sz="1500" dirty="0"/>
          </a:p>
          <a:p>
            <a:pPr lvl="0"/>
            <a:r>
              <a:rPr lang="en-GB" sz="1500" dirty="0"/>
              <a:t>Tip E - </a:t>
            </a:r>
            <a:r>
              <a:rPr lang="en-GB" sz="1500" dirty="0" err="1"/>
              <a:t>Betonska</a:t>
            </a:r>
            <a:r>
              <a:rPr lang="en-GB" sz="1500" dirty="0"/>
              <a:t> </a:t>
            </a:r>
            <a:r>
              <a:rPr lang="en-GB" sz="1500" dirty="0" err="1"/>
              <a:t>rigola</a:t>
            </a:r>
            <a:r>
              <a:rPr lang="en-GB" sz="1500" dirty="0"/>
              <a:t>.</a:t>
            </a:r>
            <a:endParaRPr lang="en-US" sz="15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Tehnički opis sistema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14" y="3907686"/>
            <a:ext cx="6030167" cy="2114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06" y="6125539"/>
            <a:ext cx="2019582" cy="1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 SWMM </a:t>
            </a:r>
            <a:r>
              <a:rPr lang="sr-Latn-RS" sz="2000" dirty="0" smtClean="0"/>
              <a:t>(storm water management model) </a:t>
            </a:r>
          </a:p>
          <a:p>
            <a:r>
              <a:rPr lang="sr-Latn-RS" sz="1800" dirty="0" smtClean="0"/>
              <a:t>Simuliran proces transformacije padavina sa slivnih površina u efektivni oticaj i njegov transport korz mrežu provodnika do recipijenta.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Programski paket SWMM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743200"/>
            <a:ext cx="6400800" cy="3486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1199"/>
            <a:ext cx="1352675" cy="2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CS" sz="1600" dirty="0"/>
              <a:t>Osnova matematičkog modelovanja u mreži bazira se na Sen Venanovim jednačinama održanja mase i količine kretanja za  neustaljeno  linijsko  tečenje  u otvorenim kanalima koje mogu da se napišu u </a:t>
            </a:r>
            <a:r>
              <a:rPr lang="sr-Latn-CS" sz="1600" dirty="0" smtClean="0"/>
              <a:t>obliku:</a:t>
            </a:r>
          </a:p>
          <a:p>
            <a:endParaRPr lang="sr-Latn-RS" sz="1800" dirty="0" smtClean="0"/>
          </a:p>
          <a:p>
            <a:endParaRPr lang="sr-Latn-RS" sz="1800" dirty="0"/>
          </a:p>
          <a:p>
            <a:endParaRPr lang="sr-Latn-RS" sz="1800" dirty="0" smtClean="0"/>
          </a:p>
          <a:p>
            <a:endParaRPr lang="sr-Latn-RS" sz="1800" dirty="0"/>
          </a:p>
          <a:p>
            <a:endParaRPr lang="sr-Latn-RS" sz="1800" dirty="0" smtClean="0"/>
          </a:p>
          <a:p>
            <a:endParaRPr lang="sr-Latn-RS" sz="1800" dirty="0"/>
          </a:p>
          <a:p>
            <a:r>
              <a:rPr lang="sr-Latn-CS" sz="1000" dirty="0"/>
              <a:t>Q proticaj u (m</a:t>
            </a:r>
            <a:r>
              <a:rPr lang="sr-Latn-CS" sz="1000" baseline="30000" dirty="0"/>
              <a:t>3</a:t>
            </a:r>
            <a:r>
              <a:rPr lang="sr-Latn-CS" sz="1000" dirty="0"/>
              <a:t>/s), t je vreme u (s), x označava koordinatu (rastojanje) duž toka u (m), A je površina poprečnog preseka u (m</a:t>
            </a:r>
            <a:r>
              <a:rPr lang="sr-Latn-CS" sz="1000" baseline="30000" dirty="0"/>
              <a:t>2</a:t>
            </a:r>
            <a:r>
              <a:rPr lang="sr-Latn-CS" sz="1000" dirty="0"/>
              <a:t>), H obeležava pijezometarsku kotu (kota dna + dubina vode), g je gravitaciono ubrzanje u (m/s</a:t>
            </a:r>
            <a:r>
              <a:rPr lang="sr-Latn-CS" sz="1000" baseline="30000" dirty="0"/>
              <a:t>2</a:t>
            </a:r>
            <a:r>
              <a:rPr lang="sr-Latn-CS" sz="1000" dirty="0"/>
              <a:t>), dok je I nagib linije energije.</a:t>
            </a:r>
            <a:endParaRPr lang="en-US" sz="10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Programski paket SWMM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1199"/>
            <a:ext cx="1352675" cy="280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89" y="2514600"/>
            <a:ext cx="7795686" cy="15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59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785"/>
            <a:ext cx="4495800" cy="67883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CS" sz="1800" dirty="0" smtClean="0"/>
              <a:t>Prilikom rešavanja </a:t>
            </a:r>
            <a:r>
              <a:rPr lang="sr-Latn-CS" sz="1800" dirty="0"/>
              <a:t>Sen </a:t>
            </a:r>
            <a:r>
              <a:rPr lang="sr-Latn-CS" sz="1800" dirty="0" smtClean="0"/>
              <a:t>Venanovih </a:t>
            </a:r>
            <a:r>
              <a:rPr lang="sr-Latn-CS" sz="1800" dirty="0"/>
              <a:t>jednačina</a:t>
            </a:r>
            <a:r>
              <a:rPr lang="sr-Latn-CS" sz="1800" dirty="0" smtClean="0"/>
              <a:t> softver SWMM može da koristi sledeće numeričke modele: </a:t>
            </a:r>
            <a:endParaRPr lang="sr-Latn-CS" sz="1800" dirty="0"/>
          </a:p>
          <a:p>
            <a:endParaRPr lang="en-US" sz="800" dirty="0"/>
          </a:p>
          <a:p>
            <a:pPr lvl="2"/>
            <a:r>
              <a:rPr lang="sr-Latn-CS" sz="1200" dirty="0" smtClean="0"/>
              <a:t>model </a:t>
            </a:r>
            <a:r>
              <a:rPr lang="sr-Latn-CS" sz="1200" dirty="0"/>
              <a:t>ustaljenog tečenja</a:t>
            </a:r>
            <a:endParaRPr lang="en-US" sz="1200" dirty="0"/>
          </a:p>
          <a:p>
            <a:pPr lvl="2"/>
            <a:r>
              <a:rPr lang="sr-Latn-CS" sz="1200" dirty="0" smtClean="0"/>
              <a:t>model </a:t>
            </a:r>
            <a:r>
              <a:rPr lang="sr-Latn-CS" sz="1200" dirty="0"/>
              <a:t>kinematskog talasa</a:t>
            </a:r>
            <a:endParaRPr lang="en-US" sz="1200" dirty="0"/>
          </a:p>
          <a:p>
            <a:pPr lvl="2"/>
            <a:r>
              <a:rPr lang="sr-Latn-CS" sz="1200" dirty="0" smtClean="0"/>
              <a:t>model </a:t>
            </a:r>
            <a:r>
              <a:rPr lang="sr-Latn-CS" sz="1200" dirty="0"/>
              <a:t>dinamičkog talasa.</a:t>
            </a:r>
            <a:endParaRPr lang="en-US" sz="1200" dirty="0"/>
          </a:p>
          <a:p>
            <a:endParaRPr lang="sr-Latn-RS" sz="1800" dirty="0" smtClean="0"/>
          </a:p>
          <a:p>
            <a:r>
              <a:rPr lang="sr-Latn-RS" sz="1800" dirty="0" smtClean="0"/>
              <a:t>U ovom radu korišćen je model dinamičkog talasa.</a:t>
            </a:r>
            <a:endParaRPr lang="sr-Latn-RS" sz="1800" dirty="0"/>
          </a:p>
          <a:p>
            <a:pPr marL="109728" indent="0">
              <a:buNone/>
            </a:pPr>
            <a:endParaRPr lang="sr-Latn-RS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Programski paket SWMM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1199"/>
            <a:ext cx="1352675" cy="2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7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1139</TotalTime>
  <Words>763</Words>
  <Application>Microsoft Office PowerPoint</Application>
  <PresentationFormat>On-screen Show (4:3)</PresentationFormat>
  <Paragraphs>94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Concourse</vt:lpstr>
      <vt:lpstr>Master Rad  Numerički model sistema za odvođenje atmosferskih voda sa slivova južnog dela naselja Beška  kandidat: Aleksandar Sandić</vt:lpstr>
      <vt:lpstr>Tema master rada</vt:lpstr>
      <vt:lpstr>Predmetna lokacija</vt:lpstr>
      <vt:lpstr>Tehnički opis sistema</vt:lpstr>
      <vt:lpstr>Tehnički opis sistema</vt:lpstr>
      <vt:lpstr>Tehnički opis sistema</vt:lpstr>
      <vt:lpstr>Programski paket SWMM</vt:lpstr>
      <vt:lpstr>Programski paket SWMM</vt:lpstr>
      <vt:lpstr>Programski paket SWMM</vt:lpstr>
      <vt:lpstr>Opšte postavke simulacije</vt:lpstr>
      <vt:lpstr>Proračun visina padavina i vreme koncentracije na slivovima</vt:lpstr>
      <vt:lpstr>Proračun visina padavina i vreme koncentracije na slivovima</vt:lpstr>
      <vt:lpstr>Proračun visina padavina i vreme koncentracije na slivovima</vt:lpstr>
      <vt:lpstr>Dodatna ograničenja</vt:lpstr>
      <vt:lpstr>Slivovi</vt:lpstr>
      <vt:lpstr>Sliv 16</vt:lpstr>
      <vt:lpstr>Sliv 16</vt:lpstr>
      <vt:lpstr>REZULTATI SIMULACIJE</vt:lpstr>
      <vt:lpstr>Maksimalne i minimalne brzine u provodnicima i maksimalne dubine u šahtovima</vt:lpstr>
      <vt:lpstr>Maksimalni protoci na izlivima</vt:lpstr>
      <vt:lpstr>Kritične tačke i kritične deonice</vt:lpstr>
      <vt:lpstr>Kritične tačke i kritične deonice sliva 16</vt:lpstr>
      <vt:lpstr>Kritična deonica sliva 16 – simulacija toka</vt:lpstr>
      <vt:lpstr>HVALA NA PAŽNJI!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Aleksandar</dc:creator>
  <cp:lastModifiedBy>Horvath Zoltan</cp:lastModifiedBy>
  <cp:revision>58</cp:revision>
  <dcterms:created xsi:type="dcterms:W3CDTF">2006-08-16T00:00:00Z</dcterms:created>
  <dcterms:modified xsi:type="dcterms:W3CDTF">2018-11-26T12:07:16Z</dcterms:modified>
</cp:coreProperties>
</file>